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1470" y="2634995"/>
            <a:ext cx="5941059" cy="560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>
                <a:solidFill>
                  <a:srgbClr val="C00000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267" y="81915"/>
            <a:ext cx="8627465" cy="500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>
                <a:solidFill>
                  <a:schemeClr val="bg1"/>
                </a:solidFill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898" y="877199"/>
            <a:ext cx="8728202" cy="1028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>
                <a:latin typeface="微软雅黑"/>
                <a:cs typeface="微软雅黑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1.png"/><Relationship Id="rId3" Type="http://schemas.openxmlformats.org/officeDocument/2006/relationships/image" Target="../media/image512.png"/><Relationship Id="rId4" Type="http://schemas.openxmlformats.org/officeDocument/2006/relationships/image" Target="../media/image513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4.jpg"/><Relationship Id="rId3" Type="http://schemas.openxmlformats.org/officeDocument/2006/relationships/image" Target="../media/image515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jpg"/><Relationship Id="rId10" Type="http://schemas.openxmlformats.org/officeDocument/2006/relationships/image" Target="../media/image5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jp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Relationship Id="rId3" Type="http://schemas.openxmlformats.org/officeDocument/2006/relationships/image" Target="../media/image100.jpg"/><Relationship Id="rId4" Type="http://schemas.openxmlformats.org/officeDocument/2006/relationships/image" Target="../media/image101.jpg"/><Relationship Id="rId5" Type="http://schemas.openxmlformats.org/officeDocument/2006/relationships/image" Target="../media/image10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png"/><Relationship Id="rId20" Type="http://schemas.openxmlformats.org/officeDocument/2006/relationships/image" Target="../media/image121.png"/><Relationship Id="rId21" Type="http://schemas.openxmlformats.org/officeDocument/2006/relationships/image" Target="../media/image122.png"/><Relationship Id="rId22" Type="http://schemas.openxmlformats.org/officeDocument/2006/relationships/image" Target="../media/image12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g"/><Relationship Id="rId3" Type="http://schemas.openxmlformats.org/officeDocument/2006/relationships/image" Target="../media/image125.jpg"/><Relationship Id="rId4" Type="http://schemas.openxmlformats.org/officeDocument/2006/relationships/image" Target="../media/image126.jpg"/><Relationship Id="rId5" Type="http://schemas.openxmlformats.org/officeDocument/2006/relationships/image" Target="../media/image127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jpg"/><Relationship Id="rId4" Type="http://schemas.openxmlformats.org/officeDocument/2006/relationships/image" Target="../media/image13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1.jpg"/><Relationship Id="rId3" Type="http://schemas.openxmlformats.org/officeDocument/2006/relationships/image" Target="../media/image132.jp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jpg"/><Relationship Id="rId13" Type="http://schemas.openxmlformats.org/officeDocument/2006/relationships/image" Target="../media/image142.jp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jpg"/><Relationship Id="rId19" Type="http://schemas.openxmlformats.org/officeDocument/2006/relationships/image" Target="../media/image148.jpg"/><Relationship Id="rId20" Type="http://schemas.openxmlformats.org/officeDocument/2006/relationships/image" Target="../media/image149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Relationship Id="rId21" Type="http://schemas.openxmlformats.org/officeDocument/2006/relationships/image" Target="../media/image170.png"/><Relationship Id="rId22" Type="http://schemas.openxmlformats.org/officeDocument/2006/relationships/image" Target="../media/image171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jpg"/><Relationship Id="rId3" Type="http://schemas.openxmlformats.org/officeDocument/2006/relationships/image" Target="../media/image180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jpg"/><Relationship Id="rId18" Type="http://schemas.openxmlformats.org/officeDocument/2006/relationships/image" Target="../media/image197.jpg"/><Relationship Id="rId19" Type="http://schemas.openxmlformats.org/officeDocument/2006/relationships/image" Target="../media/image198.jpg"/><Relationship Id="rId20" Type="http://schemas.openxmlformats.org/officeDocument/2006/relationships/image" Target="../media/image199.jpg"/><Relationship Id="rId21" Type="http://schemas.openxmlformats.org/officeDocument/2006/relationships/image" Target="../media/image200.jpg"/><Relationship Id="rId22" Type="http://schemas.openxmlformats.org/officeDocument/2006/relationships/image" Target="../media/image201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jpg"/><Relationship Id="rId3" Type="http://schemas.openxmlformats.org/officeDocument/2006/relationships/image" Target="../media/image203.jpg"/><Relationship Id="rId4" Type="http://schemas.openxmlformats.org/officeDocument/2006/relationships/image" Target="../media/image204.jpg"/><Relationship Id="rId5" Type="http://schemas.openxmlformats.org/officeDocument/2006/relationships/image" Target="../media/image205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jpg"/><Relationship Id="rId3" Type="http://schemas.openxmlformats.org/officeDocument/2006/relationships/image" Target="../media/image20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8.jpg"/><Relationship Id="rId3" Type="http://schemas.openxmlformats.org/officeDocument/2006/relationships/image" Target="../media/image219.jp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jpg"/><Relationship Id="rId9" Type="http://schemas.openxmlformats.org/officeDocument/2006/relationships/image" Target="../media/image225.jpg"/><Relationship Id="rId10" Type="http://schemas.openxmlformats.org/officeDocument/2006/relationships/image" Target="../media/image226.jp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20" Type="http://schemas.openxmlformats.org/officeDocument/2006/relationships/image" Target="../media/image236.png"/><Relationship Id="rId21" Type="http://schemas.openxmlformats.org/officeDocument/2006/relationships/image" Target="../media/image237.png"/><Relationship Id="rId22" Type="http://schemas.openxmlformats.org/officeDocument/2006/relationships/image" Target="../media/image238.png"/><Relationship Id="rId23" Type="http://schemas.openxmlformats.org/officeDocument/2006/relationships/image" Target="../media/image239.png"/><Relationship Id="rId24" Type="http://schemas.openxmlformats.org/officeDocument/2006/relationships/image" Target="../media/image240.png"/><Relationship Id="rId25" Type="http://schemas.openxmlformats.org/officeDocument/2006/relationships/image" Target="../media/image241.png"/><Relationship Id="rId26" Type="http://schemas.openxmlformats.org/officeDocument/2006/relationships/image" Target="../media/image242.png"/><Relationship Id="rId27" Type="http://schemas.openxmlformats.org/officeDocument/2006/relationships/image" Target="../media/image243.png"/><Relationship Id="rId28" Type="http://schemas.openxmlformats.org/officeDocument/2006/relationships/image" Target="../media/image244.png"/><Relationship Id="rId29" Type="http://schemas.openxmlformats.org/officeDocument/2006/relationships/image" Target="../media/image245.png"/><Relationship Id="rId30" Type="http://schemas.openxmlformats.org/officeDocument/2006/relationships/image" Target="../media/image246.png"/><Relationship Id="rId31" Type="http://schemas.openxmlformats.org/officeDocument/2006/relationships/image" Target="../media/image247.png"/><Relationship Id="rId32" Type="http://schemas.openxmlformats.org/officeDocument/2006/relationships/image" Target="../media/image248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jpg"/><Relationship Id="rId3" Type="http://schemas.openxmlformats.org/officeDocument/2006/relationships/image" Target="../media/image253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78.png"/><Relationship Id="rId17" Type="http://schemas.openxmlformats.org/officeDocument/2006/relationships/image" Target="../media/image279.png"/><Relationship Id="rId18" Type="http://schemas.openxmlformats.org/officeDocument/2006/relationships/image" Target="../media/image280.png"/><Relationship Id="rId19" Type="http://schemas.openxmlformats.org/officeDocument/2006/relationships/image" Target="../media/image281.png"/><Relationship Id="rId20" Type="http://schemas.openxmlformats.org/officeDocument/2006/relationships/image" Target="../media/image282.png"/><Relationship Id="rId21" Type="http://schemas.openxmlformats.org/officeDocument/2006/relationships/image" Target="../media/image283.png"/><Relationship Id="rId22" Type="http://schemas.openxmlformats.org/officeDocument/2006/relationships/image" Target="../media/image284.png"/><Relationship Id="rId23" Type="http://schemas.openxmlformats.org/officeDocument/2006/relationships/image" Target="../media/image285.png"/><Relationship Id="rId24" Type="http://schemas.openxmlformats.org/officeDocument/2006/relationships/image" Target="../media/image286.png"/><Relationship Id="rId25" Type="http://schemas.openxmlformats.org/officeDocument/2006/relationships/image" Target="../media/image287.png"/><Relationship Id="rId26" Type="http://schemas.openxmlformats.org/officeDocument/2006/relationships/image" Target="../media/image288.png"/><Relationship Id="rId27" Type="http://schemas.openxmlformats.org/officeDocument/2006/relationships/image" Target="../media/image289.png"/><Relationship Id="rId28" Type="http://schemas.openxmlformats.org/officeDocument/2006/relationships/image" Target="../media/image290.png"/><Relationship Id="rId29" Type="http://schemas.openxmlformats.org/officeDocument/2006/relationships/image" Target="../media/image291.png"/><Relationship Id="rId30" Type="http://schemas.openxmlformats.org/officeDocument/2006/relationships/image" Target="../media/image292.png"/><Relationship Id="rId31" Type="http://schemas.openxmlformats.org/officeDocument/2006/relationships/image" Target="../media/image293.png"/><Relationship Id="rId32" Type="http://schemas.openxmlformats.org/officeDocument/2006/relationships/image" Target="../media/image294.png"/><Relationship Id="rId33" Type="http://schemas.openxmlformats.org/officeDocument/2006/relationships/image" Target="../media/image295.png"/><Relationship Id="rId34" Type="http://schemas.openxmlformats.org/officeDocument/2006/relationships/image" Target="../media/image296.png"/><Relationship Id="rId35" Type="http://schemas.openxmlformats.org/officeDocument/2006/relationships/image" Target="../media/image297.png"/><Relationship Id="rId36" Type="http://schemas.openxmlformats.org/officeDocument/2006/relationships/image" Target="../media/image298.png"/><Relationship Id="rId37" Type="http://schemas.openxmlformats.org/officeDocument/2006/relationships/image" Target="../media/image299.png"/><Relationship Id="rId38" Type="http://schemas.openxmlformats.org/officeDocument/2006/relationships/image" Target="../media/image300.png"/><Relationship Id="rId39" Type="http://schemas.openxmlformats.org/officeDocument/2006/relationships/image" Target="../media/image301.png"/><Relationship Id="rId40" Type="http://schemas.openxmlformats.org/officeDocument/2006/relationships/image" Target="../media/image302.png"/><Relationship Id="rId41" Type="http://schemas.openxmlformats.org/officeDocument/2006/relationships/image" Target="../media/image30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Relationship Id="rId12" Type="http://schemas.openxmlformats.org/officeDocument/2006/relationships/image" Target="../media/image33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7.jpg"/><Relationship Id="rId3" Type="http://schemas.openxmlformats.org/officeDocument/2006/relationships/image" Target="../media/image348.jpg"/><Relationship Id="rId4" Type="http://schemas.openxmlformats.org/officeDocument/2006/relationships/image" Target="../media/image349.jpg"/><Relationship Id="rId5" Type="http://schemas.openxmlformats.org/officeDocument/2006/relationships/image" Target="../media/image350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jpg"/><Relationship Id="rId6" Type="http://schemas.openxmlformats.org/officeDocument/2006/relationships/image" Target="../media/image355.jpg"/><Relationship Id="rId7" Type="http://schemas.openxmlformats.org/officeDocument/2006/relationships/image" Target="../media/image356.jpg"/><Relationship Id="rId8" Type="http://schemas.openxmlformats.org/officeDocument/2006/relationships/image" Target="../media/image357.png"/><Relationship Id="rId9" Type="http://schemas.openxmlformats.org/officeDocument/2006/relationships/image" Target="../media/image358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4.jpg"/><Relationship Id="rId3" Type="http://schemas.openxmlformats.org/officeDocument/2006/relationships/image" Target="../media/image365.jpg"/><Relationship Id="rId4" Type="http://schemas.openxmlformats.org/officeDocument/2006/relationships/image" Target="../media/image366.jpg"/><Relationship Id="rId5" Type="http://schemas.openxmlformats.org/officeDocument/2006/relationships/image" Target="../media/image367.jpg"/><Relationship Id="rId6" Type="http://schemas.openxmlformats.org/officeDocument/2006/relationships/image" Target="../media/image368.jpg"/><Relationship Id="rId7" Type="http://schemas.openxmlformats.org/officeDocument/2006/relationships/image" Target="../media/image369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Relationship Id="rId7" Type="http://schemas.openxmlformats.org/officeDocument/2006/relationships/image" Target="../media/image377.png"/><Relationship Id="rId8" Type="http://schemas.openxmlformats.org/officeDocument/2006/relationships/image" Target="../media/image378.png"/><Relationship Id="rId9" Type="http://schemas.openxmlformats.org/officeDocument/2006/relationships/image" Target="../media/image379.png"/><Relationship Id="rId10" Type="http://schemas.openxmlformats.org/officeDocument/2006/relationships/image" Target="../media/image380.png"/><Relationship Id="rId11" Type="http://schemas.openxmlformats.org/officeDocument/2006/relationships/image" Target="../media/image381.png"/><Relationship Id="rId12" Type="http://schemas.openxmlformats.org/officeDocument/2006/relationships/image" Target="../media/image382.png"/><Relationship Id="rId13" Type="http://schemas.openxmlformats.org/officeDocument/2006/relationships/image" Target="../media/image383.png"/><Relationship Id="rId14" Type="http://schemas.openxmlformats.org/officeDocument/2006/relationships/image" Target="../media/image384.png"/><Relationship Id="rId15" Type="http://schemas.openxmlformats.org/officeDocument/2006/relationships/image" Target="../media/image385.png"/><Relationship Id="rId16" Type="http://schemas.openxmlformats.org/officeDocument/2006/relationships/image" Target="../media/image386.png"/><Relationship Id="rId17" Type="http://schemas.openxmlformats.org/officeDocument/2006/relationships/image" Target="../media/image387.png"/><Relationship Id="rId18" Type="http://schemas.openxmlformats.org/officeDocument/2006/relationships/image" Target="../media/image388.png"/><Relationship Id="rId19" Type="http://schemas.openxmlformats.org/officeDocument/2006/relationships/image" Target="../media/image389.png"/><Relationship Id="rId20" Type="http://schemas.openxmlformats.org/officeDocument/2006/relationships/image" Target="../media/image390.png"/><Relationship Id="rId21" Type="http://schemas.openxmlformats.org/officeDocument/2006/relationships/image" Target="../media/image391.png"/><Relationship Id="rId22" Type="http://schemas.openxmlformats.org/officeDocument/2006/relationships/image" Target="../media/image392.png"/><Relationship Id="rId23" Type="http://schemas.openxmlformats.org/officeDocument/2006/relationships/image" Target="../media/image393.png"/><Relationship Id="rId24" Type="http://schemas.openxmlformats.org/officeDocument/2006/relationships/image" Target="../media/image394.png"/><Relationship Id="rId25" Type="http://schemas.openxmlformats.org/officeDocument/2006/relationships/image" Target="../media/image395.png"/><Relationship Id="rId26" Type="http://schemas.openxmlformats.org/officeDocument/2006/relationships/image" Target="../media/image396.png"/><Relationship Id="rId27" Type="http://schemas.openxmlformats.org/officeDocument/2006/relationships/image" Target="../media/image397.png"/><Relationship Id="rId28" Type="http://schemas.openxmlformats.org/officeDocument/2006/relationships/image" Target="../media/image398.png"/><Relationship Id="rId29" Type="http://schemas.openxmlformats.org/officeDocument/2006/relationships/image" Target="../media/image399.png"/><Relationship Id="rId30" Type="http://schemas.openxmlformats.org/officeDocument/2006/relationships/image" Target="../media/image400.png"/><Relationship Id="rId31" Type="http://schemas.openxmlformats.org/officeDocument/2006/relationships/image" Target="../media/image401.png"/><Relationship Id="rId32" Type="http://schemas.openxmlformats.org/officeDocument/2006/relationships/image" Target="../media/image402.png"/><Relationship Id="rId33" Type="http://schemas.openxmlformats.org/officeDocument/2006/relationships/image" Target="../media/image403.png"/><Relationship Id="rId34" Type="http://schemas.openxmlformats.org/officeDocument/2006/relationships/image" Target="../media/image404.png"/><Relationship Id="rId35" Type="http://schemas.openxmlformats.org/officeDocument/2006/relationships/image" Target="../media/image405.png"/><Relationship Id="rId36" Type="http://schemas.openxmlformats.org/officeDocument/2006/relationships/image" Target="../media/image406.png"/><Relationship Id="rId37" Type="http://schemas.openxmlformats.org/officeDocument/2006/relationships/image" Target="../media/image407.png"/><Relationship Id="rId38" Type="http://schemas.openxmlformats.org/officeDocument/2006/relationships/image" Target="../media/image408.png"/><Relationship Id="rId39" Type="http://schemas.openxmlformats.org/officeDocument/2006/relationships/image" Target="../media/image409.png"/><Relationship Id="rId40" Type="http://schemas.openxmlformats.org/officeDocument/2006/relationships/image" Target="../media/image410.png"/><Relationship Id="rId41" Type="http://schemas.openxmlformats.org/officeDocument/2006/relationships/image" Target="../media/image411.png"/><Relationship Id="rId42" Type="http://schemas.openxmlformats.org/officeDocument/2006/relationships/image" Target="../media/image412.png"/><Relationship Id="rId43" Type="http://schemas.openxmlformats.org/officeDocument/2006/relationships/image" Target="../media/image413.png"/><Relationship Id="rId44" Type="http://schemas.openxmlformats.org/officeDocument/2006/relationships/image" Target="../media/image414.png"/><Relationship Id="rId45" Type="http://schemas.openxmlformats.org/officeDocument/2006/relationships/image" Target="../media/image415.png"/><Relationship Id="rId46" Type="http://schemas.openxmlformats.org/officeDocument/2006/relationships/image" Target="../media/image416.png"/><Relationship Id="rId47" Type="http://schemas.openxmlformats.org/officeDocument/2006/relationships/image" Target="../media/image417.png"/><Relationship Id="rId48" Type="http://schemas.openxmlformats.org/officeDocument/2006/relationships/image" Target="../media/image418.png"/><Relationship Id="rId49" Type="http://schemas.openxmlformats.org/officeDocument/2006/relationships/image" Target="../media/image419.png"/><Relationship Id="rId50" Type="http://schemas.openxmlformats.org/officeDocument/2006/relationships/image" Target="../media/image420.png"/><Relationship Id="rId51" Type="http://schemas.openxmlformats.org/officeDocument/2006/relationships/image" Target="../media/image421.png"/><Relationship Id="rId52" Type="http://schemas.openxmlformats.org/officeDocument/2006/relationships/image" Target="../media/image422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3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4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5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Relationship Id="rId14" Type="http://schemas.openxmlformats.org/officeDocument/2006/relationships/image" Target="../media/image446.png"/><Relationship Id="rId15" Type="http://schemas.openxmlformats.org/officeDocument/2006/relationships/image" Target="../media/image447.png"/><Relationship Id="rId16" Type="http://schemas.openxmlformats.org/officeDocument/2006/relationships/image" Target="../media/image448.png"/><Relationship Id="rId17" Type="http://schemas.openxmlformats.org/officeDocument/2006/relationships/image" Target="../media/image449.png"/><Relationship Id="rId18" Type="http://schemas.openxmlformats.org/officeDocument/2006/relationships/image" Target="../media/image450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1.jpg"/><Relationship Id="rId3" Type="http://schemas.openxmlformats.org/officeDocument/2006/relationships/image" Target="../media/image452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3.jpg"/><Relationship Id="rId3" Type="http://schemas.openxmlformats.org/officeDocument/2006/relationships/image" Target="../media/image454.png"/><Relationship Id="rId4" Type="http://schemas.openxmlformats.org/officeDocument/2006/relationships/image" Target="../media/image455.png"/><Relationship Id="rId5" Type="http://schemas.openxmlformats.org/officeDocument/2006/relationships/image" Target="../media/image456.png"/><Relationship Id="rId6" Type="http://schemas.openxmlformats.org/officeDocument/2006/relationships/image" Target="../media/image457.png"/><Relationship Id="rId7" Type="http://schemas.openxmlformats.org/officeDocument/2006/relationships/image" Target="../media/image458.png"/><Relationship Id="rId8" Type="http://schemas.openxmlformats.org/officeDocument/2006/relationships/image" Target="../media/image459.png"/><Relationship Id="rId9" Type="http://schemas.openxmlformats.org/officeDocument/2006/relationships/image" Target="../media/image460.png"/><Relationship Id="rId10" Type="http://schemas.openxmlformats.org/officeDocument/2006/relationships/image" Target="../media/image461.png"/><Relationship Id="rId11" Type="http://schemas.openxmlformats.org/officeDocument/2006/relationships/image" Target="../media/image462.png"/><Relationship Id="rId12" Type="http://schemas.openxmlformats.org/officeDocument/2006/relationships/image" Target="../media/image463.png"/><Relationship Id="rId13" Type="http://schemas.openxmlformats.org/officeDocument/2006/relationships/image" Target="../media/image464.png"/><Relationship Id="rId14" Type="http://schemas.openxmlformats.org/officeDocument/2006/relationships/image" Target="../media/image465.png"/><Relationship Id="rId15" Type="http://schemas.openxmlformats.org/officeDocument/2006/relationships/image" Target="../media/image466.png"/><Relationship Id="rId16" Type="http://schemas.openxmlformats.org/officeDocument/2006/relationships/image" Target="../media/image467.png"/><Relationship Id="rId17" Type="http://schemas.openxmlformats.org/officeDocument/2006/relationships/image" Target="../media/image468.png"/><Relationship Id="rId18" Type="http://schemas.openxmlformats.org/officeDocument/2006/relationships/image" Target="../media/image469.png"/><Relationship Id="rId19" Type="http://schemas.openxmlformats.org/officeDocument/2006/relationships/image" Target="../media/image470.png"/><Relationship Id="rId20" Type="http://schemas.openxmlformats.org/officeDocument/2006/relationships/image" Target="../media/image471.png"/><Relationship Id="rId21" Type="http://schemas.openxmlformats.org/officeDocument/2006/relationships/image" Target="../media/image472.png"/><Relationship Id="rId22" Type="http://schemas.openxmlformats.org/officeDocument/2006/relationships/image" Target="../media/image473.png"/><Relationship Id="rId23" Type="http://schemas.openxmlformats.org/officeDocument/2006/relationships/image" Target="../media/image474.png"/><Relationship Id="rId24" Type="http://schemas.openxmlformats.org/officeDocument/2006/relationships/image" Target="../media/image475.png"/><Relationship Id="rId25" Type="http://schemas.openxmlformats.org/officeDocument/2006/relationships/image" Target="../media/image476.png"/><Relationship Id="rId26" Type="http://schemas.openxmlformats.org/officeDocument/2006/relationships/image" Target="../media/image477.png"/><Relationship Id="rId27" Type="http://schemas.openxmlformats.org/officeDocument/2006/relationships/image" Target="../media/image478.png"/><Relationship Id="rId28" Type="http://schemas.openxmlformats.org/officeDocument/2006/relationships/image" Target="../media/image479.png"/><Relationship Id="rId29" Type="http://schemas.openxmlformats.org/officeDocument/2006/relationships/image" Target="../media/image480.png"/><Relationship Id="rId30" Type="http://schemas.openxmlformats.org/officeDocument/2006/relationships/image" Target="../media/image481.png"/><Relationship Id="rId31" Type="http://schemas.openxmlformats.org/officeDocument/2006/relationships/image" Target="../media/image482.png"/><Relationship Id="rId32" Type="http://schemas.openxmlformats.org/officeDocument/2006/relationships/image" Target="../media/image483.png"/><Relationship Id="rId33" Type="http://schemas.openxmlformats.org/officeDocument/2006/relationships/image" Target="../media/image484.png"/><Relationship Id="rId34" Type="http://schemas.openxmlformats.org/officeDocument/2006/relationships/image" Target="../media/image485.png"/><Relationship Id="rId35" Type="http://schemas.openxmlformats.org/officeDocument/2006/relationships/image" Target="../media/image486.png"/><Relationship Id="rId36" Type="http://schemas.openxmlformats.org/officeDocument/2006/relationships/image" Target="../media/image487.png"/><Relationship Id="rId37" Type="http://schemas.openxmlformats.org/officeDocument/2006/relationships/image" Target="../media/image488.png"/><Relationship Id="rId38" Type="http://schemas.openxmlformats.org/officeDocument/2006/relationships/image" Target="../media/image489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0.jpg"/><Relationship Id="rId3" Type="http://schemas.openxmlformats.org/officeDocument/2006/relationships/image" Target="../media/image491.png"/><Relationship Id="rId4" Type="http://schemas.openxmlformats.org/officeDocument/2006/relationships/image" Target="../media/image492.png"/><Relationship Id="rId5" Type="http://schemas.openxmlformats.org/officeDocument/2006/relationships/image" Target="../media/image493.png"/><Relationship Id="rId6" Type="http://schemas.openxmlformats.org/officeDocument/2006/relationships/image" Target="../media/image494.png"/><Relationship Id="rId7" Type="http://schemas.openxmlformats.org/officeDocument/2006/relationships/image" Target="../media/image495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6.jpg"/><Relationship Id="rId3" Type="http://schemas.openxmlformats.org/officeDocument/2006/relationships/image" Target="../media/image497.jpg"/><Relationship Id="rId4" Type="http://schemas.openxmlformats.org/officeDocument/2006/relationships/image" Target="../media/image498.jpg"/><Relationship Id="rId5" Type="http://schemas.openxmlformats.org/officeDocument/2006/relationships/image" Target="../media/image499.jpg"/><Relationship Id="rId6" Type="http://schemas.openxmlformats.org/officeDocument/2006/relationships/image" Target="../media/image500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1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2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3.jpg"/><Relationship Id="rId3" Type="http://schemas.openxmlformats.org/officeDocument/2006/relationships/image" Target="../media/image504.jpg"/><Relationship Id="rId4" Type="http://schemas.openxmlformats.org/officeDocument/2006/relationships/image" Target="../media/image505.jpg"/><Relationship Id="rId5" Type="http://schemas.openxmlformats.org/officeDocument/2006/relationships/image" Target="../media/image506.jpg"/><Relationship Id="rId6" Type="http://schemas.openxmlformats.org/officeDocument/2006/relationships/image" Target="../media/image507.jpg"/><Relationship Id="rId7" Type="http://schemas.openxmlformats.org/officeDocument/2006/relationships/image" Target="../media/image508.jpg"/><Relationship Id="rId8" Type="http://schemas.openxmlformats.org/officeDocument/2006/relationships/image" Target="../media/image509.jpg"/><Relationship Id="rId9" Type="http://schemas.openxmlformats.org/officeDocument/2006/relationships/image" Target="../media/image510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67232" y="1088135"/>
            <a:ext cx="7280909" cy="56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FFFFFF"/>
                </a:solidFill>
                <a:latin typeface="微软雅黑"/>
                <a:cs typeface="微软雅黑"/>
              </a:rPr>
              <a:t>《“互联网＋</a:t>
            </a:r>
            <a:r>
              <a:rPr dirty="0" sz="3600">
                <a:solidFill>
                  <a:srgbClr val="FFFFFF"/>
                </a:solidFill>
                <a:latin typeface="微软雅黑"/>
                <a:cs typeface="微软雅黑"/>
              </a:rPr>
              <a:t>”</a:t>
            </a:r>
            <a:r>
              <a:rPr dirty="0" sz="3600" spc="-20">
                <a:solidFill>
                  <a:srgbClr val="FFFFFF"/>
                </a:solidFill>
                <a:latin typeface="微软雅黑"/>
                <a:cs typeface="微软雅黑"/>
              </a:rPr>
              <a:t>--</a:t>
            </a:r>
            <a:r>
              <a:rPr dirty="0" sz="3600" spc="-5">
                <a:solidFill>
                  <a:srgbClr val="FFFFFF"/>
                </a:solidFill>
                <a:latin typeface="微软雅黑"/>
                <a:cs typeface="微软雅黑"/>
              </a:rPr>
              <a:t>中国经济新引擎</a:t>
            </a:r>
            <a:r>
              <a:rPr dirty="0" sz="3600">
                <a:solidFill>
                  <a:srgbClr val="FFFFFF"/>
                </a:solidFill>
                <a:latin typeface="微软雅黑"/>
                <a:cs typeface="微软雅黑"/>
              </a:rPr>
              <a:t>》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0082" y="2863214"/>
            <a:ext cx="231648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3365" marR="6350" indent="-2413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阿里巴巴集团研究院 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2015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年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3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月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18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日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1364" y="928242"/>
            <a:ext cx="6840855" cy="3673475"/>
          </a:xfrm>
          <a:custGeom>
            <a:avLst/>
            <a:gdLst/>
            <a:ahLst/>
            <a:cxnLst/>
            <a:rect l="l" t="t" r="r" b="b"/>
            <a:pathLst>
              <a:path w="6840855" h="3673475">
                <a:moveTo>
                  <a:pt x="3420287" y="0"/>
                </a:moveTo>
                <a:lnTo>
                  <a:pt x="3139767" y="6088"/>
                </a:lnTo>
                <a:lnTo>
                  <a:pt x="2865493" y="24039"/>
                </a:lnTo>
                <a:lnTo>
                  <a:pt x="2598344" y="53379"/>
                </a:lnTo>
                <a:lnTo>
                  <a:pt x="2339202" y="93636"/>
                </a:lnTo>
                <a:lnTo>
                  <a:pt x="2088946" y="144337"/>
                </a:lnTo>
                <a:lnTo>
                  <a:pt x="1848457" y="205009"/>
                </a:lnTo>
                <a:lnTo>
                  <a:pt x="1618614" y="275180"/>
                </a:lnTo>
                <a:lnTo>
                  <a:pt x="1400299" y="354376"/>
                </a:lnTo>
                <a:lnTo>
                  <a:pt x="1194390" y="442126"/>
                </a:lnTo>
                <a:lnTo>
                  <a:pt x="1001769" y="537956"/>
                </a:lnTo>
                <a:lnTo>
                  <a:pt x="823315" y="641393"/>
                </a:lnTo>
                <a:lnTo>
                  <a:pt x="659909" y="751965"/>
                </a:lnTo>
                <a:lnTo>
                  <a:pt x="512431" y="869200"/>
                </a:lnTo>
                <a:lnTo>
                  <a:pt x="381761" y="992624"/>
                </a:lnTo>
                <a:lnTo>
                  <a:pt x="268779" y="1121765"/>
                </a:lnTo>
                <a:lnTo>
                  <a:pt x="174366" y="1256149"/>
                </a:lnTo>
                <a:lnTo>
                  <a:pt x="99401" y="1395305"/>
                </a:lnTo>
                <a:lnTo>
                  <a:pt x="44765" y="1538760"/>
                </a:lnTo>
                <a:lnTo>
                  <a:pt x="11337" y="1686040"/>
                </a:lnTo>
                <a:lnTo>
                  <a:pt x="0" y="1836674"/>
                </a:lnTo>
                <a:lnTo>
                  <a:pt x="11337" y="1987325"/>
                </a:lnTo>
                <a:lnTo>
                  <a:pt x="44765" y="2134622"/>
                </a:lnTo>
                <a:lnTo>
                  <a:pt x="99401" y="2278091"/>
                </a:lnTo>
                <a:lnTo>
                  <a:pt x="174366" y="2417260"/>
                </a:lnTo>
                <a:lnTo>
                  <a:pt x="268779" y="2551656"/>
                </a:lnTo>
                <a:lnTo>
                  <a:pt x="381761" y="2680806"/>
                </a:lnTo>
                <a:lnTo>
                  <a:pt x="512431" y="2804239"/>
                </a:lnTo>
                <a:lnTo>
                  <a:pt x="659909" y="2921481"/>
                </a:lnTo>
                <a:lnTo>
                  <a:pt x="823315" y="3032060"/>
                </a:lnTo>
                <a:lnTo>
                  <a:pt x="1001769" y="3135503"/>
                </a:lnTo>
                <a:lnTo>
                  <a:pt x="1194390" y="3231337"/>
                </a:lnTo>
                <a:lnTo>
                  <a:pt x="1400299" y="3319090"/>
                </a:lnTo>
                <a:lnTo>
                  <a:pt x="1618614" y="3398289"/>
                </a:lnTo>
                <a:lnTo>
                  <a:pt x="1848457" y="3468461"/>
                </a:lnTo>
                <a:lnTo>
                  <a:pt x="2088946" y="3529135"/>
                </a:lnTo>
                <a:lnTo>
                  <a:pt x="2339202" y="3579837"/>
                </a:lnTo>
                <a:lnTo>
                  <a:pt x="2598344" y="3620094"/>
                </a:lnTo>
                <a:lnTo>
                  <a:pt x="2865493" y="3649435"/>
                </a:lnTo>
                <a:lnTo>
                  <a:pt x="3139767" y="3667386"/>
                </a:lnTo>
                <a:lnTo>
                  <a:pt x="3420287" y="3673475"/>
                </a:lnTo>
                <a:lnTo>
                  <a:pt x="3700807" y="3667386"/>
                </a:lnTo>
                <a:lnTo>
                  <a:pt x="3975080" y="3649435"/>
                </a:lnTo>
                <a:lnTo>
                  <a:pt x="4242227" y="3620094"/>
                </a:lnTo>
                <a:lnTo>
                  <a:pt x="4501367" y="3579837"/>
                </a:lnTo>
                <a:lnTo>
                  <a:pt x="4751620" y="3529135"/>
                </a:lnTo>
                <a:lnTo>
                  <a:pt x="4992107" y="3468461"/>
                </a:lnTo>
                <a:lnTo>
                  <a:pt x="5221946" y="3398289"/>
                </a:lnTo>
                <a:lnTo>
                  <a:pt x="5440258" y="3319090"/>
                </a:lnTo>
                <a:lnTo>
                  <a:pt x="5646163" y="3231337"/>
                </a:lnTo>
                <a:lnTo>
                  <a:pt x="5838780" y="3135503"/>
                </a:lnTo>
                <a:lnTo>
                  <a:pt x="6017230" y="3032060"/>
                </a:lnTo>
                <a:lnTo>
                  <a:pt x="6180632" y="2921481"/>
                </a:lnTo>
                <a:lnTo>
                  <a:pt x="6328107" y="2804239"/>
                </a:lnTo>
                <a:lnTo>
                  <a:pt x="6458774" y="2680806"/>
                </a:lnTo>
                <a:lnTo>
                  <a:pt x="6571753" y="2551656"/>
                </a:lnTo>
                <a:lnTo>
                  <a:pt x="6666163" y="2417260"/>
                </a:lnTo>
                <a:lnTo>
                  <a:pt x="6741126" y="2278091"/>
                </a:lnTo>
                <a:lnTo>
                  <a:pt x="6795761" y="2134622"/>
                </a:lnTo>
                <a:lnTo>
                  <a:pt x="6829187" y="1987325"/>
                </a:lnTo>
                <a:lnTo>
                  <a:pt x="6840524" y="1836674"/>
                </a:lnTo>
                <a:lnTo>
                  <a:pt x="6829187" y="1686040"/>
                </a:lnTo>
                <a:lnTo>
                  <a:pt x="6795761" y="1538760"/>
                </a:lnTo>
                <a:lnTo>
                  <a:pt x="6741126" y="1395305"/>
                </a:lnTo>
                <a:lnTo>
                  <a:pt x="6666163" y="1256149"/>
                </a:lnTo>
                <a:lnTo>
                  <a:pt x="6571753" y="1121765"/>
                </a:lnTo>
                <a:lnTo>
                  <a:pt x="6458774" y="992624"/>
                </a:lnTo>
                <a:lnTo>
                  <a:pt x="6328107" y="869200"/>
                </a:lnTo>
                <a:lnTo>
                  <a:pt x="6180632" y="751965"/>
                </a:lnTo>
                <a:lnTo>
                  <a:pt x="6017230" y="641393"/>
                </a:lnTo>
                <a:lnTo>
                  <a:pt x="5838780" y="537956"/>
                </a:lnTo>
                <a:lnTo>
                  <a:pt x="5646163" y="442126"/>
                </a:lnTo>
                <a:lnTo>
                  <a:pt x="5440258" y="354376"/>
                </a:lnTo>
                <a:lnTo>
                  <a:pt x="5221946" y="275180"/>
                </a:lnTo>
                <a:lnTo>
                  <a:pt x="4992107" y="205009"/>
                </a:lnTo>
                <a:lnTo>
                  <a:pt x="4751620" y="144337"/>
                </a:lnTo>
                <a:lnTo>
                  <a:pt x="4501367" y="93636"/>
                </a:lnTo>
                <a:lnTo>
                  <a:pt x="4242227" y="53379"/>
                </a:lnTo>
                <a:lnTo>
                  <a:pt x="3975080" y="24039"/>
                </a:lnTo>
                <a:lnTo>
                  <a:pt x="3700807" y="6088"/>
                </a:lnTo>
                <a:lnTo>
                  <a:pt x="3420287" y="0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161364" y="928242"/>
            <a:ext cx="6840855" cy="3673475"/>
          </a:xfrm>
          <a:custGeom>
            <a:avLst/>
            <a:gdLst/>
            <a:ahLst/>
            <a:cxnLst/>
            <a:rect l="l" t="t" r="r" b="b"/>
            <a:pathLst>
              <a:path w="6840855" h="3673475">
                <a:moveTo>
                  <a:pt x="0" y="1836674"/>
                </a:moveTo>
                <a:lnTo>
                  <a:pt x="11337" y="1686040"/>
                </a:lnTo>
                <a:lnTo>
                  <a:pt x="44765" y="1538760"/>
                </a:lnTo>
                <a:lnTo>
                  <a:pt x="99401" y="1395305"/>
                </a:lnTo>
                <a:lnTo>
                  <a:pt x="174366" y="1256149"/>
                </a:lnTo>
                <a:lnTo>
                  <a:pt x="268779" y="1121765"/>
                </a:lnTo>
                <a:lnTo>
                  <a:pt x="381761" y="992624"/>
                </a:lnTo>
                <a:lnTo>
                  <a:pt x="512431" y="869200"/>
                </a:lnTo>
                <a:lnTo>
                  <a:pt x="659909" y="751965"/>
                </a:lnTo>
                <a:lnTo>
                  <a:pt x="823315" y="641393"/>
                </a:lnTo>
                <a:lnTo>
                  <a:pt x="1001769" y="537956"/>
                </a:lnTo>
                <a:lnTo>
                  <a:pt x="1194390" y="442126"/>
                </a:lnTo>
                <a:lnTo>
                  <a:pt x="1400299" y="354376"/>
                </a:lnTo>
                <a:lnTo>
                  <a:pt x="1618614" y="275180"/>
                </a:lnTo>
                <a:lnTo>
                  <a:pt x="1848457" y="205009"/>
                </a:lnTo>
                <a:lnTo>
                  <a:pt x="2088946" y="144337"/>
                </a:lnTo>
                <a:lnTo>
                  <a:pt x="2339202" y="93636"/>
                </a:lnTo>
                <a:lnTo>
                  <a:pt x="2598344" y="53379"/>
                </a:lnTo>
                <a:lnTo>
                  <a:pt x="2865493" y="24039"/>
                </a:lnTo>
                <a:lnTo>
                  <a:pt x="3139767" y="6088"/>
                </a:lnTo>
                <a:lnTo>
                  <a:pt x="3420287" y="0"/>
                </a:lnTo>
                <a:lnTo>
                  <a:pt x="3700807" y="6088"/>
                </a:lnTo>
                <a:lnTo>
                  <a:pt x="3975080" y="24039"/>
                </a:lnTo>
                <a:lnTo>
                  <a:pt x="4242227" y="53379"/>
                </a:lnTo>
                <a:lnTo>
                  <a:pt x="4501367" y="93636"/>
                </a:lnTo>
                <a:lnTo>
                  <a:pt x="4751620" y="144337"/>
                </a:lnTo>
                <a:lnTo>
                  <a:pt x="4992107" y="205009"/>
                </a:lnTo>
                <a:lnTo>
                  <a:pt x="5221946" y="275180"/>
                </a:lnTo>
                <a:lnTo>
                  <a:pt x="5440258" y="354376"/>
                </a:lnTo>
                <a:lnTo>
                  <a:pt x="5646163" y="442126"/>
                </a:lnTo>
                <a:lnTo>
                  <a:pt x="5838780" y="537956"/>
                </a:lnTo>
                <a:lnTo>
                  <a:pt x="6017230" y="641393"/>
                </a:lnTo>
                <a:lnTo>
                  <a:pt x="6180632" y="751965"/>
                </a:lnTo>
                <a:lnTo>
                  <a:pt x="6328107" y="869200"/>
                </a:lnTo>
                <a:lnTo>
                  <a:pt x="6458774" y="992624"/>
                </a:lnTo>
                <a:lnTo>
                  <a:pt x="6571753" y="1121765"/>
                </a:lnTo>
                <a:lnTo>
                  <a:pt x="6666163" y="1256149"/>
                </a:lnTo>
                <a:lnTo>
                  <a:pt x="6741126" y="1395305"/>
                </a:lnTo>
                <a:lnTo>
                  <a:pt x="6795761" y="1538760"/>
                </a:lnTo>
                <a:lnTo>
                  <a:pt x="6829187" y="1686040"/>
                </a:lnTo>
                <a:lnTo>
                  <a:pt x="6840524" y="1836674"/>
                </a:lnTo>
                <a:lnTo>
                  <a:pt x="6829187" y="1987325"/>
                </a:lnTo>
                <a:lnTo>
                  <a:pt x="6795761" y="2134622"/>
                </a:lnTo>
                <a:lnTo>
                  <a:pt x="6741126" y="2278091"/>
                </a:lnTo>
                <a:lnTo>
                  <a:pt x="6666163" y="2417260"/>
                </a:lnTo>
                <a:lnTo>
                  <a:pt x="6571753" y="2551656"/>
                </a:lnTo>
                <a:lnTo>
                  <a:pt x="6458774" y="2680806"/>
                </a:lnTo>
                <a:lnTo>
                  <a:pt x="6328107" y="2804239"/>
                </a:lnTo>
                <a:lnTo>
                  <a:pt x="6180632" y="2921481"/>
                </a:lnTo>
                <a:lnTo>
                  <a:pt x="6017230" y="3032060"/>
                </a:lnTo>
                <a:lnTo>
                  <a:pt x="5838780" y="3135503"/>
                </a:lnTo>
                <a:lnTo>
                  <a:pt x="5646163" y="3231337"/>
                </a:lnTo>
                <a:lnTo>
                  <a:pt x="5440258" y="3319090"/>
                </a:lnTo>
                <a:lnTo>
                  <a:pt x="5221946" y="3398289"/>
                </a:lnTo>
                <a:lnTo>
                  <a:pt x="4992107" y="3468461"/>
                </a:lnTo>
                <a:lnTo>
                  <a:pt x="4751620" y="3529135"/>
                </a:lnTo>
                <a:lnTo>
                  <a:pt x="4501367" y="3579837"/>
                </a:lnTo>
                <a:lnTo>
                  <a:pt x="4242227" y="3620094"/>
                </a:lnTo>
                <a:lnTo>
                  <a:pt x="3975080" y="3649435"/>
                </a:lnTo>
                <a:lnTo>
                  <a:pt x="3700807" y="3667386"/>
                </a:lnTo>
                <a:lnTo>
                  <a:pt x="3420287" y="3673475"/>
                </a:lnTo>
                <a:lnTo>
                  <a:pt x="3139767" y="3667386"/>
                </a:lnTo>
                <a:lnTo>
                  <a:pt x="2865493" y="3649435"/>
                </a:lnTo>
                <a:lnTo>
                  <a:pt x="2598344" y="3620094"/>
                </a:lnTo>
                <a:lnTo>
                  <a:pt x="2339202" y="3579837"/>
                </a:lnTo>
                <a:lnTo>
                  <a:pt x="2088946" y="3529135"/>
                </a:lnTo>
                <a:lnTo>
                  <a:pt x="1848457" y="3468461"/>
                </a:lnTo>
                <a:lnTo>
                  <a:pt x="1618614" y="3398289"/>
                </a:lnTo>
                <a:lnTo>
                  <a:pt x="1400299" y="3319090"/>
                </a:lnTo>
                <a:lnTo>
                  <a:pt x="1194390" y="3231337"/>
                </a:lnTo>
                <a:lnTo>
                  <a:pt x="1001769" y="3135503"/>
                </a:lnTo>
                <a:lnTo>
                  <a:pt x="823315" y="3032060"/>
                </a:lnTo>
                <a:lnTo>
                  <a:pt x="659909" y="2921481"/>
                </a:lnTo>
                <a:lnTo>
                  <a:pt x="512431" y="2804239"/>
                </a:lnTo>
                <a:lnTo>
                  <a:pt x="381761" y="2680806"/>
                </a:lnTo>
                <a:lnTo>
                  <a:pt x="268779" y="2551656"/>
                </a:lnTo>
                <a:lnTo>
                  <a:pt x="174366" y="2417260"/>
                </a:lnTo>
                <a:lnTo>
                  <a:pt x="99401" y="2278091"/>
                </a:lnTo>
                <a:lnTo>
                  <a:pt x="44765" y="2134622"/>
                </a:lnTo>
                <a:lnTo>
                  <a:pt x="11337" y="1987325"/>
                </a:lnTo>
                <a:lnTo>
                  <a:pt x="0" y="1836674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889630" y="1904364"/>
            <a:ext cx="3528695" cy="1686560"/>
          </a:xfrm>
          <a:custGeom>
            <a:avLst/>
            <a:gdLst/>
            <a:ahLst/>
            <a:cxnLst/>
            <a:rect l="l" t="t" r="r" b="b"/>
            <a:pathLst>
              <a:path w="3528695" h="1686560">
                <a:moveTo>
                  <a:pt x="1764283" y="0"/>
                </a:moveTo>
                <a:lnTo>
                  <a:pt x="1619591" y="2794"/>
                </a:lnTo>
                <a:lnTo>
                  <a:pt x="1478118" y="11034"/>
                </a:lnTo>
                <a:lnTo>
                  <a:pt x="1340320" y="24501"/>
                </a:lnTo>
                <a:lnTo>
                  <a:pt x="1206650" y="42979"/>
                </a:lnTo>
                <a:lnTo>
                  <a:pt x="1077563" y="66252"/>
                </a:lnTo>
                <a:lnTo>
                  <a:pt x="953512" y="94102"/>
                </a:lnTo>
                <a:lnTo>
                  <a:pt x="834953" y="126312"/>
                </a:lnTo>
                <a:lnTo>
                  <a:pt x="722339" y="162665"/>
                </a:lnTo>
                <a:lnTo>
                  <a:pt x="616124" y="202945"/>
                </a:lnTo>
                <a:lnTo>
                  <a:pt x="516762" y="246935"/>
                </a:lnTo>
                <a:lnTo>
                  <a:pt x="424709" y="294418"/>
                </a:lnTo>
                <a:lnTo>
                  <a:pt x="340416" y="345176"/>
                </a:lnTo>
                <a:lnTo>
                  <a:pt x="264340" y="398994"/>
                </a:lnTo>
                <a:lnTo>
                  <a:pt x="196934" y="455654"/>
                </a:lnTo>
                <a:lnTo>
                  <a:pt x="138652" y="514939"/>
                </a:lnTo>
                <a:lnTo>
                  <a:pt x="89948" y="576632"/>
                </a:lnTo>
                <a:lnTo>
                  <a:pt x="51277" y="640517"/>
                </a:lnTo>
                <a:lnTo>
                  <a:pt x="23092" y="706377"/>
                </a:lnTo>
                <a:lnTo>
                  <a:pt x="5848" y="773994"/>
                </a:lnTo>
                <a:lnTo>
                  <a:pt x="0" y="843153"/>
                </a:lnTo>
                <a:lnTo>
                  <a:pt x="5848" y="912294"/>
                </a:lnTo>
                <a:lnTo>
                  <a:pt x="23092" y="979897"/>
                </a:lnTo>
                <a:lnTo>
                  <a:pt x="51277" y="1045746"/>
                </a:lnTo>
                <a:lnTo>
                  <a:pt x="89948" y="1109624"/>
                </a:lnTo>
                <a:lnTo>
                  <a:pt x="138652" y="1171313"/>
                </a:lnTo>
                <a:lnTo>
                  <a:pt x="196934" y="1230595"/>
                </a:lnTo>
                <a:lnTo>
                  <a:pt x="264340" y="1287255"/>
                </a:lnTo>
                <a:lnTo>
                  <a:pt x="340416" y="1341074"/>
                </a:lnTo>
                <a:lnTo>
                  <a:pt x="424709" y="1391835"/>
                </a:lnTo>
                <a:lnTo>
                  <a:pt x="516763" y="1439322"/>
                </a:lnTo>
                <a:lnTo>
                  <a:pt x="616124" y="1483317"/>
                </a:lnTo>
                <a:lnTo>
                  <a:pt x="722339" y="1523603"/>
                </a:lnTo>
                <a:lnTo>
                  <a:pt x="834953" y="1559963"/>
                </a:lnTo>
                <a:lnTo>
                  <a:pt x="953512" y="1592179"/>
                </a:lnTo>
                <a:lnTo>
                  <a:pt x="1077563" y="1620035"/>
                </a:lnTo>
                <a:lnTo>
                  <a:pt x="1206650" y="1643313"/>
                </a:lnTo>
                <a:lnTo>
                  <a:pt x="1340320" y="1661797"/>
                </a:lnTo>
                <a:lnTo>
                  <a:pt x="1478118" y="1675268"/>
                </a:lnTo>
                <a:lnTo>
                  <a:pt x="1619591" y="1683510"/>
                </a:lnTo>
                <a:lnTo>
                  <a:pt x="1764283" y="1686306"/>
                </a:lnTo>
                <a:lnTo>
                  <a:pt x="1908958" y="1683510"/>
                </a:lnTo>
                <a:lnTo>
                  <a:pt x="2050415" y="1675268"/>
                </a:lnTo>
                <a:lnTo>
                  <a:pt x="2188198" y="1661797"/>
                </a:lnTo>
                <a:lnTo>
                  <a:pt x="2321855" y="1643313"/>
                </a:lnTo>
                <a:lnTo>
                  <a:pt x="2450931" y="1620035"/>
                </a:lnTo>
                <a:lnTo>
                  <a:pt x="2574971" y="1592179"/>
                </a:lnTo>
                <a:lnTo>
                  <a:pt x="2693522" y="1559963"/>
                </a:lnTo>
                <a:lnTo>
                  <a:pt x="2806129" y="1523603"/>
                </a:lnTo>
                <a:lnTo>
                  <a:pt x="2912337" y="1483317"/>
                </a:lnTo>
                <a:lnTo>
                  <a:pt x="3011693" y="1439322"/>
                </a:lnTo>
                <a:lnTo>
                  <a:pt x="3103743" y="1391835"/>
                </a:lnTo>
                <a:lnTo>
                  <a:pt x="3188032" y="1341074"/>
                </a:lnTo>
                <a:lnTo>
                  <a:pt x="3264105" y="1287255"/>
                </a:lnTo>
                <a:lnTo>
                  <a:pt x="3331510" y="1230595"/>
                </a:lnTo>
                <a:lnTo>
                  <a:pt x="3389790" y="1171313"/>
                </a:lnTo>
                <a:lnTo>
                  <a:pt x="3438493" y="1109624"/>
                </a:lnTo>
                <a:lnTo>
                  <a:pt x="3477164" y="1045746"/>
                </a:lnTo>
                <a:lnTo>
                  <a:pt x="3505348" y="979897"/>
                </a:lnTo>
                <a:lnTo>
                  <a:pt x="3522592" y="912294"/>
                </a:lnTo>
                <a:lnTo>
                  <a:pt x="3528441" y="843153"/>
                </a:lnTo>
                <a:lnTo>
                  <a:pt x="3522592" y="773994"/>
                </a:lnTo>
                <a:lnTo>
                  <a:pt x="3505348" y="706377"/>
                </a:lnTo>
                <a:lnTo>
                  <a:pt x="3477164" y="640517"/>
                </a:lnTo>
                <a:lnTo>
                  <a:pt x="3438493" y="576632"/>
                </a:lnTo>
                <a:lnTo>
                  <a:pt x="3389790" y="514939"/>
                </a:lnTo>
                <a:lnTo>
                  <a:pt x="3331510" y="455654"/>
                </a:lnTo>
                <a:lnTo>
                  <a:pt x="3264105" y="398994"/>
                </a:lnTo>
                <a:lnTo>
                  <a:pt x="3188032" y="345176"/>
                </a:lnTo>
                <a:lnTo>
                  <a:pt x="3103743" y="294418"/>
                </a:lnTo>
                <a:lnTo>
                  <a:pt x="3011693" y="246935"/>
                </a:lnTo>
                <a:lnTo>
                  <a:pt x="2912337" y="202945"/>
                </a:lnTo>
                <a:lnTo>
                  <a:pt x="2806129" y="162665"/>
                </a:lnTo>
                <a:lnTo>
                  <a:pt x="2693522" y="126312"/>
                </a:lnTo>
                <a:lnTo>
                  <a:pt x="2574971" y="94102"/>
                </a:lnTo>
                <a:lnTo>
                  <a:pt x="2450931" y="66252"/>
                </a:lnTo>
                <a:lnTo>
                  <a:pt x="2321855" y="42979"/>
                </a:lnTo>
                <a:lnTo>
                  <a:pt x="2188198" y="24501"/>
                </a:lnTo>
                <a:lnTo>
                  <a:pt x="2050415" y="11034"/>
                </a:lnTo>
                <a:lnTo>
                  <a:pt x="1908958" y="2794"/>
                </a:lnTo>
                <a:lnTo>
                  <a:pt x="1764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889630" y="1904364"/>
            <a:ext cx="3528695" cy="1686560"/>
          </a:xfrm>
          <a:custGeom>
            <a:avLst/>
            <a:gdLst/>
            <a:ahLst/>
            <a:cxnLst/>
            <a:rect l="l" t="t" r="r" b="b"/>
            <a:pathLst>
              <a:path w="3528695" h="1686560">
                <a:moveTo>
                  <a:pt x="0" y="843153"/>
                </a:moveTo>
                <a:lnTo>
                  <a:pt x="5848" y="773994"/>
                </a:lnTo>
                <a:lnTo>
                  <a:pt x="23092" y="706377"/>
                </a:lnTo>
                <a:lnTo>
                  <a:pt x="51277" y="640517"/>
                </a:lnTo>
                <a:lnTo>
                  <a:pt x="89948" y="576632"/>
                </a:lnTo>
                <a:lnTo>
                  <a:pt x="138652" y="514939"/>
                </a:lnTo>
                <a:lnTo>
                  <a:pt x="196934" y="455654"/>
                </a:lnTo>
                <a:lnTo>
                  <a:pt x="264340" y="398994"/>
                </a:lnTo>
                <a:lnTo>
                  <a:pt x="340416" y="345176"/>
                </a:lnTo>
                <a:lnTo>
                  <a:pt x="424709" y="294418"/>
                </a:lnTo>
                <a:lnTo>
                  <a:pt x="516762" y="246935"/>
                </a:lnTo>
                <a:lnTo>
                  <a:pt x="616124" y="202945"/>
                </a:lnTo>
                <a:lnTo>
                  <a:pt x="722339" y="162665"/>
                </a:lnTo>
                <a:lnTo>
                  <a:pt x="834953" y="126312"/>
                </a:lnTo>
                <a:lnTo>
                  <a:pt x="953512" y="94102"/>
                </a:lnTo>
                <a:lnTo>
                  <a:pt x="1077563" y="66252"/>
                </a:lnTo>
                <a:lnTo>
                  <a:pt x="1206650" y="42979"/>
                </a:lnTo>
                <a:lnTo>
                  <a:pt x="1340320" y="24501"/>
                </a:lnTo>
                <a:lnTo>
                  <a:pt x="1478118" y="11034"/>
                </a:lnTo>
                <a:lnTo>
                  <a:pt x="1619591" y="2794"/>
                </a:lnTo>
                <a:lnTo>
                  <a:pt x="1764283" y="0"/>
                </a:lnTo>
                <a:lnTo>
                  <a:pt x="1908958" y="2794"/>
                </a:lnTo>
                <a:lnTo>
                  <a:pt x="2050415" y="11034"/>
                </a:lnTo>
                <a:lnTo>
                  <a:pt x="2188198" y="24501"/>
                </a:lnTo>
                <a:lnTo>
                  <a:pt x="2321855" y="42979"/>
                </a:lnTo>
                <a:lnTo>
                  <a:pt x="2450931" y="66252"/>
                </a:lnTo>
                <a:lnTo>
                  <a:pt x="2574971" y="94102"/>
                </a:lnTo>
                <a:lnTo>
                  <a:pt x="2693522" y="126312"/>
                </a:lnTo>
                <a:lnTo>
                  <a:pt x="2806129" y="162665"/>
                </a:lnTo>
                <a:lnTo>
                  <a:pt x="2912337" y="202945"/>
                </a:lnTo>
                <a:lnTo>
                  <a:pt x="3011693" y="246935"/>
                </a:lnTo>
                <a:lnTo>
                  <a:pt x="3103743" y="294418"/>
                </a:lnTo>
                <a:lnTo>
                  <a:pt x="3188032" y="345176"/>
                </a:lnTo>
                <a:lnTo>
                  <a:pt x="3264105" y="398994"/>
                </a:lnTo>
                <a:lnTo>
                  <a:pt x="3331510" y="455654"/>
                </a:lnTo>
                <a:lnTo>
                  <a:pt x="3389790" y="514939"/>
                </a:lnTo>
                <a:lnTo>
                  <a:pt x="3438493" y="576632"/>
                </a:lnTo>
                <a:lnTo>
                  <a:pt x="3477164" y="640517"/>
                </a:lnTo>
                <a:lnTo>
                  <a:pt x="3505348" y="706377"/>
                </a:lnTo>
                <a:lnTo>
                  <a:pt x="3522592" y="773994"/>
                </a:lnTo>
                <a:lnTo>
                  <a:pt x="3528441" y="843153"/>
                </a:lnTo>
                <a:lnTo>
                  <a:pt x="3522592" y="912294"/>
                </a:lnTo>
                <a:lnTo>
                  <a:pt x="3505348" y="979897"/>
                </a:lnTo>
                <a:lnTo>
                  <a:pt x="3477164" y="1045746"/>
                </a:lnTo>
                <a:lnTo>
                  <a:pt x="3438493" y="1109624"/>
                </a:lnTo>
                <a:lnTo>
                  <a:pt x="3389790" y="1171313"/>
                </a:lnTo>
                <a:lnTo>
                  <a:pt x="3331510" y="1230595"/>
                </a:lnTo>
                <a:lnTo>
                  <a:pt x="3264105" y="1287255"/>
                </a:lnTo>
                <a:lnTo>
                  <a:pt x="3188032" y="1341074"/>
                </a:lnTo>
                <a:lnTo>
                  <a:pt x="3103743" y="1391835"/>
                </a:lnTo>
                <a:lnTo>
                  <a:pt x="3011693" y="1439322"/>
                </a:lnTo>
                <a:lnTo>
                  <a:pt x="2912337" y="1483317"/>
                </a:lnTo>
                <a:lnTo>
                  <a:pt x="2806129" y="1523603"/>
                </a:lnTo>
                <a:lnTo>
                  <a:pt x="2693522" y="1559963"/>
                </a:lnTo>
                <a:lnTo>
                  <a:pt x="2574971" y="1592179"/>
                </a:lnTo>
                <a:lnTo>
                  <a:pt x="2450931" y="1620035"/>
                </a:lnTo>
                <a:lnTo>
                  <a:pt x="2321855" y="1643313"/>
                </a:lnTo>
                <a:lnTo>
                  <a:pt x="2188198" y="1661797"/>
                </a:lnTo>
                <a:lnTo>
                  <a:pt x="2050415" y="1675268"/>
                </a:lnTo>
                <a:lnTo>
                  <a:pt x="1908958" y="1683510"/>
                </a:lnTo>
                <a:lnTo>
                  <a:pt x="1764283" y="1686306"/>
                </a:lnTo>
                <a:lnTo>
                  <a:pt x="1619591" y="1683510"/>
                </a:lnTo>
                <a:lnTo>
                  <a:pt x="1478118" y="1675268"/>
                </a:lnTo>
                <a:lnTo>
                  <a:pt x="1340320" y="1661797"/>
                </a:lnTo>
                <a:lnTo>
                  <a:pt x="1206650" y="1643313"/>
                </a:lnTo>
                <a:lnTo>
                  <a:pt x="1077563" y="1620035"/>
                </a:lnTo>
                <a:lnTo>
                  <a:pt x="953512" y="1592179"/>
                </a:lnTo>
                <a:lnTo>
                  <a:pt x="834953" y="1559963"/>
                </a:lnTo>
                <a:lnTo>
                  <a:pt x="722339" y="1523603"/>
                </a:lnTo>
                <a:lnTo>
                  <a:pt x="616124" y="1483317"/>
                </a:lnTo>
                <a:lnTo>
                  <a:pt x="516763" y="1439322"/>
                </a:lnTo>
                <a:lnTo>
                  <a:pt x="424709" y="1391835"/>
                </a:lnTo>
                <a:lnTo>
                  <a:pt x="340416" y="1341074"/>
                </a:lnTo>
                <a:lnTo>
                  <a:pt x="264340" y="1287255"/>
                </a:lnTo>
                <a:lnTo>
                  <a:pt x="196934" y="1230595"/>
                </a:lnTo>
                <a:lnTo>
                  <a:pt x="138652" y="1171313"/>
                </a:lnTo>
                <a:lnTo>
                  <a:pt x="89948" y="1109624"/>
                </a:lnTo>
                <a:lnTo>
                  <a:pt x="51277" y="1045746"/>
                </a:lnTo>
                <a:lnTo>
                  <a:pt x="23092" y="979897"/>
                </a:lnTo>
                <a:lnTo>
                  <a:pt x="5848" y="912294"/>
                </a:lnTo>
                <a:lnTo>
                  <a:pt x="0" y="843153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99535" y="2455798"/>
            <a:ext cx="1956435" cy="1583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66420" algn="l"/>
              </a:tabLst>
            </a:pPr>
            <a:r>
              <a:rPr dirty="0" baseline="-2314" sz="5400" spc="-44">
                <a:latin typeface="微软雅黑"/>
                <a:cs typeface="微软雅黑"/>
              </a:rPr>
              <a:t>+</a:t>
            </a:r>
            <a:r>
              <a:rPr dirty="0" baseline="-2314" sz="5400" spc="-44">
                <a:latin typeface="微软雅黑"/>
                <a:cs typeface="微软雅黑"/>
              </a:rPr>
              <a:t>	</a:t>
            </a:r>
            <a:r>
              <a:rPr dirty="0" sz="3600" spc="-30" b="1">
                <a:latin typeface="华文中宋"/>
                <a:cs typeface="华文中宋"/>
              </a:rPr>
              <a:t>互联网</a:t>
            </a:r>
            <a:endParaRPr sz="3600">
              <a:latin typeface="华文中宋"/>
              <a:cs typeface="华文中宋"/>
            </a:endParaRPr>
          </a:p>
          <a:p>
            <a:pPr algn="ctr" marL="570865">
              <a:lnSpc>
                <a:spcPct val="100000"/>
              </a:lnSpc>
              <a:spcBef>
                <a:spcPts val="910"/>
              </a:spcBef>
            </a:pPr>
            <a:r>
              <a:rPr dirty="0" sz="3600">
                <a:latin typeface="微软雅黑"/>
                <a:cs typeface="微软雅黑"/>
              </a:rPr>
              <a:t>+</a:t>
            </a:r>
            <a:endParaRPr sz="3600">
              <a:latin typeface="微软雅黑"/>
              <a:cs typeface="微软雅黑"/>
            </a:endParaRPr>
          </a:p>
          <a:p>
            <a:pPr algn="ctr" marL="696595">
              <a:lnSpc>
                <a:spcPts val="2155"/>
              </a:lnSpc>
              <a:spcBef>
                <a:spcPts val="760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云、网、端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0350" y="1460880"/>
            <a:ext cx="1168400" cy="890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金融、物流</a:t>
            </a:r>
            <a:endParaRPr sz="1800">
              <a:latin typeface="微软雅黑"/>
              <a:cs typeface="微软雅黑"/>
            </a:endParaRPr>
          </a:p>
          <a:p>
            <a:pPr algn="ctr" marL="17145">
              <a:lnSpc>
                <a:spcPts val="4315"/>
              </a:lnSpc>
              <a:spcBef>
                <a:spcPts val="535"/>
              </a:spcBef>
            </a:pPr>
            <a:r>
              <a:rPr dirty="0" sz="3600">
                <a:latin typeface="微软雅黑"/>
                <a:cs typeface="微软雅黑"/>
              </a:rPr>
              <a:t>+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3720" y="2471927"/>
            <a:ext cx="365125" cy="56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30">
                <a:latin typeface="微软雅黑"/>
                <a:cs typeface="微软雅黑"/>
              </a:rPr>
              <a:t>+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8511" y="2613914"/>
            <a:ext cx="11684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营销、零售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75881" y="2650489"/>
            <a:ext cx="11684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采购、生产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/>
              <a:t>新的关系：从“链”到</a:t>
            </a:r>
            <a:r>
              <a:rPr dirty="0" spc="-15"/>
              <a:t>“</a:t>
            </a:r>
            <a:r>
              <a:rPr dirty="0"/>
              <a:t>网”</a:t>
            </a:r>
          </a:p>
        </p:txBody>
      </p:sp>
      <p:sp>
        <p:nvSpPr>
          <p:cNvPr id="3" name="object 3"/>
          <p:cNvSpPr/>
          <p:nvPr/>
        </p:nvSpPr>
        <p:spPr>
          <a:xfrm>
            <a:off x="1855851" y="1289050"/>
            <a:ext cx="1411605" cy="552450"/>
          </a:xfrm>
          <a:custGeom>
            <a:avLst/>
            <a:gdLst/>
            <a:ahLst/>
            <a:cxnLst/>
            <a:rect l="l" t="t" r="r" b="b"/>
            <a:pathLst>
              <a:path w="1411604" h="552450">
                <a:moveTo>
                  <a:pt x="1134618" y="0"/>
                </a:moveTo>
                <a:lnTo>
                  <a:pt x="0" y="0"/>
                </a:lnTo>
                <a:lnTo>
                  <a:pt x="276479" y="276225"/>
                </a:lnTo>
                <a:lnTo>
                  <a:pt x="0" y="552450"/>
                </a:lnTo>
                <a:lnTo>
                  <a:pt x="1134618" y="552450"/>
                </a:lnTo>
                <a:lnTo>
                  <a:pt x="1411224" y="276225"/>
                </a:lnTo>
                <a:lnTo>
                  <a:pt x="11346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855851" y="1289050"/>
            <a:ext cx="1411605" cy="552450"/>
          </a:xfrm>
          <a:custGeom>
            <a:avLst/>
            <a:gdLst/>
            <a:ahLst/>
            <a:cxnLst/>
            <a:rect l="l" t="t" r="r" b="b"/>
            <a:pathLst>
              <a:path w="1411604" h="552450">
                <a:moveTo>
                  <a:pt x="0" y="0"/>
                </a:moveTo>
                <a:lnTo>
                  <a:pt x="1134618" y="0"/>
                </a:lnTo>
                <a:lnTo>
                  <a:pt x="1411224" y="276225"/>
                </a:lnTo>
                <a:lnTo>
                  <a:pt x="1134618" y="552450"/>
                </a:lnTo>
                <a:lnTo>
                  <a:pt x="0" y="552450"/>
                </a:lnTo>
                <a:lnTo>
                  <a:pt x="276479" y="2762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44344" y="1435734"/>
            <a:ext cx="63373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原材料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6375" y="1301750"/>
            <a:ext cx="1411605" cy="552450"/>
          </a:xfrm>
          <a:custGeom>
            <a:avLst/>
            <a:gdLst/>
            <a:ahLst/>
            <a:cxnLst/>
            <a:rect l="l" t="t" r="r" b="b"/>
            <a:pathLst>
              <a:path w="1411605" h="552450">
                <a:moveTo>
                  <a:pt x="1134745" y="0"/>
                </a:moveTo>
                <a:lnTo>
                  <a:pt x="0" y="0"/>
                </a:lnTo>
                <a:lnTo>
                  <a:pt x="276567" y="276225"/>
                </a:lnTo>
                <a:lnTo>
                  <a:pt x="0" y="552450"/>
                </a:lnTo>
                <a:lnTo>
                  <a:pt x="1134745" y="552450"/>
                </a:lnTo>
                <a:lnTo>
                  <a:pt x="1411351" y="276225"/>
                </a:lnTo>
                <a:lnTo>
                  <a:pt x="113474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06375" y="1301750"/>
            <a:ext cx="1411605" cy="552450"/>
          </a:xfrm>
          <a:custGeom>
            <a:avLst/>
            <a:gdLst/>
            <a:ahLst/>
            <a:cxnLst/>
            <a:rect l="l" t="t" r="r" b="b"/>
            <a:pathLst>
              <a:path w="1411605" h="552450">
                <a:moveTo>
                  <a:pt x="0" y="0"/>
                </a:moveTo>
                <a:lnTo>
                  <a:pt x="1134745" y="0"/>
                </a:lnTo>
                <a:lnTo>
                  <a:pt x="1411351" y="276225"/>
                </a:lnTo>
                <a:lnTo>
                  <a:pt x="1134745" y="552450"/>
                </a:lnTo>
                <a:lnTo>
                  <a:pt x="0" y="552450"/>
                </a:lnTo>
                <a:lnTo>
                  <a:pt x="276567" y="2762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67613" y="1448561"/>
            <a:ext cx="48895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R&amp;D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17901" y="1301750"/>
            <a:ext cx="1411605" cy="552450"/>
          </a:xfrm>
          <a:custGeom>
            <a:avLst/>
            <a:gdLst/>
            <a:ahLst/>
            <a:cxnLst/>
            <a:rect l="l" t="t" r="r" b="b"/>
            <a:pathLst>
              <a:path w="1411604" h="552450">
                <a:moveTo>
                  <a:pt x="1134618" y="0"/>
                </a:moveTo>
                <a:lnTo>
                  <a:pt x="0" y="0"/>
                </a:lnTo>
                <a:lnTo>
                  <a:pt x="276478" y="276225"/>
                </a:lnTo>
                <a:lnTo>
                  <a:pt x="0" y="552450"/>
                </a:lnTo>
                <a:lnTo>
                  <a:pt x="1134618" y="552450"/>
                </a:lnTo>
                <a:lnTo>
                  <a:pt x="1411224" y="276225"/>
                </a:lnTo>
                <a:lnTo>
                  <a:pt x="11346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017901" y="1301750"/>
            <a:ext cx="1411605" cy="552450"/>
          </a:xfrm>
          <a:custGeom>
            <a:avLst/>
            <a:gdLst/>
            <a:ahLst/>
            <a:cxnLst/>
            <a:rect l="l" t="t" r="r" b="b"/>
            <a:pathLst>
              <a:path w="1411604" h="552450">
                <a:moveTo>
                  <a:pt x="0" y="0"/>
                </a:moveTo>
                <a:lnTo>
                  <a:pt x="1134618" y="0"/>
                </a:lnTo>
                <a:lnTo>
                  <a:pt x="1411224" y="276225"/>
                </a:lnTo>
                <a:lnTo>
                  <a:pt x="1134618" y="552450"/>
                </a:lnTo>
                <a:lnTo>
                  <a:pt x="0" y="552450"/>
                </a:lnTo>
                <a:lnTo>
                  <a:pt x="276478" y="2762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406521" y="1448561"/>
            <a:ext cx="63373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生产商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72076" y="1312925"/>
            <a:ext cx="1304925" cy="554355"/>
          </a:xfrm>
          <a:custGeom>
            <a:avLst/>
            <a:gdLst/>
            <a:ahLst/>
            <a:cxnLst/>
            <a:rect l="l" t="t" r="r" b="b"/>
            <a:pathLst>
              <a:path w="1304925" h="554355">
                <a:moveTo>
                  <a:pt x="1028700" y="0"/>
                </a:moveTo>
                <a:lnTo>
                  <a:pt x="0" y="0"/>
                </a:lnTo>
                <a:lnTo>
                  <a:pt x="276098" y="276987"/>
                </a:lnTo>
                <a:lnTo>
                  <a:pt x="0" y="553974"/>
                </a:lnTo>
                <a:lnTo>
                  <a:pt x="1028700" y="553974"/>
                </a:lnTo>
                <a:lnTo>
                  <a:pt x="1304925" y="276987"/>
                </a:lnTo>
                <a:lnTo>
                  <a:pt x="10287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672076" y="1312925"/>
            <a:ext cx="1304925" cy="554355"/>
          </a:xfrm>
          <a:custGeom>
            <a:avLst/>
            <a:gdLst/>
            <a:ahLst/>
            <a:cxnLst/>
            <a:rect l="l" t="t" r="r" b="b"/>
            <a:pathLst>
              <a:path w="1304925" h="554355">
                <a:moveTo>
                  <a:pt x="0" y="0"/>
                </a:moveTo>
                <a:lnTo>
                  <a:pt x="1028700" y="0"/>
                </a:lnTo>
                <a:lnTo>
                  <a:pt x="1304925" y="276987"/>
                </a:lnTo>
                <a:lnTo>
                  <a:pt x="1028700" y="553974"/>
                </a:lnTo>
                <a:lnTo>
                  <a:pt x="0" y="553974"/>
                </a:lnTo>
                <a:lnTo>
                  <a:pt x="276098" y="276987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008245" y="1460372"/>
            <a:ext cx="63373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品牌商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84901" y="1325625"/>
            <a:ext cx="1289050" cy="554355"/>
          </a:xfrm>
          <a:custGeom>
            <a:avLst/>
            <a:gdLst/>
            <a:ahLst/>
            <a:cxnLst/>
            <a:rect l="l" t="t" r="r" b="b"/>
            <a:pathLst>
              <a:path w="1289050" h="554355">
                <a:moveTo>
                  <a:pt x="1012698" y="0"/>
                </a:moveTo>
                <a:lnTo>
                  <a:pt x="0" y="0"/>
                </a:lnTo>
                <a:lnTo>
                  <a:pt x="276225" y="276987"/>
                </a:lnTo>
                <a:lnTo>
                  <a:pt x="0" y="553974"/>
                </a:lnTo>
                <a:lnTo>
                  <a:pt x="1012698" y="553974"/>
                </a:lnTo>
                <a:lnTo>
                  <a:pt x="1289050" y="276987"/>
                </a:lnTo>
                <a:lnTo>
                  <a:pt x="101269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684901" y="1325625"/>
            <a:ext cx="1289050" cy="554355"/>
          </a:xfrm>
          <a:custGeom>
            <a:avLst/>
            <a:gdLst/>
            <a:ahLst/>
            <a:cxnLst/>
            <a:rect l="l" t="t" r="r" b="b"/>
            <a:pathLst>
              <a:path w="1289050" h="554355">
                <a:moveTo>
                  <a:pt x="0" y="0"/>
                </a:moveTo>
                <a:lnTo>
                  <a:pt x="1012698" y="0"/>
                </a:lnTo>
                <a:lnTo>
                  <a:pt x="1289050" y="276987"/>
                </a:lnTo>
                <a:lnTo>
                  <a:pt x="1012698" y="553974"/>
                </a:lnTo>
                <a:lnTo>
                  <a:pt x="0" y="553974"/>
                </a:lnTo>
                <a:lnTo>
                  <a:pt x="276225" y="276987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013450" y="1472946"/>
            <a:ext cx="63373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分销商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10426" y="1327150"/>
            <a:ext cx="1231900" cy="552450"/>
          </a:xfrm>
          <a:custGeom>
            <a:avLst/>
            <a:gdLst/>
            <a:ahLst/>
            <a:cxnLst/>
            <a:rect l="l" t="t" r="r" b="b"/>
            <a:pathLst>
              <a:path w="1231900" h="552450">
                <a:moveTo>
                  <a:pt x="955675" y="0"/>
                </a:moveTo>
                <a:lnTo>
                  <a:pt x="0" y="0"/>
                </a:lnTo>
                <a:lnTo>
                  <a:pt x="276098" y="276225"/>
                </a:lnTo>
                <a:lnTo>
                  <a:pt x="0" y="552450"/>
                </a:lnTo>
                <a:lnTo>
                  <a:pt x="955675" y="552450"/>
                </a:lnTo>
                <a:lnTo>
                  <a:pt x="1231900" y="276225"/>
                </a:lnTo>
                <a:lnTo>
                  <a:pt x="95567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710426" y="1327150"/>
            <a:ext cx="1231900" cy="552450"/>
          </a:xfrm>
          <a:custGeom>
            <a:avLst/>
            <a:gdLst/>
            <a:ahLst/>
            <a:cxnLst/>
            <a:rect l="l" t="t" r="r" b="b"/>
            <a:pathLst>
              <a:path w="1231900" h="552450">
                <a:moveTo>
                  <a:pt x="0" y="0"/>
                </a:moveTo>
                <a:lnTo>
                  <a:pt x="955675" y="0"/>
                </a:lnTo>
                <a:lnTo>
                  <a:pt x="1231900" y="276225"/>
                </a:lnTo>
                <a:lnTo>
                  <a:pt x="955675" y="552450"/>
                </a:lnTo>
                <a:lnTo>
                  <a:pt x="0" y="552450"/>
                </a:lnTo>
                <a:lnTo>
                  <a:pt x="276098" y="2762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010145" y="1473834"/>
            <a:ext cx="63373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零售商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73498" y="911225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0" y="74295"/>
                </a:moveTo>
                <a:lnTo>
                  <a:pt x="161925" y="74295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563998" y="911225"/>
            <a:ext cx="160655" cy="74295"/>
          </a:xfrm>
          <a:custGeom>
            <a:avLst/>
            <a:gdLst/>
            <a:ahLst/>
            <a:cxnLst/>
            <a:rect l="l" t="t" r="r" b="b"/>
            <a:pathLst>
              <a:path w="160654" h="74294">
                <a:moveTo>
                  <a:pt x="0" y="74295"/>
                </a:moveTo>
                <a:lnTo>
                  <a:pt x="160400" y="74295"/>
                </a:lnTo>
                <a:lnTo>
                  <a:pt x="160400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460875" y="999871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0" y="74294"/>
                </a:moveTo>
                <a:lnTo>
                  <a:pt x="161925" y="74294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362450" y="999871"/>
            <a:ext cx="78105" cy="74295"/>
          </a:xfrm>
          <a:custGeom>
            <a:avLst/>
            <a:gdLst/>
            <a:ahLst/>
            <a:cxnLst/>
            <a:rect l="l" t="t" r="r" b="b"/>
            <a:pathLst>
              <a:path w="78104" h="74294">
                <a:moveTo>
                  <a:pt x="0" y="74294"/>
                </a:moveTo>
                <a:lnTo>
                  <a:pt x="77724" y="74294"/>
                </a:lnTo>
                <a:lnTo>
                  <a:pt x="77724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641850" y="999871"/>
            <a:ext cx="79375" cy="74295"/>
          </a:xfrm>
          <a:custGeom>
            <a:avLst/>
            <a:gdLst/>
            <a:ahLst/>
            <a:cxnLst/>
            <a:rect l="l" t="t" r="r" b="b"/>
            <a:pathLst>
              <a:path w="79375" h="74294">
                <a:moveTo>
                  <a:pt x="0" y="74294"/>
                </a:moveTo>
                <a:lnTo>
                  <a:pt x="79375" y="74294"/>
                </a:lnTo>
                <a:lnTo>
                  <a:pt x="7937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373498" y="1080516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0" y="74295"/>
                </a:moveTo>
                <a:lnTo>
                  <a:pt x="161925" y="74295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563998" y="1080516"/>
            <a:ext cx="160655" cy="74295"/>
          </a:xfrm>
          <a:custGeom>
            <a:avLst/>
            <a:gdLst/>
            <a:ahLst/>
            <a:cxnLst/>
            <a:rect l="l" t="t" r="r" b="b"/>
            <a:pathLst>
              <a:path w="160654" h="74294">
                <a:moveTo>
                  <a:pt x="0" y="74295"/>
                </a:moveTo>
                <a:lnTo>
                  <a:pt x="160400" y="74295"/>
                </a:lnTo>
                <a:lnTo>
                  <a:pt x="160400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460875" y="1169035"/>
            <a:ext cx="161925" cy="74930"/>
          </a:xfrm>
          <a:custGeom>
            <a:avLst/>
            <a:gdLst/>
            <a:ahLst/>
            <a:cxnLst/>
            <a:rect l="l" t="t" r="r" b="b"/>
            <a:pathLst>
              <a:path w="161925" h="74930">
                <a:moveTo>
                  <a:pt x="0" y="74422"/>
                </a:moveTo>
                <a:lnTo>
                  <a:pt x="161925" y="74422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362450" y="1169035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30">
                <a:moveTo>
                  <a:pt x="0" y="74422"/>
                </a:moveTo>
                <a:lnTo>
                  <a:pt x="77724" y="74422"/>
                </a:lnTo>
                <a:lnTo>
                  <a:pt x="77724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641850" y="1169035"/>
            <a:ext cx="79375" cy="74930"/>
          </a:xfrm>
          <a:custGeom>
            <a:avLst/>
            <a:gdLst/>
            <a:ahLst/>
            <a:cxnLst/>
            <a:rect l="l" t="t" r="r" b="b"/>
            <a:pathLst>
              <a:path w="79375" h="74930">
                <a:moveTo>
                  <a:pt x="0" y="74422"/>
                </a:moveTo>
                <a:lnTo>
                  <a:pt x="79375" y="74422"/>
                </a:lnTo>
                <a:lnTo>
                  <a:pt x="7937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373498" y="1249807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0" y="74294"/>
                </a:moveTo>
                <a:lnTo>
                  <a:pt x="161925" y="74294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563998" y="1249807"/>
            <a:ext cx="160655" cy="74295"/>
          </a:xfrm>
          <a:custGeom>
            <a:avLst/>
            <a:gdLst/>
            <a:ahLst/>
            <a:cxnLst/>
            <a:rect l="l" t="t" r="r" b="b"/>
            <a:pathLst>
              <a:path w="160654" h="74294">
                <a:moveTo>
                  <a:pt x="0" y="74294"/>
                </a:moveTo>
                <a:lnTo>
                  <a:pt x="160400" y="74294"/>
                </a:lnTo>
                <a:lnTo>
                  <a:pt x="160400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460875" y="1338325"/>
            <a:ext cx="161925" cy="74930"/>
          </a:xfrm>
          <a:custGeom>
            <a:avLst/>
            <a:gdLst/>
            <a:ahLst/>
            <a:cxnLst/>
            <a:rect l="l" t="t" r="r" b="b"/>
            <a:pathLst>
              <a:path w="161925" h="74930">
                <a:moveTo>
                  <a:pt x="0" y="74422"/>
                </a:moveTo>
                <a:lnTo>
                  <a:pt x="161925" y="74422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362450" y="1338325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30">
                <a:moveTo>
                  <a:pt x="0" y="74422"/>
                </a:moveTo>
                <a:lnTo>
                  <a:pt x="77724" y="74422"/>
                </a:lnTo>
                <a:lnTo>
                  <a:pt x="77724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641850" y="1338325"/>
            <a:ext cx="79375" cy="74930"/>
          </a:xfrm>
          <a:custGeom>
            <a:avLst/>
            <a:gdLst/>
            <a:ahLst/>
            <a:cxnLst/>
            <a:rect l="l" t="t" r="r" b="b"/>
            <a:pathLst>
              <a:path w="79375" h="74930">
                <a:moveTo>
                  <a:pt x="0" y="74422"/>
                </a:moveTo>
                <a:lnTo>
                  <a:pt x="79375" y="74422"/>
                </a:lnTo>
                <a:lnTo>
                  <a:pt x="7937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373498" y="1418971"/>
            <a:ext cx="161925" cy="74930"/>
          </a:xfrm>
          <a:custGeom>
            <a:avLst/>
            <a:gdLst/>
            <a:ahLst/>
            <a:cxnLst/>
            <a:rect l="l" t="t" r="r" b="b"/>
            <a:pathLst>
              <a:path w="161925" h="74930">
                <a:moveTo>
                  <a:pt x="0" y="74421"/>
                </a:moveTo>
                <a:lnTo>
                  <a:pt x="161925" y="74421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4563998" y="1418971"/>
            <a:ext cx="160655" cy="74930"/>
          </a:xfrm>
          <a:custGeom>
            <a:avLst/>
            <a:gdLst/>
            <a:ahLst/>
            <a:cxnLst/>
            <a:rect l="l" t="t" r="r" b="b"/>
            <a:pathLst>
              <a:path w="160654" h="74930">
                <a:moveTo>
                  <a:pt x="0" y="74421"/>
                </a:moveTo>
                <a:lnTo>
                  <a:pt x="160400" y="74421"/>
                </a:lnTo>
                <a:lnTo>
                  <a:pt x="160400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460875" y="1507616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0" y="74295"/>
                </a:moveTo>
                <a:lnTo>
                  <a:pt x="161925" y="74295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362450" y="1507616"/>
            <a:ext cx="78105" cy="74295"/>
          </a:xfrm>
          <a:custGeom>
            <a:avLst/>
            <a:gdLst/>
            <a:ahLst/>
            <a:cxnLst/>
            <a:rect l="l" t="t" r="r" b="b"/>
            <a:pathLst>
              <a:path w="78104" h="74294">
                <a:moveTo>
                  <a:pt x="0" y="74295"/>
                </a:moveTo>
                <a:lnTo>
                  <a:pt x="77724" y="74295"/>
                </a:lnTo>
                <a:lnTo>
                  <a:pt x="77724" y="0"/>
                </a:lnTo>
              </a:path>
            </a:pathLst>
          </a:custGeom>
          <a:ln w="15874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641850" y="1507616"/>
            <a:ext cx="79375" cy="74295"/>
          </a:xfrm>
          <a:custGeom>
            <a:avLst/>
            <a:gdLst/>
            <a:ahLst/>
            <a:cxnLst/>
            <a:rect l="l" t="t" r="r" b="b"/>
            <a:pathLst>
              <a:path w="79375" h="74294">
                <a:moveTo>
                  <a:pt x="0" y="74295"/>
                </a:moveTo>
                <a:lnTo>
                  <a:pt x="79375" y="74295"/>
                </a:lnTo>
                <a:lnTo>
                  <a:pt x="7937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373498" y="1591436"/>
            <a:ext cx="161925" cy="74930"/>
          </a:xfrm>
          <a:custGeom>
            <a:avLst/>
            <a:gdLst/>
            <a:ahLst/>
            <a:cxnLst/>
            <a:rect l="l" t="t" r="r" b="b"/>
            <a:pathLst>
              <a:path w="161925" h="74930">
                <a:moveTo>
                  <a:pt x="0" y="74422"/>
                </a:moveTo>
                <a:lnTo>
                  <a:pt x="161925" y="74422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563998" y="1591436"/>
            <a:ext cx="160655" cy="74930"/>
          </a:xfrm>
          <a:custGeom>
            <a:avLst/>
            <a:gdLst/>
            <a:ahLst/>
            <a:cxnLst/>
            <a:rect l="l" t="t" r="r" b="b"/>
            <a:pathLst>
              <a:path w="160654" h="74930">
                <a:moveTo>
                  <a:pt x="0" y="74422"/>
                </a:moveTo>
                <a:lnTo>
                  <a:pt x="160400" y="74422"/>
                </a:lnTo>
                <a:lnTo>
                  <a:pt x="160400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460875" y="1680082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0" y="74294"/>
                </a:moveTo>
                <a:lnTo>
                  <a:pt x="161925" y="74294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362450" y="1680082"/>
            <a:ext cx="78105" cy="74295"/>
          </a:xfrm>
          <a:custGeom>
            <a:avLst/>
            <a:gdLst/>
            <a:ahLst/>
            <a:cxnLst/>
            <a:rect l="l" t="t" r="r" b="b"/>
            <a:pathLst>
              <a:path w="78104" h="74294">
                <a:moveTo>
                  <a:pt x="0" y="74294"/>
                </a:moveTo>
                <a:lnTo>
                  <a:pt x="77724" y="74294"/>
                </a:lnTo>
                <a:lnTo>
                  <a:pt x="77724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641850" y="1680082"/>
            <a:ext cx="79375" cy="74295"/>
          </a:xfrm>
          <a:custGeom>
            <a:avLst/>
            <a:gdLst/>
            <a:ahLst/>
            <a:cxnLst/>
            <a:rect l="l" t="t" r="r" b="b"/>
            <a:pathLst>
              <a:path w="79375" h="74294">
                <a:moveTo>
                  <a:pt x="0" y="74294"/>
                </a:moveTo>
                <a:lnTo>
                  <a:pt x="79375" y="74294"/>
                </a:lnTo>
                <a:lnTo>
                  <a:pt x="7937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373498" y="1760727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0" y="74295"/>
                </a:moveTo>
                <a:lnTo>
                  <a:pt x="161925" y="74295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563998" y="1760727"/>
            <a:ext cx="160655" cy="74295"/>
          </a:xfrm>
          <a:custGeom>
            <a:avLst/>
            <a:gdLst/>
            <a:ahLst/>
            <a:cxnLst/>
            <a:rect l="l" t="t" r="r" b="b"/>
            <a:pathLst>
              <a:path w="160654" h="74294">
                <a:moveTo>
                  <a:pt x="0" y="74295"/>
                </a:moveTo>
                <a:lnTo>
                  <a:pt x="160400" y="74295"/>
                </a:lnTo>
                <a:lnTo>
                  <a:pt x="160400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4460875" y="1849247"/>
            <a:ext cx="161925" cy="74930"/>
          </a:xfrm>
          <a:custGeom>
            <a:avLst/>
            <a:gdLst/>
            <a:ahLst/>
            <a:cxnLst/>
            <a:rect l="l" t="t" r="r" b="b"/>
            <a:pathLst>
              <a:path w="161925" h="74930">
                <a:moveTo>
                  <a:pt x="0" y="74421"/>
                </a:moveTo>
                <a:lnTo>
                  <a:pt x="161925" y="74421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362450" y="1849247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30">
                <a:moveTo>
                  <a:pt x="0" y="74421"/>
                </a:moveTo>
                <a:lnTo>
                  <a:pt x="77724" y="74421"/>
                </a:lnTo>
                <a:lnTo>
                  <a:pt x="77724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4641850" y="1849247"/>
            <a:ext cx="79375" cy="74930"/>
          </a:xfrm>
          <a:custGeom>
            <a:avLst/>
            <a:gdLst/>
            <a:ahLst/>
            <a:cxnLst/>
            <a:rect l="l" t="t" r="r" b="b"/>
            <a:pathLst>
              <a:path w="79375" h="74930">
                <a:moveTo>
                  <a:pt x="0" y="74421"/>
                </a:moveTo>
                <a:lnTo>
                  <a:pt x="79375" y="74421"/>
                </a:lnTo>
                <a:lnTo>
                  <a:pt x="7937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373498" y="1930019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0" y="74294"/>
                </a:moveTo>
                <a:lnTo>
                  <a:pt x="161925" y="74294"/>
                </a:lnTo>
                <a:lnTo>
                  <a:pt x="161925" y="0"/>
                </a:lnTo>
              </a:path>
            </a:pathLst>
          </a:custGeom>
          <a:ln w="15874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563998" y="1930019"/>
            <a:ext cx="160655" cy="74295"/>
          </a:xfrm>
          <a:custGeom>
            <a:avLst/>
            <a:gdLst/>
            <a:ahLst/>
            <a:cxnLst/>
            <a:rect l="l" t="t" r="r" b="b"/>
            <a:pathLst>
              <a:path w="160654" h="74294">
                <a:moveTo>
                  <a:pt x="0" y="74294"/>
                </a:moveTo>
                <a:lnTo>
                  <a:pt x="160400" y="74294"/>
                </a:lnTo>
                <a:lnTo>
                  <a:pt x="160400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460875" y="2018538"/>
            <a:ext cx="161925" cy="74930"/>
          </a:xfrm>
          <a:custGeom>
            <a:avLst/>
            <a:gdLst/>
            <a:ahLst/>
            <a:cxnLst/>
            <a:rect l="l" t="t" r="r" b="b"/>
            <a:pathLst>
              <a:path w="161925" h="74930">
                <a:moveTo>
                  <a:pt x="0" y="74422"/>
                </a:moveTo>
                <a:lnTo>
                  <a:pt x="161925" y="74422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362450" y="2018538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30">
                <a:moveTo>
                  <a:pt x="0" y="74422"/>
                </a:moveTo>
                <a:lnTo>
                  <a:pt x="77724" y="74422"/>
                </a:lnTo>
                <a:lnTo>
                  <a:pt x="77724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641850" y="2018538"/>
            <a:ext cx="79375" cy="74930"/>
          </a:xfrm>
          <a:custGeom>
            <a:avLst/>
            <a:gdLst/>
            <a:ahLst/>
            <a:cxnLst/>
            <a:rect l="l" t="t" r="r" b="b"/>
            <a:pathLst>
              <a:path w="79375" h="74930">
                <a:moveTo>
                  <a:pt x="0" y="74422"/>
                </a:moveTo>
                <a:lnTo>
                  <a:pt x="79375" y="74422"/>
                </a:lnTo>
                <a:lnTo>
                  <a:pt x="7937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373498" y="2099310"/>
            <a:ext cx="161925" cy="74295"/>
          </a:xfrm>
          <a:custGeom>
            <a:avLst/>
            <a:gdLst/>
            <a:ahLst/>
            <a:cxnLst/>
            <a:rect l="l" t="t" r="r" b="b"/>
            <a:pathLst>
              <a:path w="161925" h="74294">
                <a:moveTo>
                  <a:pt x="0" y="74294"/>
                </a:moveTo>
                <a:lnTo>
                  <a:pt x="161925" y="74294"/>
                </a:lnTo>
                <a:lnTo>
                  <a:pt x="161925" y="0"/>
                </a:lnTo>
              </a:path>
            </a:pathLst>
          </a:custGeom>
          <a:ln w="15874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563998" y="2099310"/>
            <a:ext cx="160655" cy="74295"/>
          </a:xfrm>
          <a:custGeom>
            <a:avLst/>
            <a:gdLst/>
            <a:ahLst/>
            <a:cxnLst/>
            <a:rect l="l" t="t" r="r" b="b"/>
            <a:pathLst>
              <a:path w="160654" h="74294">
                <a:moveTo>
                  <a:pt x="0" y="74294"/>
                </a:moveTo>
                <a:lnTo>
                  <a:pt x="160400" y="74294"/>
                </a:lnTo>
                <a:lnTo>
                  <a:pt x="160400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460875" y="2187829"/>
            <a:ext cx="161925" cy="74930"/>
          </a:xfrm>
          <a:custGeom>
            <a:avLst/>
            <a:gdLst/>
            <a:ahLst/>
            <a:cxnLst/>
            <a:rect l="l" t="t" r="r" b="b"/>
            <a:pathLst>
              <a:path w="161925" h="74930">
                <a:moveTo>
                  <a:pt x="0" y="74421"/>
                </a:moveTo>
                <a:lnTo>
                  <a:pt x="161925" y="74421"/>
                </a:lnTo>
                <a:lnTo>
                  <a:pt x="16192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362450" y="2187829"/>
            <a:ext cx="78105" cy="74930"/>
          </a:xfrm>
          <a:custGeom>
            <a:avLst/>
            <a:gdLst/>
            <a:ahLst/>
            <a:cxnLst/>
            <a:rect l="l" t="t" r="r" b="b"/>
            <a:pathLst>
              <a:path w="78104" h="74930">
                <a:moveTo>
                  <a:pt x="0" y="74421"/>
                </a:moveTo>
                <a:lnTo>
                  <a:pt x="77724" y="74421"/>
                </a:lnTo>
                <a:lnTo>
                  <a:pt x="77724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641850" y="2187829"/>
            <a:ext cx="79375" cy="74930"/>
          </a:xfrm>
          <a:custGeom>
            <a:avLst/>
            <a:gdLst/>
            <a:ahLst/>
            <a:cxnLst/>
            <a:rect l="l" t="t" r="r" b="b"/>
            <a:pathLst>
              <a:path w="79375" h="74930">
                <a:moveTo>
                  <a:pt x="0" y="74421"/>
                </a:moveTo>
                <a:lnTo>
                  <a:pt x="79375" y="74421"/>
                </a:lnTo>
                <a:lnTo>
                  <a:pt x="79375" y="0"/>
                </a:lnTo>
              </a:path>
            </a:pathLst>
          </a:custGeom>
          <a:ln w="15875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2149475" y="1947926"/>
            <a:ext cx="1933575" cy="234950"/>
          </a:xfrm>
          <a:custGeom>
            <a:avLst/>
            <a:gdLst/>
            <a:ahLst/>
            <a:cxnLst/>
            <a:rect l="l" t="t" r="r" b="b"/>
            <a:pathLst>
              <a:path w="1933575" h="234950">
                <a:moveTo>
                  <a:pt x="0" y="234950"/>
                </a:moveTo>
                <a:lnTo>
                  <a:pt x="1933575" y="234950"/>
                </a:lnTo>
                <a:lnTo>
                  <a:pt x="1933575" y="0"/>
                </a:lnTo>
                <a:lnTo>
                  <a:pt x="0" y="0"/>
                </a:lnTo>
                <a:lnTo>
                  <a:pt x="0" y="2349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799969" y="1927605"/>
            <a:ext cx="63373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生产端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318125" y="1979676"/>
            <a:ext cx="1933575" cy="234950"/>
          </a:xfrm>
          <a:custGeom>
            <a:avLst/>
            <a:gdLst/>
            <a:ahLst/>
            <a:cxnLst/>
            <a:rect l="l" t="t" r="r" b="b"/>
            <a:pathLst>
              <a:path w="1933575" h="234950">
                <a:moveTo>
                  <a:pt x="0" y="234950"/>
                </a:moveTo>
                <a:lnTo>
                  <a:pt x="1933575" y="234950"/>
                </a:lnTo>
                <a:lnTo>
                  <a:pt x="1933575" y="0"/>
                </a:lnTo>
                <a:lnTo>
                  <a:pt x="0" y="0"/>
                </a:lnTo>
                <a:lnTo>
                  <a:pt x="0" y="2349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5969253" y="1959355"/>
            <a:ext cx="63373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市场端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4625" y="1932051"/>
            <a:ext cx="1217930" cy="247650"/>
          </a:xfrm>
          <a:custGeom>
            <a:avLst/>
            <a:gdLst/>
            <a:ahLst/>
            <a:cxnLst/>
            <a:rect l="l" t="t" r="r" b="b"/>
            <a:pathLst>
              <a:path w="1217930" h="247650">
                <a:moveTo>
                  <a:pt x="0" y="247650"/>
                </a:moveTo>
                <a:lnTo>
                  <a:pt x="1217612" y="247650"/>
                </a:lnTo>
                <a:lnTo>
                  <a:pt x="1217612" y="0"/>
                </a:lnTo>
                <a:lnTo>
                  <a:pt x="0" y="0"/>
                </a:lnTo>
                <a:lnTo>
                  <a:pt x="0" y="247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466750" y="1918207"/>
            <a:ext cx="63373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设计端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678801" y="1339850"/>
            <a:ext cx="1233805" cy="552450"/>
          </a:xfrm>
          <a:custGeom>
            <a:avLst/>
            <a:gdLst/>
            <a:ahLst/>
            <a:cxnLst/>
            <a:rect l="l" t="t" r="r" b="b"/>
            <a:pathLst>
              <a:path w="1233804" h="552450">
                <a:moveTo>
                  <a:pt x="956945" y="0"/>
                </a:moveTo>
                <a:lnTo>
                  <a:pt x="0" y="0"/>
                </a:lnTo>
                <a:lnTo>
                  <a:pt x="276478" y="276225"/>
                </a:lnTo>
                <a:lnTo>
                  <a:pt x="0" y="552450"/>
                </a:lnTo>
                <a:lnTo>
                  <a:pt x="956945" y="552450"/>
                </a:lnTo>
                <a:lnTo>
                  <a:pt x="1233424" y="276225"/>
                </a:lnTo>
                <a:lnTo>
                  <a:pt x="95694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7678801" y="1339850"/>
            <a:ext cx="1233805" cy="552450"/>
          </a:xfrm>
          <a:custGeom>
            <a:avLst/>
            <a:gdLst/>
            <a:ahLst/>
            <a:cxnLst/>
            <a:rect l="l" t="t" r="r" b="b"/>
            <a:pathLst>
              <a:path w="1233804" h="552450">
                <a:moveTo>
                  <a:pt x="0" y="0"/>
                </a:moveTo>
                <a:lnTo>
                  <a:pt x="956945" y="0"/>
                </a:lnTo>
                <a:lnTo>
                  <a:pt x="1233424" y="276225"/>
                </a:lnTo>
                <a:lnTo>
                  <a:pt x="956945" y="552450"/>
                </a:lnTo>
                <a:lnTo>
                  <a:pt x="0" y="552450"/>
                </a:lnTo>
                <a:lnTo>
                  <a:pt x="276478" y="27622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7980044" y="1486661"/>
            <a:ext cx="6350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消费者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589212" y="2479738"/>
            <a:ext cx="3635375" cy="2298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5467350" y="3387725"/>
            <a:ext cx="56070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品牌商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171569" y="2682748"/>
            <a:ext cx="56070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代理商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321177" y="4350003"/>
            <a:ext cx="73914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原材料商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851150" y="3281045"/>
            <a:ext cx="432434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微软雅黑"/>
                <a:cs typeface="微软雅黑"/>
              </a:rPr>
              <a:t>R&amp;D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124450" y="4350003"/>
            <a:ext cx="56070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生产商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171569" y="3549650"/>
            <a:ext cx="56070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消费者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403853" y="3231895"/>
            <a:ext cx="2006600" cy="92710"/>
          </a:xfrm>
          <a:custGeom>
            <a:avLst/>
            <a:gdLst/>
            <a:ahLst/>
            <a:cxnLst/>
            <a:rect l="l" t="t" r="r" b="b"/>
            <a:pathLst>
              <a:path w="2006600" h="92710">
                <a:moveTo>
                  <a:pt x="1999869" y="46291"/>
                </a:moveTo>
                <a:lnTo>
                  <a:pt x="1925955" y="89408"/>
                </a:lnTo>
                <a:lnTo>
                  <a:pt x="1925193" y="89789"/>
                </a:lnTo>
                <a:lnTo>
                  <a:pt x="1924939" y="90805"/>
                </a:lnTo>
                <a:lnTo>
                  <a:pt x="1925447" y="91567"/>
                </a:lnTo>
                <a:lnTo>
                  <a:pt x="1925828" y="92329"/>
                </a:lnTo>
                <a:lnTo>
                  <a:pt x="1926844" y="92583"/>
                </a:lnTo>
                <a:lnTo>
                  <a:pt x="1927606" y="92075"/>
                </a:lnTo>
                <a:lnTo>
                  <a:pt x="2003265" y="47879"/>
                </a:lnTo>
                <a:lnTo>
                  <a:pt x="2003044" y="47879"/>
                </a:lnTo>
                <a:lnTo>
                  <a:pt x="2003044" y="47625"/>
                </a:lnTo>
                <a:lnTo>
                  <a:pt x="2002155" y="47625"/>
                </a:lnTo>
                <a:lnTo>
                  <a:pt x="1999869" y="46291"/>
                </a:lnTo>
                <a:close/>
              </a:path>
              <a:path w="2006600" h="92710">
                <a:moveTo>
                  <a:pt x="1936369" y="44704"/>
                </a:moveTo>
                <a:lnTo>
                  <a:pt x="1923669" y="44704"/>
                </a:lnTo>
                <a:lnTo>
                  <a:pt x="1923669" y="47879"/>
                </a:lnTo>
                <a:lnTo>
                  <a:pt x="1936369" y="47879"/>
                </a:lnTo>
                <a:lnTo>
                  <a:pt x="1936369" y="44704"/>
                </a:lnTo>
                <a:close/>
              </a:path>
              <a:path w="2006600" h="92710">
                <a:moveTo>
                  <a:pt x="1958594" y="44704"/>
                </a:moveTo>
                <a:lnTo>
                  <a:pt x="1945894" y="44704"/>
                </a:lnTo>
                <a:lnTo>
                  <a:pt x="1945894" y="47879"/>
                </a:lnTo>
                <a:lnTo>
                  <a:pt x="1958594" y="47879"/>
                </a:lnTo>
                <a:lnTo>
                  <a:pt x="1958594" y="44704"/>
                </a:lnTo>
                <a:close/>
              </a:path>
              <a:path w="2006600" h="92710">
                <a:moveTo>
                  <a:pt x="1980819" y="44704"/>
                </a:moveTo>
                <a:lnTo>
                  <a:pt x="1968119" y="44704"/>
                </a:lnTo>
                <a:lnTo>
                  <a:pt x="1968119" y="47879"/>
                </a:lnTo>
                <a:lnTo>
                  <a:pt x="1980819" y="47879"/>
                </a:lnTo>
                <a:lnTo>
                  <a:pt x="1980819" y="44704"/>
                </a:lnTo>
                <a:close/>
              </a:path>
              <a:path w="2006600" h="92710">
                <a:moveTo>
                  <a:pt x="1997147" y="44704"/>
                </a:moveTo>
                <a:lnTo>
                  <a:pt x="1990344" y="44704"/>
                </a:lnTo>
                <a:lnTo>
                  <a:pt x="1990344" y="47879"/>
                </a:lnTo>
                <a:lnTo>
                  <a:pt x="1997147" y="47879"/>
                </a:lnTo>
                <a:lnTo>
                  <a:pt x="1999869" y="46291"/>
                </a:lnTo>
                <a:lnTo>
                  <a:pt x="1997147" y="44704"/>
                </a:lnTo>
                <a:close/>
              </a:path>
              <a:path w="2006600" h="92710">
                <a:moveTo>
                  <a:pt x="2003475" y="44704"/>
                </a:moveTo>
                <a:lnTo>
                  <a:pt x="2003044" y="44704"/>
                </a:lnTo>
                <a:lnTo>
                  <a:pt x="2003044" y="47879"/>
                </a:lnTo>
                <a:lnTo>
                  <a:pt x="2003265" y="47879"/>
                </a:lnTo>
                <a:lnTo>
                  <a:pt x="2006092" y="46228"/>
                </a:lnTo>
                <a:lnTo>
                  <a:pt x="2003475" y="44704"/>
                </a:lnTo>
                <a:close/>
              </a:path>
              <a:path w="2006600" h="92710">
                <a:moveTo>
                  <a:pt x="2002155" y="44958"/>
                </a:moveTo>
                <a:lnTo>
                  <a:pt x="1999869" y="46291"/>
                </a:lnTo>
                <a:lnTo>
                  <a:pt x="2002155" y="47625"/>
                </a:lnTo>
                <a:lnTo>
                  <a:pt x="2002155" y="44958"/>
                </a:lnTo>
                <a:close/>
              </a:path>
              <a:path w="2006600" h="92710">
                <a:moveTo>
                  <a:pt x="2003044" y="44958"/>
                </a:moveTo>
                <a:lnTo>
                  <a:pt x="2002155" y="44958"/>
                </a:lnTo>
                <a:lnTo>
                  <a:pt x="2002155" y="47625"/>
                </a:lnTo>
                <a:lnTo>
                  <a:pt x="2003044" y="47625"/>
                </a:lnTo>
                <a:lnTo>
                  <a:pt x="2003044" y="44958"/>
                </a:lnTo>
                <a:close/>
              </a:path>
              <a:path w="2006600" h="92710">
                <a:moveTo>
                  <a:pt x="1926844" y="0"/>
                </a:moveTo>
                <a:lnTo>
                  <a:pt x="1925828" y="254"/>
                </a:lnTo>
                <a:lnTo>
                  <a:pt x="1925447" y="1016"/>
                </a:lnTo>
                <a:lnTo>
                  <a:pt x="1924939" y="1778"/>
                </a:lnTo>
                <a:lnTo>
                  <a:pt x="1925193" y="2793"/>
                </a:lnTo>
                <a:lnTo>
                  <a:pt x="1925955" y="3175"/>
                </a:lnTo>
                <a:lnTo>
                  <a:pt x="1999869" y="46291"/>
                </a:lnTo>
                <a:lnTo>
                  <a:pt x="2002155" y="44958"/>
                </a:lnTo>
                <a:lnTo>
                  <a:pt x="2003044" y="44958"/>
                </a:lnTo>
                <a:lnTo>
                  <a:pt x="2003044" y="44704"/>
                </a:lnTo>
                <a:lnTo>
                  <a:pt x="2003475" y="44704"/>
                </a:lnTo>
                <a:lnTo>
                  <a:pt x="1927606" y="508"/>
                </a:lnTo>
                <a:lnTo>
                  <a:pt x="1926844" y="0"/>
                </a:lnTo>
                <a:close/>
              </a:path>
              <a:path w="2006600" h="92710">
                <a:moveTo>
                  <a:pt x="1914144" y="44704"/>
                </a:moveTo>
                <a:lnTo>
                  <a:pt x="1901444" y="44704"/>
                </a:lnTo>
                <a:lnTo>
                  <a:pt x="1901444" y="47879"/>
                </a:lnTo>
                <a:lnTo>
                  <a:pt x="1914144" y="47879"/>
                </a:lnTo>
                <a:lnTo>
                  <a:pt x="1914144" y="44704"/>
                </a:lnTo>
                <a:close/>
              </a:path>
              <a:path w="2006600" h="92710">
                <a:moveTo>
                  <a:pt x="1891919" y="44704"/>
                </a:moveTo>
                <a:lnTo>
                  <a:pt x="1879219" y="44704"/>
                </a:lnTo>
                <a:lnTo>
                  <a:pt x="1879219" y="47879"/>
                </a:lnTo>
                <a:lnTo>
                  <a:pt x="1891919" y="47879"/>
                </a:lnTo>
                <a:lnTo>
                  <a:pt x="1891919" y="44704"/>
                </a:lnTo>
                <a:close/>
              </a:path>
              <a:path w="2006600" h="92710">
                <a:moveTo>
                  <a:pt x="1869694" y="44704"/>
                </a:moveTo>
                <a:lnTo>
                  <a:pt x="1856994" y="44704"/>
                </a:lnTo>
                <a:lnTo>
                  <a:pt x="1856994" y="47879"/>
                </a:lnTo>
                <a:lnTo>
                  <a:pt x="1869694" y="47879"/>
                </a:lnTo>
                <a:lnTo>
                  <a:pt x="1869694" y="44704"/>
                </a:lnTo>
                <a:close/>
              </a:path>
              <a:path w="2006600" h="92710">
                <a:moveTo>
                  <a:pt x="1847469" y="44704"/>
                </a:moveTo>
                <a:lnTo>
                  <a:pt x="1834769" y="44704"/>
                </a:lnTo>
                <a:lnTo>
                  <a:pt x="1834769" y="47879"/>
                </a:lnTo>
                <a:lnTo>
                  <a:pt x="1847469" y="47879"/>
                </a:lnTo>
                <a:lnTo>
                  <a:pt x="1847469" y="44704"/>
                </a:lnTo>
                <a:close/>
              </a:path>
              <a:path w="2006600" h="92710">
                <a:moveTo>
                  <a:pt x="1825244" y="44704"/>
                </a:moveTo>
                <a:lnTo>
                  <a:pt x="1812544" y="44704"/>
                </a:lnTo>
                <a:lnTo>
                  <a:pt x="1812544" y="47879"/>
                </a:lnTo>
                <a:lnTo>
                  <a:pt x="1825244" y="47879"/>
                </a:lnTo>
                <a:lnTo>
                  <a:pt x="1825244" y="44704"/>
                </a:lnTo>
                <a:close/>
              </a:path>
              <a:path w="2006600" h="92710">
                <a:moveTo>
                  <a:pt x="1803019" y="44704"/>
                </a:moveTo>
                <a:lnTo>
                  <a:pt x="1790319" y="44704"/>
                </a:lnTo>
                <a:lnTo>
                  <a:pt x="1790319" y="47879"/>
                </a:lnTo>
                <a:lnTo>
                  <a:pt x="1803019" y="47879"/>
                </a:lnTo>
                <a:lnTo>
                  <a:pt x="1803019" y="44704"/>
                </a:lnTo>
                <a:close/>
              </a:path>
              <a:path w="2006600" h="92710">
                <a:moveTo>
                  <a:pt x="1780794" y="44704"/>
                </a:moveTo>
                <a:lnTo>
                  <a:pt x="1768094" y="44704"/>
                </a:lnTo>
                <a:lnTo>
                  <a:pt x="1768094" y="47879"/>
                </a:lnTo>
                <a:lnTo>
                  <a:pt x="1780794" y="47879"/>
                </a:lnTo>
                <a:lnTo>
                  <a:pt x="1780794" y="44704"/>
                </a:lnTo>
                <a:close/>
              </a:path>
              <a:path w="2006600" h="92710">
                <a:moveTo>
                  <a:pt x="1758569" y="44704"/>
                </a:moveTo>
                <a:lnTo>
                  <a:pt x="1745869" y="44704"/>
                </a:lnTo>
                <a:lnTo>
                  <a:pt x="1745869" y="47879"/>
                </a:lnTo>
                <a:lnTo>
                  <a:pt x="1758569" y="47879"/>
                </a:lnTo>
                <a:lnTo>
                  <a:pt x="1758569" y="44704"/>
                </a:lnTo>
                <a:close/>
              </a:path>
              <a:path w="2006600" h="92710">
                <a:moveTo>
                  <a:pt x="1736344" y="44704"/>
                </a:moveTo>
                <a:lnTo>
                  <a:pt x="1723644" y="44704"/>
                </a:lnTo>
                <a:lnTo>
                  <a:pt x="1723644" y="47879"/>
                </a:lnTo>
                <a:lnTo>
                  <a:pt x="1736344" y="47879"/>
                </a:lnTo>
                <a:lnTo>
                  <a:pt x="1736344" y="44704"/>
                </a:lnTo>
                <a:close/>
              </a:path>
              <a:path w="2006600" h="92710">
                <a:moveTo>
                  <a:pt x="1714119" y="44704"/>
                </a:moveTo>
                <a:lnTo>
                  <a:pt x="1701419" y="44704"/>
                </a:lnTo>
                <a:lnTo>
                  <a:pt x="1701419" y="47879"/>
                </a:lnTo>
                <a:lnTo>
                  <a:pt x="1714119" y="47879"/>
                </a:lnTo>
                <a:lnTo>
                  <a:pt x="1714119" y="44704"/>
                </a:lnTo>
                <a:close/>
              </a:path>
              <a:path w="2006600" h="92710">
                <a:moveTo>
                  <a:pt x="1691894" y="44704"/>
                </a:moveTo>
                <a:lnTo>
                  <a:pt x="1679194" y="44704"/>
                </a:lnTo>
                <a:lnTo>
                  <a:pt x="1679194" y="47879"/>
                </a:lnTo>
                <a:lnTo>
                  <a:pt x="1691894" y="47879"/>
                </a:lnTo>
                <a:lnTo>
                  <a:pt x="1691894" y="44704"/>
                </a:lnTo>
                <a:close/>
              </a:path>
              <a:path w="2006600" h="92710">
                <a:moveTo>
                  <a:pt x="1669669" y="44704"/>
                </a:moveTo>
                <a:lnTo>
                  <a:pt x="1656969" y="44704"/>
                </a:lnTo>
                <a:lnTo>
                  <a:pt x="1656969" y="47879"/>
                </a:lnTo>
                <a:lnTo>
                  <a:pt x="1669669" y="47879"/>
                </a:lnTo>
                <a:lnTo>
                  <a:pt x="1669669" y="44704"/>
                </a:lnTo>
                <a:close/>
              </a:path>
              <a:path w="2006600" h="92710">
                <a:moveTo>
                  <a:pt x="1647444" y="44704"/>
                </a:moveTo>
                <a:lnTo>
                  <a:pt x="1634744" y="44704"/>
                </a:lnTo>
                <a:lnTo>
                  <a:pt x="1634744" y="47879"/>
                </a:lnTo>
                <a:lnTo>
                  <a:pt x="1647444" y="47879"/>
                </a:lnTo>
                <a:lnTo>
                  <a:pt x="1647444" y="44704"/>
                </a:lnTo>
                <a:close/>
              </a:path>
              <a:path w="2006600" h="92710">
                <a:moveTo>
                  <a:pt x="1625219" y="44704"/>
                </a:moveTo>
                <a:lnTo>
                  <a:pt x="1612519" y="44704"/>
                </a:lnTo>
                <a:lnTo>
                  <a:pt x="1612519" y="47879"/>
                </a:lnTo>
                <a:lnTo>
                  <a:pt x="1625219" y="47879"/>
                </a:lnTo>
                <a:lnTo>
                  <a:pt x="1625219" y="44704"/>
                </a:lnTo>
                <a:close/>
              </a:path>
              <a:path w="2006600" h="92710">
                <a:moveTo>
                  <a:pt x="1602994" y="44704"/>
                </a:moveTo>
                <a:lnTo>
                  <a:pt x="1590294" y="44704"/>
                </a:lnTo>
                <a:lnTo>
                  <a:pt x="1590294" y="47879"/>
                </a:lnTo>
                <a:lnTo>
                  <a:pt x="1602994" y="47879"/>
                </a:lnTo>
                <a:lnTo>
                  <a:pt x="1602994" y="44704"/>
                </a:lnTo>
                <a:close/>
              </a:path>
              <a:path w="2006600" h="92710">
                <a:moveTo>
                  <a:pt x="1580769" y="44704"/>
                </a:moveTo>
                <a:lnTo>
                  <a:pt x="1568069" y="44704"/>
                </a:lnTo>
                <a:lnTo>
                  <a:pt x="1568069" y="47879"/>
                </a:lnTo>
                <a:lnTo>
                  <a:pt x="1580769" y="47879"/>
                </a:lnTo>
                <a:lnTo>
                  <a:pt x="1580769" y="44704"/>
                </a:lnTo>
                <a:close/>
              </a:path>
              <a:path w="2006600" h="92710">
                <a:moveTo>
                  <a:pt x="1558544" y="44704"/>
                </a:moveTo>
                <a:lnTo>
                  <a:pt x="1545844" y="44704"/>
                </a:lnTo>
                <a:lnTo>
                  <a:pt x="1545844" y="47879"/>
                </a:lnTo>
                <a:lnTo>
                  <a:pt x="1558544" y="47879"/>
                </a:lnTo>
                <a:lnTo>
                  <a:pt x="1558544" y="44704"/>
                </a:lnTo>
                <a:close/>
              </a:path>
              <a:path w="2006600" h="92710">
                <a:moveTo>
                  <a:pt x="1536319" y="44704"/>
                </a:moveTo>
                <a:lnTo>
                  <a:pt x="1523619" y="44704"/>
                </a:lnTo>
                <a:lnTo>
                  <a:pt x="1523619" y="47879"/>
                </a:lnTo>
                <a:lnTo>
                  <a:pt x="1536319" y="47879"/>
                </a:lnTo>
                <a:lnTo>
                  <a:pt x="1536319" y="44704"/>
                </a:lnTo>
                <a:close/>
              </a:path>
              <a:path w="2006600" h="92710">
                <a:moveTo>
                  <a:pt x="1514094" y="44704"/>
                </a:moveTo>
                <a:lnTo>
                  <a:pt x="1501394" y="44704"/>
                </a:lnTo>
                <a:lnTo>
                  <a:pt x="1501394" y="47879"/>
                </a:lnTo>
                <a:lnTo>
                  <a:pt x="1514094" y="47879"/>
                </a:lnTo>
                <a:lnTo>
                  <a:pt x="1514094" y="44704"/>
                </a:lnTo>
                <a:close/>
              </a:path>
              <a:path w="2006600" h="92710">
                <a:moveTo>
                  <a:pt x="1491869" y="44704"/>
                </a:moveTo>
                <a:lnTo>
                  <a:pt x="1479169" y="44704"/>
                </a:lnTo>
                <a:lnTo>
                  <a:pt x="1479169" y="47879"/>
                </a:lnTo>
                <a:lnTo>
                  <a:pt x="1491869" y="47879"/>
                </a:lnTo>
                <a:lnTo>
                  <a:pt x="1491869" y="44704"/>
                </a:lnTo>
                <a:close/>
              </a:path>
              <a:path w="2006600" h="92710">
                <a:moveTo>
                  <a:pt x="1469644" y="44704"/>
                </a:moveTo>
                <a:lnTo>
                  <a:pt x="1456944" y="44704"/>
                </a:lnTo>
                <a:lnTo>
                  <a:pt x="1456944" y="47879"/>
                </a:lnTo>
                <a:lnTo>
                  <a:pt x="1469644" y="47879"/>
                </a:lnTo>
                <a:lnTo>
                  <a:pt x="1469644" y="44704"/>
                </a:lnTo>
                <a:close/>
              </a:path>
              <a:path w="2006600" h="92710">
                <a:moveTo>
                  <a:pt x="1447419" y="44704"/>
                </a:moveTo>
                <a:lnTo>
                  <a:pt x="1434719" y="44704"/>
                </a:lnTo>
                <a:lnTo>
                  <a:pt x="1434719" y="47879"/>
                </a:lnTo>
                <a:lnTo>
                  <a:pt x="1447419" y="47879"/>
                </a:lnTo>
                <a:lnTo>
                  <a:pt x="1447419" y="44704"/>
                </a:lnTo>
                <a:close/>
              </a:path>
              <a:path w="2006600" h="92710">
                <a:moveTo>
                  <a:pt x="1425194" y="44704"/>
                </a:moveTo>
                <a:lnTo>
                  <a:pt x="1412494" y="44704"/>
                </a:lnTo>
                <a:lnTo>
                  <a:pt x="1412494" y="47879"/>
                </a:lnTo>
                <a:lnTo>
                  <a:pt x="1425194" y="47879"/>
                </a:lnTo>
                <a:lnTo>
                  <a:pt x="1425194" y="44704"/>
                </a:lnTo>
                <a:close/>
              </a:path>
              <a:path w="2006600" h="92710">
                <a:moveTo>
                  <a:pt x="1402969" y="44704"/>
                </a:moveTo>
                <a:lnTo>
                  <a:pt x="1390269" y="44704"/>
                </a:lnTo>
                <a:lnTo>
                  <a:pt x="1390269" y="47879"/>
                </a:lnTo>
                <a:lnTo>
                  <a:pt x="1402969" y="47879"/>
                </a:lnTo>
                <a:lnTo>
                  <a:pt x="1402969" y="44704"/>
                </a:lnTo>
                <a:close/>
              </a:path>
              <a:path w="2006600" h="92710">
                <a:moveTo>
                  <a:pt x="1380744" y="44704"/>
                </a:moveTo>
                <a:lnTo>
                  <a:pt x="1368044" y="44704"/>
                </a:lnTo>
                <a:lnTo>
                  <a:pt x="1368044" y="47879"/>
                </a:lnTo>
                <a:lnTo>
                  <a:pt x="1380744" y="47879"/>
                </a:lnTo>
                <a:lnTo>
                  <a:pt x="1380744" y="44704"/>
                </a:lnTo>
                <a:close/>
              </a:path>
              <a:path w="2006600" h="92710">
                <a:moveTo>
                  <a:pt x="1358519" y="44704"/>
                </a:moveTo>
                <a:lnTo>
                  <a:pt x="1345819" y="44704"/>
                </a:lnTo>
                <a:lnTo>
                  <a:pt x="1345819" y="47879"/>
                </a:lnTo>
                <a:lnTo>
                  <a:pt x="1358519" y="47879"/>
                </a:lnTo>
                <a:lnTo>
                  <a:pt x="1358519" y="44704"/>
                </a:lnTo>
                <a:close/>
              </a:path>
              <a:path w="2006600" h="92710">
                <a:moveTo>
                  <a:pt x="1336294" y="44704"/>
                </a:moveTo>
                <a:lnTo>
                  <a:pt x="1323594" y="44704"/>
                </a:lnTo>
                <a:lnTo>
                  <a:pt x="1323594" y="47879"/>
                </a:lnTo>
                <a:lnTo>
                  <a:pt x="1336294" y="47879"/>
                </a:lnTo>
                <a:lnTo>
                  <a:pt x="1336294" y="44704"/>
                </a:lnTo>
                <a:close/>
              </a:path>
              <a:path w="2006600" h="92710">
                <a:moveTo>
                  <a:pt x="1314069" y="44704"/>
                </a:moveTo>
                <a:lnTo>
                  <a:pt x="1301369" y="44704"/>
                </a:lnTo>
                <a:lnTo>
                  <a:pt x="1301369" y="47879"/>
                </a:lnTo>
                <a:lnTo>
                  <a:pt x="1314069" y="47879"/>
                </a:lnTo>
                <a:lnTo>
                  <a:pt x="1314069" y="44704"/>
                </a:lnTo>
                <a:close/>
              </a:path>
              <a:path w="2006600" h="92710">
                <a:moveTo>
                  <a:pt x="1291844" y="44704"/>
                </a:moveTo>
                <a:lnTo>
                  <a:pt x="1279144" y="44704"/>
                </a:lnTo>
                <a:lnTo>
                  <a:pt x="1279144" y="47879"/>
                </a:lnTo>
                <a:lnTo>
                  <a:pt x="1291844" y="47879"/>
                </a:lnTo>
                <a:lnTo>
                  <a:pt x="1291844" y="44704"/>
                </a:lnTo>
                <a:close/>
              </a:path>
              <a:path w="2006600" h="92710">
                <a:moveTo>
                  <a:pt x="1269619" y="44704"/>
                </a:moveTo>
                <a:lnTo>
                  <a:pt x="1256919" y="44704"/>
                </a:lnTo>
                <a:lnTo>
                  <a:pt x="1256919" y="47879"/>
                </a:lnTo>
                <a:lnTo>
                  <a:pt x="1269619" y="47879"/>
                </a:lnTo>
                <a:lnTo>
                  <a:pt x="1269619" y="44704"/>
                </a:lnTo>
                <a:close/>
              </a:path>
              <a:path w="2006600" h="92710">
                <a:moveTo>
                  <a:pt x="1247394" y="44704"/>
                </a:moveTo>
                <a:lnTo>
                  <a:pt x="1234694" y="44704"/>
                </a:lnTo>
                <a:lnTo>
                  <a:pt x="1234694" y="47879"/>
                </a:lnTo>
                <a:lnTo>
                  <a:pt x="1247394" y="47879"/>
                </a:lnTo>
                <a:lnTo>
                  <a:pt x="1247394" y="44704"/>
                </a:lnTo>
                <a:close/>
              </a:path>
              <a:path w="2006600" h="92710">
                <a:moveTo>
                  <a:pt x="1225169" y="44704"/>
                </a:moveTo>
                <a:lnTo>
                  <a:pt x="1212469" y="44704"/>
                </a:lnTo>
                <a:lnTo>
                  <a:pt x="1212469" y="47879"/>
                </a:lnTo>
                <a:lnTo>
                  <a:pt x="1225169" y="47879"/>
                </a:lnTo>
                <a:lnTo>
                  <a:pt x="1225169" y="44704"/>
                </a:lnTo>
                <a:close/>
              </a:path>
              <a:path w="2006600" h="92710">
                <a:moveTo>
                  <a:pt x="1202944" y="44704"/>
                </a:moveTo>
                <a:lnTo>
                  <a:pt x="1190244" y="44704"/>
                </a:lnTo>
                <a:lnTo>
                  <a:pt x="1190244" y="47879"/>
                </a:lnTo>
                <a:lnTo>
                  <a:pt x="1202944" y="47879"/>
                </a:lnTo>
                <a:lnTo>
                  <a:pt x="1202944" y="44704"/>
                </a:lnTo>
                <a:close/>
              </a:path>
              <a:path w="2006600" h="92710">
                <a:moveTo>
                  <a:pt x="1180719" y="44704"/>
                </a:moveTo>
                <a:lnTo>
                  <a:pt x="1168019" y="44704"/>
                </a:lnTo>
                <a:lnTo>
                  <a:pt x="1168019" y="47879"/>
                </a:lnTo>
                <a:lnTo>
                  <a:pt x="1180719" y="47879"/>
                </a:lnTo>
                <a:lnTo>
                  <a:pt x="1180719" y="44704"/>
                </a:lnTo>
                <a:close/>
              </a:path>
              <a:path w="2006600" h="92710">
                <a:moveTo>
                  <a:pt x="1158494" y="44704"/>
                </a:moveTo>
                <a:lnTo>
                  <a:pt x="1145794" y="44704"/>
                </a:lnTo>
                <a:lnTo>
                  <a:pt x="1145794" y="47879"/>
                </a:lnTo>
                <a:lnTo>
                  <a:pt x="1158494" y="47879"/>
                </a:lnTo>
                <a:lnTo>
                  <a:pt x="1158494" y="44704"/>
                </a:lnTo>
                <a:close/>
              </a:path>
              <a:path w="2006600" h="92710">
                <a:moveTo>
                  <a:pt x="1136269" y="44704"/>
                </a:moveTo>
                <a:lnTo>
                  <a:pt x="1123569" y="44704"/>
                </a:lnTo>
                <a:lnTo>
                  <a:pt x="1123569" y="47879"/>
                </a:lnTo>
                <a:lnTo>
                  <a:pt x="1136269" y="47879"/>
                </a:lnTo>
                <a:lnTo>
                  <a:pt x="1136269" y="44704"/>
                </a:lnTo>
                <a:close/>
              </a:path>
              <a:path w="2006600" h="92710">
                <a:moveTo>
                  <a:pt x="1114044" y="44704"/>
                </a:moveTo>
                <a:lnTo>
                  <a:pt x="1101344" y="44704"/>
                </a:lnTo>
                <a:lnTo>
                  <a:pt x="1101344" y="47879"/>
                </a:lnTo>
                <a:lnTo>
                  <a:pt x="1114044" y="47879"/>
                </a:lnTo>
                <a:lnTo>
                  <a:pt x="1114044" y="44704"/>
                </a:lnTo>
                <a:close/>
              </a:path>
              <a:path w="2006600" h="92710">
                <a:moveTo>
                  <a:pt x="1091819" y="44704"/>
                </a:moveTo>
                <a:lnTo>
                  <a:pt x="1079119" y="44704"/>
                </a:lnTo>
                <a:lnTo>
                  <a:pt x="1079119" y="47879"/>
                </a:lnTo>
                <a:lnTo>
                  <a:pt x="1091819" y="47879"/>
                </a:lnTo>
                <a:lnTo>
                  <a:pt x="1091819" y="44704"/>
                </a:lnTo>
                <a:close/>
              </a:path>
              <a:path w="2006600" h="92710">
                <a:moveTo>
                  <a:pt x="1069594" y="44704"/>
                </a:moveTo>
                <a:lnTo>
                  <a:pt x="1056894" y="44704"/>
                </a:lnTo>
                <a:lnTo>
                  <a:pt x="1056894" y="47879"/>
                </a:lnTo>
                <a:lnTo>
                  <a:pt x="1069594" y="47879"/>
                </a:lnTo>
                <a:lnTo>
                  <a:pt x="1069594" y="44704"/>
                </a:lnTo>
                <a:close/>
              </a:path>
              <a:path w="2006600" h="92710">
                <a:moveTo>
                  <a:pt x="1047369" y="44704"/>
                </a:moveTo>
                <a:lnTo>
                  <a:pt x="1034669" y="44704"/>
                </a:lnTo>
                <a:lnTo>
                  <a:pt x="1034669" y="47879"/>
                </a:lnTo>
                <a:lnTo>
                  <a:pt x="1047369" y="47879"/>
                </a:lnTo>
                <a:lnTo>
                  <a:pt x="1047369" y="44704"/>
                </a:lnTo>
                <a:close/>
              </a:path>
              <a:path w="2006600" h="92710">
                <a:moveTo>
                  <a:pt x="1025144" y="44704"/>
                </a:moveTo>
                <a:lnTo>
                  <a:pt x="1012444" y="44704"/>
                </a:lnTo>
                <a:lnTo>
                  <a:pt x="1012444" y="47879"/>
                </a:lnTo>
                <a:lnTo>
                  <a:pt x="1025144" y="47879"/>
                </a:lnTo>
                <a:lnTo>
                  <a:pt x="1025144" y="44704"/>
                </a:lnTo>
                <a:close/>
              </a:path>
              <a:path w="2006600" h="92710">
                <a:moveTo>
                  <a:pt x="1002919" y="44704"/>
                </a:moveTo>
                <a:lnTo>
                  <a:pt x="990219" y="44704"/>
                </a:lnTo>
                <a:lnTo>
                  <a:pt x="990219" y="47879"/>
                </a:lnTo>
                <a:lnTo>
                  <a:pt x="1002919" y="47879"/>
                </a:lnTo>
                <a:lnTo>
                  <a:pt x="1002919" y="44704"/>
                </a:lnTo>
                <a:close/>
              </a:path>
              <a:path w="2006600" h="92710">
                <a:moveTo>
                  <a:pt x="980694" y="44704"/>
                </a:moveTo>
                <a:lnTo>
                  <a:pt x="967994" y="44704"/>
                </a:lnTo>
                <a:lnTo>
                  <a:pt x="967994" y="47879"/>
                </a:lnTo>
                <a:lnTo>
                  <a:pt x="980694" y="47879"/>
                </a:lnTo>
                <a:lnTo>
                  <a:pt x="980694" y="44704"/>
                </a:lnTo>
                <a:close/>
              </a:path>
              <a:path w="2006600" h="92710">
                <a:moveTo>
                  <a:pt x="958469" y="44704"/>
                </a:moveTo>
                <a:lnTo>
                  <a:pt x="945769" y="44704"/>
                </a:lnTo>
                <a:lnTo>
                  <a:pt x="945769" y="47879"/>
                </a:lnTo>
                <a:lnTo>
                  <a:pt x="958469" y="47879"/>
                </a:lnTo>
                <a:lnTo>
                  <a:pt x="958469" y="44704"/>
                </a:lnTo>
                <a:close/>
              </a:path>
              <a:path w="2006600" h="92710">
                <a:moveTo>
                  <a:pt x="936244" y="44704"/>
                </a:moveTo>
                <a:lnTo>
                  <a:pt x="923544" y="44704"/>
                </a:lnTo>
                <a:lnTo>
                  <a:pt x="923544" y="47879"/>
                </a:lnTo>
                <a:lnTo>
                  <a:pt x="936244" y="47879"/>
                </a:lnTo>
                <a:lnTo>
                  <a:pt x="936244" y="44704"/>
                </a:lnTo>
                <a:close/>
              </a:path>
              <a:path w="2006600" h="92710">
                <a:moveTo>
                  <a:pt x="914019" y="44704"/>
                </a:moveTo>
                <a:lnTo>
                  <a:pt x="901319" y="44704"/>
                </a:lnTo>
                <a:lnTo>
                  <a:pt x="901319" y="47879"/>
                </a:lnTo>
                <a:lnTo>
                  <a:pt x="914019" y="47879"/>
                </a:lnTo>
                <a:lnTo>
                  <a:pt x="914019" y="44704"/>
                </a:lnTo>
                <a:close/>
              </a:path>
              <a:path w="2006600" h="92710">
                <a:moveTo>
                  <a:pt x="891794" y="44704"/>
                </a:moveTo>
                <a:lnTo>
                  <a:pt x="879094" y="44704"/>
                </a:lnTo>
                <a:lnTo>
                  <a:pt x="879094" y="47879"/>
                </a:lnTo>
                <a:lnTo>
                  <a:pt x="891794" y="47879"/>
                </a:lnTo>
                <a:lnTo>
                  <a:pt x="891794" y="44704"/>
                </a:lnTo>
                <a:close/>
              </a:path>
              <a:path w="2006600" h="92710">
                <a:moveTo>
                  <a:pt x="869569" y="44704"/>
                </a:moveTo>
                <a:lnTo>
                  <a:pt x="856869" y="44704"/>
                </a:lnTo>
                <a:lnTo>
                  <a:pt x="856869" y="47879"/>
                </a:lnTo>
                <a:lnTo>
                  <a:pt x="869569" y="47879"/>
                </a:lnTo>
                <a:lnTo>
                  <a:pt x="869569" y="44704"/>
                </a:lnTo>
                <a:close/>
              </a:path>
              <a:path w="2006600" h="92710">
                <a:moveTo>
                  <a:pt x="847344" y="44704"/>
                </a:moveTo>
                <a:lnTo>
                  <a:pt x="834644" y="44704"/>
                </a:lnTo>
                <a:lnTo>
                  <a:pt x="834644" y="47879"/>
                </a:lnTo>
                <a:lnTo>
                  <a:pt x="847344" y="47879"/>
                </a:lnTo>
                <a:lnTo>
                  <a:pt x="847344" y="44704"/>
                </a:lnTo>
                <a:close/>
              </a:path>
              <a:path w="2006600" h="92710">
                <a:moveTo>
                  <a:pt x="825119" y="44704"/>
                </a:moveTo>
                <a:lnTo>
                  <a:pt x="812419" y="44704"/>
                </a:lnTo>
                <a:lnTo>
                  <a:pt x="812419" y="47879"/>
                </a:lnTo>
                <a:lnTo>
                  <a:pt x="825119" y="47879"/>
                </a:lnTo>
                <a:lnTo>
                  <a:pt x="825119" y="44704"/>
                </a:lnTo>
                <a:close/>
              </a:path>
              <a:path w="2006600" h="92710">
                <a:moveTo>
                  <a:pt x="802894" y="44704"/>
                </a:moveTo>
                <a:lnTo>
                  <a:pt x="790194" y="44704"/>
                </a:lnTo>
                <a:lnTo>
                  <a:pt x="790194" y="47879"/>
                </a:lnTo>
                <a:lnTo>
                  <a:pt x="802894" y="47879"/>
                </a:lnTo>
                <a:lnTo>
                  <a:pt x="802894" y="44704"/>
                </a:lnTo>
                <a:close/>
              </a:path>
              <a:path w="2006600" h="92710">
                <a:moveTo>
                  <a:pt x="780669" y="44704"/>
                </a:moveTo>
                <a:lnTo>
                  <a:pt x="767969" y="44704"/>
                </a:lnTo>
                <a:lnTo>
                  <a:pt x="767969" y="47879"/>
                </a:lnTo>
                <a:lnTo>
                  <a:pt x="780669" y="47879"/>
                </a:lnTo>
                <a:lnTo>
                  <a:pt x="780669" y="44704"/>
                </a:lnTo>
                <a:close/>
              </a:path>
              <a:path w="2006600" h="92710">
                <a:moveTo>
                  <a:pt x="758444" y="44704"/>
                </a:moveTo>
                <a:lnTo>
                  <a:pt x="745744" y="44704"/>
                </a:lnTo>
                <a:lnTo>
                  <a:pt x="745744" y="47879"/>
                </a:lnTo>
                <a:lnTo>
                  <a:pt x="758444" y="47879"/>
                </a:lnTo>
                <a:lnTo>
                  <a:pt x="758444" y="44704"/>
                </a:lnTo>
                <a:close/>
              </a:path>
              <a:path w="2006600" h="92710">
                <a:moveTo>
                  <a:pt x="736219" y="44704"/>
                </a:moveTo>
                <a:lnTo>
                  <a:pt x="723519" y="44704"/>
                </a:lnTo>
                <a:lnTo>
                  <a:pt x="723519" y="47879"/>
                </a:lnTo>
                <a:lnTo>
                  <a:pt x="736219" y="47879"/>
                </a:lnTo>
                <a:lnTo>
                  <a:pt x="736219" y="44704"/>
                </a:lnTo>
                <a:close/>
              </a:path>
              <a:path w="2006600" h="92710">
                <a:moveTo>
                  <a:pt x="713994" y="44704"/>
                </a:moveTo>
                <a:lnTo>
                  <a:pt x="701294" y="44704"/>
                </a:lnTo>
                <a:lnTo>
                  <a:pt x="701294" y="47879"/>
                </a:lnTo>
                <a:lnTo>
                  <a:pt x="713994" y="47879"/>
                </a:lnTo>
                <a:lnTo>
                  <a:pt x="713994" y="44704"/>
                </a:lnTo>
                <a:close/>
              </a:path>
              <a:path w="2006600" h="92710">
                <a:moveTo>
                  <a:pt x="691769" y="44704"/>
                </a:moveTo>
                <a:lnTo>
                  <a:pt x="679069" y="44704"/>
                </a:lnTo>
                <a:lnTo>
                  <a:pt x="679069" y="47879"/>
                </a:lnTo>
                <a:lnTo>
                  <a:pt x="691769" y="47879"/>
                </a:lnTo>
                <a:lnTo>
                  <a:pt x="691769" y="44704"/>
                </a:lnTo>
                <a:close/>
              </a:path>
              <a:path w="2006600" h="92710">
                <a:moveTo>
                  <a:pt x="669544" y="44704"/>
                </a:moveTo>
                <a:lnTo>
                  <a:pt x="656844" y="44704"/>
                </a:lnTo>
                <a:lnTo>
                  <a:pt x="656844" y="47879"/>
                </a:lnTo>
                <a:lnTo>
                  <a:pt x="669544" y="47879"/>
                </a:lnTo>
                <a:lnTo>
                  <a:pt x="669544" y="44704"/>
                </a:lnTo>
                <a:close/>
              </a:path>
              <a:path w="2006600" h="92710">
                <a:moveTo>
                  <a:pt x="647319" y="44704"/>
                </a:moveTo>
                <a:lnTo>
                  <a:pt x="634619" y="44704"/>
                </a:lnTo>
                <a:lnTo>
                  <a:pt x="634619" y="47879"/>
                </a:lnTo>
                <a:lnTo>
                  <a:pt x="647319" y="47879"/>
                </a:lnTo>
                <a:lnTo>
                  <a:pt x="647319" y="44704"/>
                </a:lnTo>
                <a:close/>
              </a:path>
              <a:path w="2006600" h="92710">
                <a:moveTo>
                  <a:pt x="625094" y="44704"/>
                </a:moveTo>
                <a:lnTo>
                  <a:pt x="612394" y="44704"/>
                </a:lnTo>
                <a:lnTo>
                  <a:pt x="612394" y="47879"/>
                </a:lnTo>
                <a:lnTo>
                  <a:pt x="625094" y="47879"/>
                </a:lnTo>
                <a:lnTo>
                  <a:pt x="625094" y="44704"/>
                </a:lnTo>
                <a:close/>
              </a:path>
              <a:path w="2006600" h="92710">
                <a:moveTo>
                  <a:pt x="602869" y="44704"/>
                </a:moveTo>
                <a:lnTo>
                  <a:pt x="590169" y="44704"/>
                </a:lnTo>
                <a:lnTo>
                  <a:pt x="590169" y="47879"/>
                </a:lnTo>
                <a:lnTo>
                  <a:pt x="602869" y="47879"/>
                </a:lnTo>
                <a:lnTo>
                  <a:pt x="602869" y="44704"/>
                </a:lnTo>
                <a:close/>
              </a:path>
              <a:path w="2006600" h="92710">
                <a:moveTo>
                  <a:pt x="580644" y="44704"/>
                </a:moveTo>
                <a:lnTo>
                  <a:pt x="567944" y="44704"/>
                </a:lnTo>
                <a:lnTo>
                  <a:pt x="567944" y="47879"/>
                </a:lnTo>
                <a:lnTo>
                  <a:pt x="580644" y="47879"/>
                </a:lnTo>
                <a:lnTo>
                  <a:pt x="580644" y="44704"/>
                </a:lnTo>
                <a:close/>
              </a:path>
              <a:path w="2006600" h="92710">
                <a:moveTo>
                  <a:pt x="558419" y="44704"/>
                </a:moveTo>
                <a:lnTo>
                  <a:pt x="545719" y="44704"/>
                </a:lnTo>
                <a:lnTo>
                  <a:pt x="545719" y="47879"/>
                </a:lnTo>
                <a:lnTo>
                  <a:pt x="558419" y="47879"/>
                </a:lnTo>
                <a:lnTo>
                  <a:pt x="558419" y="44704"/>
                </a:lnTo>
                <a:close/>
              </a:path>
              <a:path w="2006600" h="92710">
                <a:moveTo>
                  <a:pt x="536194" y="44704"/>
                </a:moveTo>
                <a:lnTo>
                  <a:pt x="523494" y="44704"/>
                </a:lnTo>
                <a:lnTo>
                  <a:pt x="523494" y="47879"/>
                </a:lnTo>
                <a:lnTo>
                  <a:pt x="536194" y="47879"/>
                </a:lnTo>
                <a:lnTo>
                  <a:pt x="536194" y="44704"/>
                </a:lnTo>
                <a:close/>
              </a:path>
              <a:path w="2006600" h="92710">
                <a:moveTo>
                  <a:pt x="513969" y="44704"/>
                </a:moveTo>
                <a:lnTo>
                  <a:pt x="501269" y="44704"/>
                </a:lnTo>
                <a:lnTo>
                  <a:pt x="501269" y="47879"/>
                </a:lnTo>
                <a:lnTo>
                  <a:pt x="513969" y="47879"/>
                </a:lnTo>
                <a:lnTo>
                  <a:pt x="513969" y="44704"/>
                </a:lnTo>
                <a:close/>
              </a:path>
              <a:path w="2006600" h="92710">
                <a:moveTo>
                  <a:pt x="491744" y="44704"/>
                </a:moveTo>
                <a:lnTo>
                  <a:pt x="479044" y="44704"/>
                </a:lnTo>
                <a:lnTo>
                  <a:pt x="479044" y="47879"/>
                </a:lnTo>
                <a:lnTo>
                  <a:pt x="491744" y="47879"/>
                </a:lnTo>
                <a:lnTo>
                  <a:pt x="491744" y="44704"/>
                </a:lnTo>
                <a:close/>
              </a:path>
              <a:path w="2006600" h="92710">
                <a:moveTo>
                  <a:pt x="469519" y="44704"/>
                </a:moveTo>
                <a:lnTo>
                  <a:pt x="456819" y="44704"/>
                </a:lnTo>
                <a:lnTo>
                  <a:pt x="456819" y="47879"/>
                </a:lnTo>
                <a:lnTo>
                  <a:pt x="469519" y="47879"/>
                </a:lnTo>
                <a:lnTo>
                  <a:pt x="469519" y="44704"/>
                </a:lnTo>
                <a:close/>
              </a:path>
              <a:path w="2006600" h="92710">
                <a:moveTo>
                  <a:pt x="447294" y="44704"/>
                </a:moveTo>
                <a:lnTo>
                  <a:pt x="434594" y="44704"/>
                </a:lnTo>
                <a:lnTo>
                  <a:pt x="434594" y="47879"/>
                </a:lnTo>
                <a:lnTo>
                  <a:pt x="447294" y="47879"/>
                </a:lnTo>
                <a:lnTo>
                  <a:pt x="447294" y="44704"/>
                </a:lnTo>
                <a:close/>
              </a:path>
              <a:path w="2006600" h="92710">
                <a:moveTo>
                  <a:pt x="425069" y="44704"/>
                </a:moveTo>
                <a:lnTo>
                  <a:pt x="412369" y="44704"/>
                </a:lnTo>
                <a:lnTo>
                  <a:pt x="412369" y="47879"/>
                </a:lnTo>
                <a:lnTo>
                  <a:pt x="425069" y="47879"/>
                </a:lnTo>
                <a:lnTo>
                  <a:pt x="425069" y="44704"/>
                </a:lnTo>
                <a:close/>
              </a:path>
              <a:path w="2006600" h="92710">
                <a:moveTo>
                  <a:pt x="402844" y="44704"/>
                </a:moveTo>
                <a:lnTo>
                  <a:pt x="390144" y="44704"/>
                </a:lnTo>
                <a:lnTo>
                  <a:pt x="390144" y="47879"/>
                </a:lnTo>
                <a:lnTo>
                  <a:pt x="402844" y="47879"/>
                </a:lnTo>
                <a:lnTo>
                  <a:pt x="402844" y="44704"/>
                </a:lnTo>
                <a:close/>
              </a:path>
              <a:path w="2006600" h="92710">
                <a:moveTo>
                  <a:pt x="380619" y="44704"/>
                </a:moveTo>
                <a:lnTo>
                  <a:pt x="367919" y="44704"/>
                </a:lnTo>
                <a:lnTo>
                  <a:pt x="367919" y="47879"/>
                </a:lnTo>
                <a:lnTo>
                  <a:pt x="380619" y="47879"/>
                </a:lnTo>
                <a:lnTo>
                  <a:pt x="380619" y="44704"/>
                </a:lnTo>
                <a:close/>
              </a:path>
              <a:path w="2006600" h="92710">
                <a:moveTo>
                  <a:pt x="358394" y="44704"/>
                </a:moveTo>
                <a:lnTo>
                  <a:pt x="345694" y="44704"/>
                </a:lnTo>
                <a:lnTo>
                  <a:pt x="345694" y="47879"/>
                </a:lnTo>
                <a:lnTo>
                  <a:pt x="358394" y="47879"/>
                </a:lnTo>
                <a:lnTo>
                  <a:pt x="358394" y="44704"/>
                </a:lnTo>
                <a:close/>
              </a:path>
              <a:path w="2006600" h="92710">
                <a:moveTo>
                  <a:pt x="336169" y="44704"/>
                </a:moveTo>
                <a:lnTo>
                  <a:pt x="323469" y="44704"/>
                </a:lnTo>
                <a:lnTo>
                  <a:pt x="323469" y="47879"/>
                </a:lnTo>
                <a:lnTo>
                  <a:pt x="336169" y="47879"/>
                </a:lnTo>
                <a:lnTo>
                  <a:pt x="336169" y="44704"/>
                </a:lnTo>
                <a:close/>
              </a:path>
              <a:path w="2006600" h="92710">
                <a:moveTo>
                  <a:pt x="313944" y="44704"/>
                </a:moveTo>
                <a:lnTo>
                  <a:pt x="301244" y="44704"/>
                </a:lnTo>
                <a:lnTo>
                  <a:pt x="301244" y="47879"/>
                </a:lnTo>
                <a:lnTo>
                  <a:pt x="313944" y="47879"/>
                </a:lnTo>
                <a:lnTo>
                  <a:pt x="313944" y="44704"/>
                </a:lnTo>
                <a:close/>
              </a:path>
              <a:path w="2006600" h="92710">
                <a:moveTo>
                  <a:pt x="291719" y="44704"/>
                </a:moveTo>
                <a:lnTo>
                  <a:pt x="279019" y="44704"/>
                </a:lnTo>
                <a:lnTo>
                  <a:pt x="279019" y="47879"/>
                </a:lnTo>
                <a:lnTo>
                  <a:pt x="291719" y="47879"/>
                </a:lnTo>
                <a:lnTo>
                  <a:pt x="291719" y="44704"/>
                </a:lnTo>
                <a:close/>
              </a:path>
              <a:path w="2006600" h="92710">
                <a:moveTo>
                  <a:pt x="269494" y="44704"/>
                </a:moveTo>
                <a:lnTo>
                  <a:pt x="256794" y="44704"/>
                </a:lnTo>
                <a:lnTo>
                  <a:pt x="256794" y="47879"/>
                </a:lnTo>
                <a:lnTo>
                  <a:pt x="269494" y="47879"/>
                </a:lnTo>
                <a:lnTo>
                  <a:pt x="269494" y="44704"/>
                </a:lnTo>
                <a:close/>
              </a:path>
              <a:path w="2006600" h="92710">
                <a:moveTo>
                  <a:pt x="247269" y="44704"/>
                </a:moveTo>
                <a:lnTo>
                  <a:pt x="234569" y="44704"/>
                </a:lnTo>
                <a:lnTo>
                  <a:pt x="234569" y="47879"/>
                </a:lnTo>
                <a:lnTo>
                  <a:pt x="247269" y="47879"/>
                </a:lnTo>
                <a:lnTo>
                  <a:pt x="247269" y="44704"/>
                </a:lnTo>
                <a:close/>
              </a:path>
              <a:path w="2006600" h="92710">
                <a:moveTo>
                  <a:pt x="225044" y="44704"/>
                </a:moveTo>
                <a:lnTo>
                  <a:pt x="212344" y="44704"/>
                </a:lnTo>
                <a:lnTo>
                  <a:pt x="212344" y="47879"/>
                </a:lnTo>
                <a:lnTo>
                  <a:pt x="225044" y="47879"/>
                </a:lnTo>
                <a:lnTo>
                  <a:pt x="225044" y="44704"/>
                </a:lnTo>
                <a:close/>
              </a:path>
              <a:path w="2006600" h="92710">
                <a:moveTo>
                  <a:pt x="202819" y="44704"/>
                </a:moveTo>
                <a:lnTo>
                  <a:pt x="190119" y="44704"/>
                </a:lnTo>
                <a:lnTo>
                  <a:pt x="190119" y="47879"/>
                </a:lnTo>
                <a:lnTo>
                  <a:pt x="202819" y="47879"/>
                </a:lnTo>
                <a:lnTo>
                  <a:pt x="202819" y="44704"/>
                </a:lnTo>
                <a:close/>
              </a:path>
              <a:path w="2006600" h="92710">
                <a:moveTo>
                  <a:pt x="180594" y="44704"/>
                </a:moveTo>
                <a:lnTo>
                  <a:pt x="167894" y="44704"/>
                </a:lnTo>
                <a:lnTo>
                  <a:pt x="167894" y="47879"/>
                </a:lnTo>
                <a:lnTo>
                  <a:pt x="180594" y="47879"/>
                </a:lnTo>
                <a:lnTo>
                  <a:pt x="180594" y="44704"/>
                </a:lnTo>
                <a:close/>
              </a:path>
              <a:path w="2006600" h="92710">
                <a:moveTo>
                  <a:pt x="158369" y="44704"/>
                </a:moveTo>
                <a:lnTo>
                  <a:pt x="145669" y="44704"/>
                </a:lnTo>
                <a:lnTo>
                  <a:pt x="145669" y="47879"/>
                </a:lnTo>
                <a:lnTo>
                  <a:pt x="158369" y="47879"/>
                </a:lnTo>
                <a:lnTo>
                  <a:pt x="158369" y="44704"/>
                </a:lnTo>
                <a:close/>
              </a:path>
              <a:path w="2006600" h="92710">
                <a:moveTo>
                  <a:pt x="136144" y="44704"/>
                </a:moveTo>
                <a:lnTo>
                  <a:pt x="123444" y="44704"/>
                </a:lnTo>
                <a:lnTo>
                  <a:pt x="123444" y="47879"/>
                </a:lnTo>
                <a:lnTo>
                  <a:pt x="136144" y="47879"/>
                </a:lnTo>
                <a:lnTo>
                  <a:pt x="136144" y="44704"/>
                </a:lnTo>
                <a:close/>
              </a:path>
              <a:path w="2006600" h="92710">
                <a:moveTo>
                  <a:pt x="113919" y="44704"/>
                </a:moveTo>
                <a:lnTo>
                  <a:pt x="101219" y="44704"/>
                </a:lnTo>
                <a:lnTo>
                  <a:pt x="101219" y="47879"/>
                </a:lnTo>
                <a:lnTo>
                  <a:pt x="113919" y="47879"/>
                </a:lnTo>
                <a:lnTo>
                  <a:pt x="113919" y="44704"/>
                </a:lnTo>
                <a:close/>
              </a:path>
              <a:path w="2006600" h="92710">
                <a:moveTo>
                  <a:pt x="79248" y="0"/>
                </a:moveTo>
                <a:lnTo>
                  <a:pt x="78486" y="508"/>
                </a:lnTo>
                <a:lnTo>
                  <a:pt x="0" y="46228"/>
                </a:lnTo>
                <a:lnTo>
                  <a:pt x="78486" y="92075"/>
                </a:lnTo>
                <a:lnTo>
                  <a:pt x="79248" y="92583"/>
                </a:lnTo>
                <a:lnTo>
                  <a:pt x="80263" y="92329"/>
                </a:lnTo>
                <a:lnTo>
                  <a:pt x="80645" y="91567"/>
                </a:lnTo>
                <a:lnTo>
                  <a:pt x="81153" y="90805"/>
                </a:lnTo>
                <a:lnTo>
                  <a:pt x="80899" y="89789"/>
                </a:lnTo>
                <a:lnTo>
                  <a:pt x="80137" y="89408"/>
                </a:lnTo>
                <a:lnTo>
                  <a:pt x="8509" y="47625"/>
                </a:lnTo>
                <a:lnTo>
                  <a:pt x="3937" y="47625"/>
                </a:lnTo>
                <a:lnTo>
                  <a:pt x="3937" y="44958"/>
                </a:lnTo>
                <a:lnTo>
                  <a:pt x="8509" y="44958"/>
                </a:lnTo>
                <a:lnTo>
                  <a:pt x="80137" y="3175"/>
                </a:lnTo>
                <a:lnTo>
                  <a:pt x="80899" y="2793"/>
                </a:lnTo>
                <a:lnTo>
                  <a:pt x="81153" y="1778"/>
                </a:lnTo>
                <a:lnTo>
                  <a:pt x="80645" y="1016"/>
                </a:lnTo>
                <a:lnTo>
                  <a:pt x="80263" y="254"/>
                </a:lnTo>
                <a:lnTo>
                  <a:pt x="79248" y="0"/>
                </a:lnTo>
                <a:close/>
              </a:path>
              <a:path w="2006600" h="92710">
                <a:moveTo>
                  <a:pt x="25019" y="44704"/>
                </a:moveTo>
                <a:lnTo>
                  <a:pt x="12319" y="44704"/>
                </a:lnTo>
                <a:lnTo>
                  <a:pt x="12319" y="47879"/>
                </a:lnTo>
                <a:lnTo>
                  <a:pt x="25019" y="47879"/>
                </a:lnTo>
                <a:lnTo>
                  <a:pt x="25019" y="44704"/>
                </a:lnTo>
                <a:close/>
              </a:path>
              <a:path w="2006600" h="92710">
                <a:moveTo>
                  <a:pt x="47244" y="44704"/>
                </a:moveTo>
                <a:lnTo>
                  <a:pt x="34544" y="44704"/>
                </a:lnTo>
                <a:lnTo>
                  <a:pt x="34544" y="47879"/>
                </a:lnTo>
                <a:lnTo>
                  <a:pt x="47244" y="47879"/>
                </a:lnTo>
                <a:lnTo>
                  <a:pt x="47244" y="44704"/>
                </a:lnTo>
                <a:close/>
              </a:path>
              <a:path w="2006600" h="92710">
                <a:moveTo>
                  <a:pt x="69469" y="44704"/>
                </a:moveTo>
                <a:lnTo>
                  <a:pt x="56769" y="44704"/>
                </a:lnTo>
                <a:lnTo>
                  <a:pt x="56769" y="47879"/>
                </a:lnTo>
                <a:lnTo>
                  <a:pt x="69469" y="47879"/>
                </a:lnTo>
                <a:lnTo>
                  <a:pt x="69469" y="44704"/>
                </a:lnTo>
                <a:close/>
              </a:path>
              <a:path w="2006600" h="92710">
                <a:moveTo>
                  <a:pt x="91694" y="44704"/>
                </a:moveTo>
                <a:lnTo>
                  <a:pt x="78994" y="44704"/>
                </a:lnTo>
                <a:lnTo>
                  <a:pt x="78994" y="47879"/>
                </a:lnTo>
                <a:lnTo>
                  <a:pt x="91694" y="47879"/>
                </a:lnTo>
                <a:lnTo>
                  <a:pt x="91694" y="44704"/>
                </a:lnTo>
                <a:close/>
              </a:path>
              <a:path w="2006600" h="92710">
                <a:moveTo>
                  <a:pt x="3937" y="44958"/>
                </a:moveTo>
                <a:lnTo>
                  <a:pt x="3937" y="47625"/>
                </a:lnTo>
                <a:lnTo>
                  <a:pt x="6223" y="46291"/>
                </a:lnTo>
                <a:lnTo>
                  <a:pt x="3937" y="44958"/>
                </a:lnTo>
                <a:close/>
              </a:path>
              <a:path w="2006600" h="92710">
                <a:moveTo>
                  <a:pt x="6223" y="46291"/>
                </a:moveTo>
                <a:lnTo>
                  <a:pt x="3937" y="47625"/>
                </a:lnTo>
                <a:lnTo>
                  <a:pt x="8509" y="47625"/>
                </a:lnTo>
                <a:lnTo>
                  <a:pt x="6223" y="46291"/>
                </a:lnTo>
                <a:close/>
              </a:path>
              <a:path w="2006600" h="92710">
                <a:moveTo>
                  <a:pt x="8509" y="44958"/>
                </a:moveTo>
                <a:lnTo>
                  <a:pt x="3937" y="44958"/>
                </a:lnTo>
                <a:lnTo>
                  <a:pt x="6223" y="46291"/>
                </a:lnTo>
                <a:lnTo>
                  <a:pt x="8509" y="449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435965" y="2545333"/>
            <a:ext cx="2023745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50000"/>
              </a:lnSpc>
              <a:tabLst>
                <a:tab pos="334010" algn="l"/>
              </a:tabLst>
            </a:pPr>
            <a:r>
              <a:rPr dirty="0" sz="1200">
                <a:latin typeface="Arial"/>
                <a:cs typeface="Arial"/>
              </a:rPr>
              <a:t>•	</a:t>
            </a:r>
            <a:r>
              <a:rPr dirty="0" sz="1200">
                <a:latin typeface="微软雅黑"/>
                <a:cs typeface="微软雅黑"/>
              </a:rPr>
              <a:t>传统产业体系下，商业活 动围绕少量重要数据展开，企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35965" y="3093791"/>
            <a:ext cx="2006600" cy="111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50100"/>
              </a:lnSpc>
            </a:pPr>
            <a:r>
              <a:rPr dirty="0" sz="1200">
                <a:latin typeface="微软雅黑"/>
                <a:cs typeface="微软雅黑"/>
              </a:rPr>
              <a:t>业之间的协同是单向的、线性 的、紧耦合的控制关系。品牌 商处于价值链核心，对供应链 实施控制。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01129" y="2655697"/>
            <a:ext cx="217614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010" algn="l"/>
              </a:tabLst>
            </a:pPr>
            <a:r>
              <a:rPr dirty="0" sz="1200">
                <a:solidFill>
                  <a:srgbClr val="EDEBE0"/>
                </a:solidFill>
                <a:latin typeface="Arial"/>
                <a:cs typeface="Arial"/>
              </a:rPr>
              <a:t>•	</a:t>
            </a:r>
            <a:r>
              <a:rPr dirty="0" sz="1200">
                <a:latin typeface="微软雅黑"/>
                <a:cs typeface="微软雅黑"/>
              </a:rPr>
              <a:t>电子商务体系下，当数据产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501129" y="2930017"/>
            <a:ext cx="20066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生是全方位、实时、海量的时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01129" y="3113277"/>
            <a:ext cx="2159000" cy="835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50000"/>
              </a:lnSpc>
            </a:pPr>
            <a:r>
              <a:rPr dirty="0" sz="1200">
                <a:latin typeface="微软雅黑"/>
                <a:cs typeface="微软雅黑"/>
              </a:rPr>
              <a:t>候，企业间的协作就必须像互联 网一样，要求网状、并发、实时 的协同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938401" y="2092325"/>
            <a:ext cx="903224" cy="665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6062726" y="2074926"/>
            <a:ext cx="903224" cy="70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1582737" y="976883"/>
          <a:ext cx="306705" cy="1273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"/>
                <a:gridCol w="87375"/>
                <a:gridCol w="100012"/>
              </a:tblGrid>
              <a:tr h="87756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FF"/>
                      </a:solidFill>
                      <a:prstDash val="solid"/>
                    </a:lnL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0010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7757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9882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7757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9882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7757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3058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7756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9883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7756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0009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7757"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9882">
                <a:tc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  <a:lnT w="15875">
                      <a:solidFill>
                        <a:srgbClr val="0000FF"/>
                      </a:solidFill>
                      <a:prstDash val="solid"/>
                    </a:lnT>
                    <a:lnB w="15875">
                      <a:solidFill>
                        <a:srgbClr val="0000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FF"/>
                      </a:solidFill>
                      <a:prstDash val="solid"/>
                    </a:lnL>
                    <a:lnR w="15875">
                      <a:solidFill>
                        <a:srgbClr val="0000FF"/>
                      </a:solidFill>
                      <a:prstDash val="solid"/>
                    </a:lnR>
                    <a:lnB w="15875">
                      <a:solidFill>
                        <a:srgbClr val="0000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7756">
                <a:tc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T w="15875">
                      <a:solidFill>
                        <a:srgbClr val="0000FF"/>
                      </a:solidFill>
                      <a:prstDash val="solid"/>
                    </a:lnT>
                    <a:lnB w="158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R w="15875">
                      <a:solidFill>
                        <a:srgbClr val="0000FF"/>
                      </a:solidFill>
                      <a:prstDash val="solid"/>
                    </a:lnR>
                    <a:lnB w="158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5875">
                      <a:solidFill>
                        <a:srgbClr val="0000FF"/>
                      </a:solidFill>
                      <a:prstDash val="solid"/>
                    </a:lnL>
                    <a:lnR w="15875">
                      <a:solidFill>
                        <a:srgbClr val="0000FF"/>
                      </a:solidFill>
                      <a:prstDash val="solid"/>
                    </a:lnR>
                    <a:lnT w="15875">
                      <a:solidFill>
                        <a:srgbClr val="0000FF"/>
                      </a:solidFill>
                      <a:prstDash val="solid"/>
                    </a:lnT>
                    <a:lnB w="15875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4214" y="1388499"/>
            <a:ext cx="7434580" cy="2089150"/>
          </a:xfrm>
          <a:custGeom>
            <a:avLst/>
            <a:gdLst/>
            <a:ahLst/>
            <a:cxnLst/>
            <a:rect l="l" t="t" r="r" b="b"/>
            <a:pathLst>
              <a:path w="7434580" h="2089150">
                <a:moveTo>
                  <a:pt x="0" y="2089159"/>
                </a:moveTo>
                <a:lnTo>
                  <a:pt x="39496" y="2087860"/>
                </a:lnTo>
                <a:lnTo>
                  <a:pt x="89374" y="2087208"/>
                </a:lnTo>
                <a:lnTo>
                  <a:pt x="148013" y="2086795"/>
                </a:lnTo>
                <a:lnTo>
                  <a:pt x="180111" y="2086551"/>
                </a:lnTo>
                <a:lnTo>
                  <a:pt x="248849" y="2085732"/>
                </a:lnTo>
                <a:lnTo>
                  <a:pt x="322292" y="2084133"/>
                </a:lnTo>
                <a:lnTo>
                  <a:pt x="398818" y="2081344"/>
                </a:lnTo>
                <a:lnTo>
                  <a:pt x="437730" y="2079377"/>
                </a:lnTo>
                <a:lnTo>
                  <a:pt x="476804" y="2076959"/>
                </a:lnTo>
                <a:lnTo>
                  <a:pt x="515838" y="2074040"/>
                </a:lnTo>
                <a:lnTo>
                  <a:pt x="554628" y="2070569"/>
                </a:lnTo>
                <a:lnTo>
                  <a:pt x="592972" y="2066495"/>
                </a:lnTo>
                <a:lnTo>
                  <a:pt x="667512" y="2056332"/>
                </a:lnTo>
                <a:lnTo>
                  <a:pt x="704434" y="2050496"/>
                </a:lnTo>
                <a:lnTo>
                  <a:pt x="742440" y="2044570"/>
                </a:lnTo>
                <a:lnTo>
                  <a:pt x="781395" y="2038500"/>
                </a:lnTo>
                <a:lnTo>
                  <a:pt x="821163" y="2032229"/>
                </a:lnTo>
                <a:lnTo>
                  <a:pt x="861608" y="2025703"/>
                </a:lnTo>
                <a:lnTo>
                  <a:pt x="902592" y="2018865"/>
                </a:lnTo>
                <a:lnTo>
                  <a:pt x="943981" y="2011661"/>
                </a:lnTo>
                <a:lnTo>
                  <a:pt x="985637" y="2004034"/>
                </a:lnTo>
                <a:lnTo>
                  <a:pt x="1027425" y="1995929"/>
                </a:lnTo>
                <a:lnTo>
                  <a:pt x="1069209" y="1987292"/>
                </a:lnTo>
                <a:lnTo>
                  <a:pt x="1110852" y="1978065"/>
                </a:lnTo>
                <a:lnTo>
                  <a:pt x="1152218" y="1968194"/>
                </a:lnTo>
                <a:lnTo>
                  <a:pt x="1193171" y="1957624"/>
                </a:lnTo>
                <a:lnTo>
                  <a:pt x="1233574" y="1946298"/>
                </a:lnTo>
                <a:lnTo>
                  <a:pt x="1273293" y="1934161"/>
                </a:lnTo>
                <a:lnTo>
                  <a:pt x="1312190" y="1921159"/>
                </a:lnTo>
                <a:lnTo>
                  <a:pt x="1350129" y="1907234"/>
                </a:lnTo>
                <a:lnTo>
                  <a:pt x="1386974" y="1892332"/>
                </a:lnTo>
                <a:lnTo>
                  <a:pt x="1422589" y="1876398"/>
                </a:lnTo>
                <a:lnTo>
                  <a:pt x="1456837" y="1859375"/>
                </a:lnTo>
                <a:lnTo>
                  <a:pt x="1521809" y="1820947"/>
                </a:lnTo>
                <a:lnTo>
                  <a:pt x="1582969" y="1776765"/>
                </a:lnTo>
                <a:lnTo>
                  <a:pt x="1640918" y="1727969"/>
                </a:lnTo>
                <a:lnTo>
                  <a:pt x="1696256" y="1675697"/>
                </a:lnTo>
                <a:lnTo>
                  <a:pt x="1723133" y="1648615"/>
                </a:lnTo>
                <a:lnTo>
                  <a:pt x="1749583" y="1621091"/>
                </a:lnTo>
                <a:lnTo>
                  <a:pt x="1775680" y="1593268"/>
                </a:lnTo>
                <a:lnTo>
                  <a:pt x="1827116" y="1537295"/>
                </a:lnTo>
                <a:lnTo>
                  <a:pt x="1852605" y="1509430"/>
                </a:lnTo>
                <a:lnTo>
                  <a:pt x="1878042" y="1481836"/>
                </a:lnTo>
                <a:lnTo>
                  <a:pt x="1929058" y="1428029"/>
                </a:lnTo>
                <a:lnTo>
                  <a:pt x="1980764" y="1377015"/>
                </a:lnTo>
                <a:lnTo>
                  <a:pt x="2032887" y="1329627"/>
                </a:lnTo>
                <a:lnTo>
                  <a:pt x="2057480" y="1306863"/>
                </a:lnTo>
                <a:lnTo>
                  <a:pt x="2081045" y="1284562"/>
                </a:lnTo>
                <a:lnTo>
                  <a:pt x="2103784" y="1262663"/>
                </a:lnTo>
                <a:lnTo>
                  <a:pt x="2125898" y="1241109"/>
                </a:lnTo>
                <a:lnTo>
                  <a:pt x="2147589" y="1219840"/>
                </a:lnTo>
                <a:lnTo>
                  <a:pt x="2169059" y="1198799"/>
                </a:lnTo>
                <a:lnTo>
                  <a:pt x="2212142" y="1157160"/>
                </a:lnTo>
                <a:lnTo>
                  <a:pt x="2256758" y="1115723"/>
                </a:lnTo>
                <a:lnTo>
                  <a:pt x="2304523" y="1074017"/>
                </a:lnTo>
                <a:lnTo>
                  <a:pt x="2357048" y="1031572"/>
                </a:lnTo>
                <a:lnTo>
                  <a:pt x="2415947" y="987916"/>
                </a:lnTo>
                <a:lnTo>
                  <a:pt x="2448291" y="965488"/>
                </a:lnTo>
                <a:lnTo>
                  <a:pt x="2482833" y="942581"/>
                </a:lnTo>
                <a:lnTo>
                  <a:pt x="2519775" y="919136"/>
                </a:lnTo>
                <a:lnTo>
                  <a:pt x="2559392" y="894841"/>
                </a:lnTo>
                <a:lnTo>
                  <a:pt x="2601626" y="869544"/>
                </a:lnTo>
                <a:lnTo>
                  <a:pt x="2646233" y="843386"/>
                </a:lnTo>
                <a:lnTo>
                  <a:pt x="2692970" y="816508"/>
                </a:lnTo>
                <a:lnTo>
                  <a:pt x="2741597" y="789050"/>
                </a:lnTo>
                <a:lnTo>
                  <a:pt x="2791869" y="761153"/>
                </a:lnTo>
                <a:lnTo>
                  <a:pt x="2843545" y="732958"/>
                </a:lnTo>
                <a:lnTo>
                  <a:pt x="2896382" y="704606"/>
                </a:lnTo>
                <a:lnTo>
                  <a:pt x="2950138" y="676236"/>
                </a:lnTo>
                <a:lnTo>
                  <a:pt x="3004569" y="647991"/>
                </a:lnTo>
                <a:lnTo>
                  <a:pt x="3059433" y="620009"/>
                </a:lnTo>
                <a:lnTo>
                  <a:pt x="3114488" y="592433"/>
                </a:lnTo>
                <a:lnTo>
                  <a:pt x="3169492" y="565403"/>
                </a:lnTo>
                <a:lnTo>
                  <a:pt x="3224201" y="539060"/>
                </a:lnTo>
                <a:lnTo>
                  <a:pt x="3278373" y="513543"/>
                </a:lnTo>
                <a:lnTo>
                  <a:pt x="3331766" y="488995"/>
                </a:lnTo>
                <a:lnTo>
                  <a:pt x="3384137" y="465555"/>
                </a:lnTo>
                <a:lnTo>
                  <a:pt x="3435243" y="443365"/>
                </a:lnTo>
                <a:lnTo>
                  <a:pt x="3484843" y="422564"/>
                </a:lnTo>
                <a:lnTo>
                  <a:pt x="3532692" y="403294"/>
                </a:lnTo>
                <a:lnTo>
                  <a:pt x="3579344" y="385359"/>
                </a:lnTo>
                <a:lnTo>
                  <a:pt x="3625521" y="368460"/>
                </a:lnTo>
                <a:lnTo>
                  <a:pt x="3671242" y="352541"/>
                </a:lnTo>
                <a:lnTo>
                  <a:pt x="3716524" y="337548"/>
                </a:lnTo>
                <a:lnTo>
                  <a:pt x="3761384" y="323425"/>
                </a:lnTo>
                <a:lnTo>
                  <a:pt x="3805840" y="310116"/>
                </a:lnTo>
                <a:lnTo>
                  <a:pt x="3849909" y="297565"/>
                </a:lnTo>
                <a:lnTo>
                  <a:pt x="3893609" y="285718"/>
                </a:lnTo>
                <a:lnTo>
                  <a:pt x="3936957" y="274519"/>
                </a:lnTo>
                <a:lnTo>
                  <a:pt x="3979970" y="263911"/>
                </a:lnTo>
                <a:lnTo>
                  <a:pt x="4022667" y="253841"/>
                </a:lnTo>
                <a:lnTo>
                  <a:pt x="4065064" y="244251"/>
                </a:lnTo>
                <a:lnTo>
                  <a:pt x="4107179" y="235087"/>
                </a:lnTo>
                <a:lnTo>
                  <a:pt x="4149029" y="226294"/>
                </a:lnTo>
                <a:lnTo>
                  <a:pt x="4190631" y="217815"/>
                </a:lnTo>
                <a:lnTo>
                  <a:pt x="4232005" y="209596"/>
                </a:lnTo>
                <a:lnTo>
                  <a:pt x="4273165" y="201580"/>
                </a:lnTo>
                <a:lnTo>
                  <a:pt x="4314131" y="193712"/>
                </a:lnTo>
                <a:lnTo>
                  <a:pt x="4354920" y="185937"/>
                </a:lnTo>
                <a:lnTo>
                  <a:pt x="4395548" y="178199"/>
                </a:lnTo>
                <a:lnTo>
                  <a:pt x="5158362" y="93789"/>
                </a:lnTo>
                <a:lnTo>
                  <a:pt x="5232835" y="86402"/>
                </a:lnTo>
                <a:lnTo>
                  <a:pt x="5307047" y="79083"/>
                </a:lnTo>
                <a:lnTo>
                  <a:pt x="5380936" y="71895"/>
                </a:lnTo>
                <a:lnTo>
                  <a:pt x="5454436" y="64900"/>
                </a:lnTo>
                <a:lnTo>
                  <a:pt x="5527483" y="58161"/>
                </a:lnTo>
                <a:lnTo>
                  <a:pt x="5600012" y="51739"/>
                </a:lnTo>
                <a:lnTo>
                  <a:pt x="5671959" y="45698"/>
                </a:lnTo>
                <a:lnTo>
                  <a:pt x="5743259" y="40099"/>
                </a:lnTo>
                <a:lnTo>
                  <a:pt x="5813848" y="35006"/>
                </a:lnTo>
                <a:lnTo>
                  <a:pt x="5883661" y="30481"/>
                </a:lnTo>
                <a:lnTo>
                  <a:pt x="6546434" y="9378"/>
                </a:lnTo>
                <a:lnTo>
                  <a:pt x="6586481" y="8692"/>
                </a:lnTo>
                <a:lnTo>
                  <a:pt x="6629004" y="8040"/>
                </a:lnTo>
                <a:lnTo>
                  <a:pt x="6673665" y="7419"/>
                </a:lnTo>
                <a:lnTo>
                  <a:pt x="6720130" y="6827"/>
                </a:lnTo>
                <a:lnTo>
                  <a:pt x="6768061" y="6264"/>
                </a:lnTo>
                <a:lnTo>
                  <a:pt x="6817122" y="5728"/>
                </a:lnTo>
                <a:lnTo>
                  <a:pt x="6866977" y="5216"/>
                </a:lnTo>
                <a:lnTo>
                  <a:pt x="6917289" y="4726"/>
                </a:lnTo>
                <a:lnTo>
                  <a:pt x="6967722" y="4258"/>
                </a:lnTo>
                <a:lnTo>
                  <a:pt x="7017941" y="3810"/>
                </a:lnTo>
                <a:lnTo>
                  <a:pt x="7067608" y="3379"/>
                </a:lnTo>
                <a:lnTo>
                  <a:pt x="7116387" y="2963"/>
                </a:lnTo>
                <a:lnTo>
                  <a:pt x="7163942" y="2562"/>
                </a:lnTo>
                <a:lnTo>
                  <a:pt x="7209936" y="2173"/>
                </a:lnTo>
                <a:lnTo>
                  <a:pt x="7254034" y="1795"/>
                </a:lnTo>
                <a:lnTo>
                  <a:pt x="7295899" y="1425"/>
                </a:lnTo>
                <a:lnTo>
                  <a:pt x="7335194" y="1063"/>
                </a:lnTo>
                <a:lnTo>
                  <a:pt x="7404731" y="352"/>
                </a:lnTo>
                <a:lnTo>
                  <a:pt x="7434300" y="0"/>
                </a:lnTo>
              </a:path>
            </a:pathLst>
          </a:custGeom>
          <a:ln w="24019">
            <a:solidFill>
              <a:srgbClr val="FF99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594396" y="3339319"/>
            <a:ext cx="155575" cy="97155"/>
          </a:xfrm>
          <a:custGeom>
            <a:avLst/>
            <a:gdLst/>
            <a:ahLst/>
            <a:cxnLst/>
            <a:rect l="l" t="t" r="r" b="b"/>
            <a:pathLst>
              <a:path w="155575" h="97154">
                <a:moveTo>
                  <a:pt x="78033" y="0"/>
                </a:moveTo>
                <a:lnTo>
                  <a:pt x="30504" y="10000"/>
                </a:lnTo>
                <a:lnTo>
                  <a:pt x="0" y="45910"/>
                </a:lnTo>
                <a:lnTo>
                  <a:pt x="1816" y="57485"/>
                </a:lnTo>
                <a:lnTo>
                  <a:pt x="39761" y="90966"/>
                </a:lnTo>
                <a:lnTo>
                  <a:pt x="71557" y="97095"/>
                </a:lnTo>
                <a:lnTo>
                  <a:pt x="90128" y="96084"/>
                </a:lnTo>
                <a:lnTo>
                  <a:pt x="134257" y="81930"/>
                </a:lnTo>
                <a:lnTo>
                  <a:pt x="155359" y="55766"/>
                </a:lnTo>
                <a:lnTo>
                  <a:pt x="153894" y="43021"/>
                </a:lnTo>
                <a:lnTo>
                  <a:pt x="118467" y="7307"/>
                </a:lnTo>
                <a:lnTo>
                  <a:pt x="7803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884633" y="3436578"/>
            <a:ext cx="154305" cy="97790"/>
          </a:xfrm>
          <a:custGeom>
            <a:avLst/>
            <a:gdLst/>
            <a:ahLst/>
            <a:cxnLst/>
            <a:rect l="l" t="t" r="r" b="b"/>
            <a:pathLst>
              <a:path w="154305" h="97789">
                <a:moveTo>
                  <a:pt x="77291" y="0"/>
                </a:moveTo>
                <a:lnTo>
                  <a:pt x="30003" y="10157"/>
                </a:lnTo>
                <a:lnTo>
                  <a:pt x="0" y="46486"/>
                </a:lnTo>
                <a:lnTo>
                  <a:pt x="1855" y="57995"/>
                </a:lnTo>
                <a:lnTo>
                  <a:pt x="40184" y="91332"/>
                </a:lnTo>
                <a:lnTo>
                  <a:pt x="72133" y="97246"/>
                </a:lnTo>
                <a:lnTo>
                  <a:pt x="90422" y="96175"/>
                </a:lnTo>
                <a:lnTo>
                  <a:pt x="133928" y="81474"/>
                </a:lnTo>
                <a:lnTo>
                  <a:pt x="154132" y="54467"/>
                </a:lnTo>
                <a:lnTo>
                  <a:pt x="152530" y="41991"/>
                </a:lnTo>
                <a:lnTo>
                  <a:pt x="116201" y="6817"/>
                </a:lnTo>
                <a:lnTo>
                  <a:pt x="7729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477947" y="3701580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4" h="145414">
                <a:moveTo>
                  <a:pt x="0" y="0"/>
                </a:moveTo>
                <a:lnTo>
                  <a:pt x="1500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20384" y="907828"/>
            <a:ext cx="0" cy="2776220"/>
          </a:xfrm>
          <a:custGeom>
            <a:avLst/>
            <a:gdLst/>
            <a:ahLst/>
            <a:cxnLst/>
            <a:rect l="l" t="t" r="r" b="b"/>
            <a:pathLst>
              <a:path w="0" h="2776220">
                <a:moveTo>
                  <a:pt x="0" y="0"/>
                </a:moveTo>
                <a:lnTo>
                  <a:pt x="0" y="2776166"/>
                </a:lnTo>
              </a:path>
            </a:pathLst>
          </a:custGeom>
          <a:ln w="110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50042" y="831577"/>
            <a:ext cx="142240" cy="80010"/>
          </a:xfrm>
          <a:custGeom>
            <a:avLst/>
            <a:gdLst/>
            <a:ahLst/>
            <a:cxnLst/>
            <a:rect l="l" t="t" r="r" b="b"/>
            <a:pathLst>
              <a:path w="142240" h="80009">
                <a:moveTo>
                  <a:pt x="68965" y="0"/>
                </a:moveTo>
                <a:lnTo>
                  <a:pt x="0" y="79721"/>
                </a:lnTo>
                <a:lnTo>
                  <a:pt x="142246" y="79721"/>
                </a:lnTo>
                <a:lnTo>
                  <a:pt x="68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50042" y="831577"/>
            <a:ext cx="142240" cy="80010"/>
          </a:xfrm>
          <a:custGeom>
            <a:avLst/>
            <a:gdLst/>
            <a:ahLst/>
            <a:cxnLst/>
            <a:rect l="l" t="t" r="r" b="b"/>
            <a:pathLst>
              <a:path w="142240" h="80009">
                <a:moveTo>
                  <a:pt x="142246" y="79721"/>
                </a:moveTo>
                <a:lnTo>
                  <a:pt x="68965" y="0"/>
                </a:lnTo>
                <a:lnTo>
                  <a:pt x="0" y="79721"/>
                </a:lnTo>
                <a:lnTo>
                  <a:pt x="142246" y="79721"/>
                </a:lnTo>
                <a:close/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50042" y="831577"/>
            <a:ext cx="142240" cy="80010"/>
          </a:xfrm>
          <a:custGeom>
            <a:avLst/>
            <a:gdLst/>
            <a:ahLst/>
            <a:cxnLst/>
            <a:rect l="l" t="t" r="r" b="b"/>
            <a:pathLst>
              <a:path w="142240" h="80009">
                <a:moveTo>
                  <a:pt x="68965" y="0"/>
                </a:moveTo>
                <a:lnTo>
                  <a:pt x="0" y="79721"/>
                </a:lnTo>
                <a:lnTo>
                  <a:pt x="142246" y="79721"/>
                </a:lnTo>
                <a:lnTo>
                  <a:pt x="689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50042" y="831577"/>
            <a:ext cx="142240" cy="80010"/>
          </a:xfrm>
          <a:custGeom>
            <a:avLst/>
            <a:gdLst/>
            <a:ahLst/>
            <a:cxnLst/>
            <a:rect l="l" t="t" r="r" b="b"/>
            <a:pathLst>
              <a:path w="142240" h="80009">
                <a:moveTo>
                  <a:pt x="142246" y="79721"/>
                </a:moveTo>
                <a:lnTo>
                  <a:pt x="68965" y="0"/>
                </a:lnTo>
                <a:lnTo>
                  <a:pt x="0" y="79721"/>
                </a:lnTo>
                <a:lnTo>
                  <a:pt x="142246" y="79721"/>
                </a:lnTo>
                <a:close/>
              </a:path>
            </a:pathLst>
          </a:custGeom>
          <a:ln w="759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01626" y="3688098"/>
            <a:ext cx="8150225" cy="0"/>
          </a:xfrm>
          <a:custGeom>
            <a:avLst/>
            <a:gdLst/>
            <a:ahLst/>
            <a:cxnLst/>
            <a:rect l="l" t="t" r="r" b="b"/>
            <a:pathLst>
              <a:path w="8150225" h="0">
                <a:moveTo>
                  <a:pt x="0" y="0"/>
                </a:moveTo>
                <a:lnTo>
                  <a:pt x="8150220" y="0"/>
                </a:lnTo>
              </a:path>
            </a:pathLst>
          </a:custGeom>
          <a:ln w="9378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748721" y="3648824"/>
            <a:ext cx="109855" cy="78740"/>
          </a:xfrm>
          <a:custGeom>
            <a:avLst/>
            <a:gdLst/>
            <a:ahLst/>
            <a:cxnLst/>
            <a:rect l="l" t="t" r="r" b="b"/>
            <a:pathLst>
              <a:path w="109854" h="78739">
                <a:moveTo>
                  <a:pt x="0" y="0"/>
                </a:moveTo>
                <a:lnTo>
                  <a:pt x="0" y="78548"/>
                </a:lnTo>
                <a:lnTo>
                  <a:pt x="109420" y="398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748721" y="3648824"/>
            <a:ext cx="109855" cy="78740"/>
          </a:xfrm>
          <a:custGeom>
            <a:avLst/>
            <a:gdLst/>
            <a:ahLst/>
            <a:cxnLst/>
            <a:rect l="l" t="t" r="r" b="b"/>
            <a:pathLst>
              <a:path w="109854" h="78739">
                <a:moveTo>
                  <a:pt x="0" y="78548"/>
                </a:moveTo>
                <a:lnTo>
                  <a:pt x="109420" y="39841"/>
                </a:lnTo>
                <a:lnTo>
                  <a:pt x="0" y="0"/>
                </a:lnTo>
                <a:lnTo>
                  <a:pt x="0" y="78548"/>
                </a:lnTo>
                <a:close/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748721" y="3648824"/>
            <a:ext cx="109855" cy="78740"/>
          </a:xfrm>
          <a:custGeom>
            <a:avLst/>
            <a:gdLst/>
            <a:ahLst/>
            <a:cxnLst/>
            <a:rect l="l" t="t" r="r" b="b"/>
            <a:pathLst>
              <a:path w="109854" h="78739">
                <a:moveTo>
                  <a:pt x="0" y="0"/>
                </a:moveTo>
                <a:lnTo>
                  <a:pt x="0" y="78548"/>
                </a:lnTo>
                <a:lnTo>
                  <a:pt x="109420" y="398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748721" y="3648824"/>
            <a:ext cx="109855" cy="78740"/>
          </a:xfrm>
          <a:custGeom>
            <a:avLst/>
            <a:gdLst/>
            <a:ahLst/>
            <a:cxnLst/>
            <a:rect l="l" t="t" r="r" b="b"/>
            <a:pathLst>
              <a:path w="109854" h="78739">
                <a:moveTo>
                  <a:pt x="0" y="78548"/>
                </a:moveTo>
                <a:lnTo>
                  <a:pt x="109420" y="39841"/>
                </a:lnTo>
                <a:lnTo>
                  <a:pt x="0" y="0"/>
                </a:lnTo>
                <a:lnTo>
                  <a:pt x="0" y="78548"/>
                </a:lnTo>
                <a:close/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663051" y="3702753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5" h="145414">
                <a:moveTo>
                  <a:pt x="0" y="0"/>
                </a:moveTo>
                <a:lnTo>
                  <a:pt x="1500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20384" y="3542138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4" h="145414">
                <a:moveTo>
                  <a:pt x="0" y="0"/>
                </a:moveTo>
                <a:lnTo>
                  <a:pt x="1563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04876" y="1054327"/>
            <a:ext cx="1630680" cy="180975"/>
          </a:xfrm>
          <a:custGeom>
            <a:avLst/>
            <a:gdLst/>
            <a:ahLst/>
            <a:cxnLst/>
            <a:rect l="l" t="t" r="r" b="b"/>
            <a:pathLst>
              <a:path w="1630680" h="180975">
                <a:moveTo>
                  <a:pt x="0" y="180544"/>
                </a:moveTo>
                <a:lnTo>
                  <a:pt x="1630421" y="180544"/>
                </a:lnTo>
                <a:lnTo>
                  <a:pt x="1630421" y="0"/>
                </a:lnTo>
                <a:lnTo>
                  <a:pt x="0" y="0"/>
                </a:lnTo>
                <a:lnTo>
                  <a:pt x="0" y="180544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255660" y="3797264"/>
            <a:ext cx="1625600" cy="560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245">
                <a:solidFill>
                  <a:srgbClr val="99CC00"/>
                </a:solidFill>
                <a:latin typeface="Wingdings"/>
                <a:cs typeface="Wingdings"/>
              </a:rPr>
              <a:t></a:t>
            </a:r>
            <a:r>
              <a:rPr dirty="0" sz="850" spc="330">
                <a:latin typeface="宋体"/>
                <a:cs typeface="宋体"/>
              </a:rPr>
              <a:t>社会结构、</a:t>
            </a:r>
            <a:r>
              <a:rPr dirty="0" sz="850" spc="-155">
                <a:latin typeface="宋体"/>
                <a:cs typeface="宋体"/>
              </a:rPr>
              <a:t> </a:t>
            </a:r>
            <a:r>
              <a:rPr dirty="0" baseline="13888" sz="1500" spc="555" b="1">
                <a:latin typeface="宋体"/>
                <a:cs typeface="宋体"/>
              </a:rPr>
              <a:t>发展阶段</a:t>
            </a:r>
            <a:endParaRPr baseline="13888" sz="1500">
              <a:latin typeface="宋体"/>
              <a:cs typeface="宋体"/>
            </a:endParaRPr>
          </a:p>
          <a:p>
            <a:pPr marL="12700" marR="855344">
              <a:lnSpc>
                <a:spcPts val="1050"/>
              </a:lnSpc>
              <a:spcBef>
                <a:spcPts val="25"/>
              </a:spcBef>
            </a:pPr>
            <a:r>
              <a:rPr dirty="0" sz="850" spc="315">
                <a:latin typeface="宋体"/>
                <a:cs typeface="宋体"/>
              </a:rPr>
              <a:t>生活方式、 文化心理的</a:t>
            </a:r>
            <a:endParaRPr sz="8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</a:pPr>
            <a:r>
              <a:rPr dirty="0" sz="850" spc="330">
                <a:latin typeface="宋体"/>
                <a:cs typeface="宋体"/>
              </a:rPr>
              <a:t>变迁</a:t>
            </a:r>
            <a:endParaRPr sz="850">
              <a:latin typeface="宋体"/>
              <a:cs typeface="宋体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9593" y="3836573"/>
            <a:ext cx="1218565" cy="142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3267" sz="1275" spc="367">
                <a:solidFill>
                  <a:srgbClr val="333399"/>
                </a:solidFill>
                <a:latin typeface="Wingdings"/>
                <a:cs typeface="Wingdings"/>
              </a:rPr>
              <a:t></a:t>
            </a:r>
            <a:r>
              <a:rPr dirty="0" baseline="3267" sz="1275" spc="494">
                <a:latin typeface="宋体"/>
                <a:cs typeface="宋体"/>
              </a:rPr>
              <a:t>制表机、</a:t>
            </a:r>
            <a:r>
              <a:rPr dirty="0" baseline="3267" sz="1275" spc="157">
                <a:latin typeface="宋体"/>
                <a:cs typeface="宋体"/>
              </a:rPr>
              <a:t> </a:t>
            </a:r>
            <a:r>
              <a:rPr dirty="0" sz="850" spc="245">
                <a:solidFill>
                  <a:srgbClr val="333399"/>
                </a:solidFill>
                <a:latin typeface="Wingdings"/>
                <a:cs typeface="Wingdings"/>
              </a:rPr>
              <a:t></a:t>
            </a:r>
            <a:r>
              <a:rPr dirty="0" sz="850" spc="330">
                <a:latin typeface="宋体"/>
                <a:cs typeface="宋体"/>
              </a:rPr>
              <a:t>电子</a:t>
            </a:r>
            <a:endParaRPr sz="850">
              <a:latin typeface="宋体"/>
              <a:cs typeface="宋体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9593" y="3966285"/>
            <a:ext cx="1256030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4299"/>
              </a:lnSpc>
              <a:tabLst>
                <a:tab pos="792480" algn="l"/>
              </a:tabLst>
            </a:pPr>
            <a:r>
              <a:rPr dirty="0" baseline="3267" sz="1275" spc="494">
                <a:latin typeface="宋体"/>
                <a:cs typeface="宋体"/>
              </a:rPr>
              <a:t>打孔机等</a:t>
            </a:r>
            <a:r>
              <a:rPr dirty="0" baseline="3267" sz="1275" spc="494">
                <a:latin typeface="宋体"/>
                <a:cs typeface="宋体"/>
              </a:rPr>
              <a:t>	</a:t>
            </a:r>
            <a:r>
              <a:rPr dirty="0" sz="850" spc="330">
                <a:latin typeface="宋体"/>
                <a:cs typeface="宋体"/>
              </a:rPr>
              <a:t>计算机</a:t>
            </a:r>
            <a:r>
              <a:rPr dirty="0" sz="850" spc="165">
                <a:latin typeface="宋体"/>
                <a:cs typeface="宋体"/>
              </a:rPr>
              <a:t> </a:t>
            </a:r>
            <a:r>
              <a:rPr dirty="0" baseline="3267" sz="1275" spc="494">
                <a:latin typeface="宋体"/>
                <a:cs typeface="宋体"/>
              </a:rPr>
              <a:t>的发明与</a:t>
            </a:r>
            <a:r>
              <a:rPr dirty="0" baseline="3267" sz="1275" spc="494">
                <a:latin typeface="宋体"/>
                <a:cs typeface="宋体"/>
              </a:rPr>
              <a:t>	</a:t>
            </a:r>
            <a:r>
              <a:rPr dirty="0" sz="850" spc="330">
                <a:latin typeface="宋体"/>
                <a:cs typeface="宋体"/>
              </a:rPr>
              <a:t>的发明</a:t>
            </a:r>
            <a:endParaRPr sz="850">
              <a:latin typeface="宋体"/>
              <a:cs typeface="宋体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39914" y="4241973"/>
            <a:ext cx="47561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latin typeface="宋体"/>
                <a:cs typeface="宋体"/>
              </a:rPr>
              <a:t>与应用</a:t>
            </a:r>
            <a:endParaRPr sz="850">
              <a:latin typeface="宋体"/>
              <a:cs typeface="宋体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9593" y="4231843"/>
            <a:ext cx="32575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latin typeface="宋体"/>
                <a:cs typeface="宋体"/>
              </a:rPr>
              <a:t>应用</a:t>
            </a:r>
            <a:endParaRPr sz="850">
              <a:latin typeface="宋体"/>
              <a:cs typeface="宋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2275" y="1062936"/>
            <a:ext cx="1231265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425" b="1">
                <a:solidFill>
                  <a:srgbClr val="FFFFFF"/>
                </a:solidFill>
                <a:latin typeface="宋体"/>
                <a:cs typeface="宋体"/>
              </a:rPr>
              <a:t>技术革</a:t>
            </a:r>
            <a:r>
              <a:rPr dirty="0" sz="1150" spc="430" b="1">
                <a:solidFill>
                  <a:srgbClr val="FFFFFF"/>
                </a:solidFill>
                <a:latin typeface="宋体"/>
                <a:cs typeface="宋体"/>
              </a:rPr>
              <a:t>命</a:t>
            </a:r>
            <a:r>
              <a:rPr dirty="0" sz="1150" spc="425" b="1">
                <a:solidFill>
                  <a:srgbClr val="FFFFFF"/>
                </a:solidFill>
                <a:latin typeface="宋体"/>
                <a:cs typeface="宋体"/>
              </a:rPr>
              <a:t>驱</a:t>
            </a:r>
            <a:r>
              <a:rPr dirty="0" sz="1150" spc="415" b="1">
                <a:solidFill>
                  <a:srgbClr val="FFFFFF"/>
                </a:solidFill>
                <a:latin typeface="宋体"/>
                <a:cs typeface="宋体"/>
              </a:rPr>
              <a:t>动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5147" y="992699"/>
            <a:ext cx="201295" cy="1106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03200"/>
              </a:lnSpc>
            </a:pPr>
            <a:r>
              <a:rPr dirty="0" sz="1000" spc="285" b="1">
                <a:latin typeface="宋体"/>
                <a:cs typeface="宋体"/>
              </a:rPr>
              <a:t>信 息 技 术 的 扩 散</a:t>
            </a:r>
            <a:endParaRPr sz="10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1622" y="3123886"/>
            <a:ext cx="475615" cy="265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850" spc="300">
                <a:latin typeface="宋体"/>
                <a:cs typeface="宋体"/>
              </a:rPr>
              <a:t>新技术 起步</a:t>
            </a:r>
            <a:endParaRPr sz="850">
              <a:latin typeface="宋体"/>
              <a:cs typeface="宋体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24569" y="2999332"/>
            <a:ext cx="142240" cy="674370"/>
          </a:xfrm>
          <a:custGeom>
            <a:avLst/>
            <a:gdLst/>
            <a:ahLst/>
            <a:cxnLst/>
            <a:rect l="l" t="t" r="r" b="b"/>
            <a:pathLst>
              <a:path w="142239" h="674370">
                <a:moveTo>
                  <a:pt x="0" y="674111"/>
                </a:moveTo>
                <a:lnTo>
                  <a:pt x="142246" y="674111"/>
                </a:lnTo>
                <a:lnTo>
                  <a:pt x="142246" y="0"/>
                </a:lnTo>
                <a:lnTo>
                  <a:pt x="0" y="0"/>
                </a:lnTo>
                <a:lnTo>
                  <a:pt x="0" y="67411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212494" y="3006837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金</a:t>
            </a:r>
            <a:endParaRPr sz="85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12494" y="3141893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融</a:t>
            </a:r>
            <a:endParaRPr sz="85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12494" y="3277231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泡</a:t>
            </a:r>
            <a:endParaRPr sz="85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12494" y="3411144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沫</a:t>
            </a:r>
            <a:endParaRPr sz="850">
              <a:latin typeface="宋体"/>
              <a:cs typeface="宋体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12494" y="3546201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期</a:t>
            </a:r>
            <a:endParaRPr sz="850">
              <a:latin typeface="宋体"/>
              <a:cs typeface="宋体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6448" y="352125"/>
            <a:ext cx="8754110" cy="4094479"/>
          </a:xfrm>
          <a:custGeom>
            <a:avLst/>
            <a:gdLst/>
            <a:ahLst/>
            <a:cxnLst/>
            <a:rect l="l" t="t" r="r" b="b"/>
            <a:pathLst>
              <a:path w="8754110" h="4094479">
                <a:moveTo>
                  <a:pt x="0" y="4093908"/>
                </a:moveTo>
                <a:lnTo>
                  <a:pt x="8753606" y="4093908"/>
                </a:lnTo>
                <a:lnTo>
                  <a:pt x="8753606" y="0"/>
                </a:lnTo>
                <a:lnTo>
                  <a:pt x="0" y="0"/>
                </a:lnTo>
                <a:lnTo>
                  <a:pt x="0" y="4093908"/>
                </a:lnTo>
                <a:close/>
              </a:path>
            </a:pathLst>
          </a:custGeom>
          <a:ln w="497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307034" y="448312"/>
            <a:ext cx="2792095" cy="22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509" b="1">
                <a:latin typeface="黑体"/>
                <a:cs typeface="黑体"/>
              </a:rPr>
              <a:t>信息时代</a:t>
            </a:r>
            <a:r>
              <a:rPr dirty="0" sz="1450" spc="505" b="1">
                <a:latin typeface="黑体"/>
                <a:cs typeface="黑体"/>
              </a:rPr>
              <a:t>商业</a:t>
            </a:r>
            <a:r>
              <a:rPr dirty="0" sz="1450" spc="509" b="1">
                <a:latin typeface="黑体"/>
                <a:cs typeface="黑体"/>
              </a:rPr>
              <a:t>文明的演</a:t>
            </a:r>
            <a:r>
              <a:rPr dirty="0" sz="1450" spc="505" b="1">
                <a:latin typeface="黑体"/>
                <a:cs typeface="黑体"/>
              </a:rPr>
              <a:t>进</a:t>
            </a:r>
            <a:endParaRPr sz="1450">
              <a:latin typeface="黑体"/>
              <a:cs typeface="黑体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10811" y="1043822"/>
            <a:ext cx="1631950" cy="180975"/>
          </a:xfrm>
          <a:custGeom>
            <a:avLst/>
            <a:gdLst/>
            <a:ahLst/>
            <a:cxnLst/>
            <a:rect l="l" t="t" r="r" b="b"/>
            <a:pathLst>
              <a:path w="1631950" h="180975">
                <a:moveTo>
                  <a:pt x="0" y="180544"/>
                </a:moveTo>
                <a:lnTo>
                  <a:pt x="1631922" y="180544"/>
                </a:lnTo>
                <a:lnTo>
                  <a:pt x="1631922" y="0"/>
                </a:lnTo>
                <a:lnTo>
                  <a:pt x="0" y="0"/>
                </a:lnTo>
                <a:lnTo>
                  <a:pt x="0" y="180544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009323" y="1052807"/>
            <a:ext cx="1231265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425" b="1">
                <a:solidFill>
                  <a:srgbClr val="333399"/>
                </a:solidFill>
                <a:latin typeface="宋体"/>
                <a:cs typeface="宋体"/>
              </a:rPr>
              <a:t>商业创</a:t>
            </a:r>
            <a:r>
              <a:rPr dirty="0" sz="1150" spc="430" b="1">
                <a:solidFill>
                  <a:srgbClr val="333399"/>
                </a:solidFill>
                <a:latin typeface="宋体"/>
                <a:cs typeface="宋体"/>
              </a:rPr>
              <a:t>新</a:t>
            </a:r>
            <a:r>
              <a:rPr dirty="0" sz="1150" spc="425" b="1">
                <a:solidFill>
                  <a:srgbClr val="333399"/>
                </a:solidFill>
                <a:latin typeface="宋体"/>
                <a:cs typeface="宋体"/>
              </a:rPr>
              <a:t>驱</a:t>
            </a:r>
            <a:r>
              <a:rPr dirty="0" sz="1150" spc="415" b="1">
                <a:solidFill>
                  <a:srgbClr val="333399"/>
                </a:solidFill>
                <a:latin typeface="宋体"/>
                <a:cs typeface="宋体"/>
              </a:rPr>
              <a:t>动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189114" y="1415416"/>
            <a:ext cx="708660" cy="0"/>
          </a:xfrm>
          <a:custGeom>
            <a:avLst/>
            <a:gdLst/>
            <a:ahLst/>
            <a:cxnLst/>
            <a:rect l="l" t="t" r="r" b="b"/>
            <a:pathLst>
              <a:path w="708659" h="0">
                <a:moveTo>
                  <a:pt x="0" y="0"/>
                </a:moveTo>
                <a:lnTo>
                  <a:pt x="708166" y="0"/>
                </a:lnTo>
              </a:path>
            </a:pathLst>
          </a:custGeom>
          <a:ln w="18757">
            <a:solidFill>
              <a:srgbClr val="FF99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372718" y="3702753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5" h="145414">
                <a:moveTo>
                  <a:pt x="0" y="0"/>
                </a:moveTo>
                <a:lnTo>
                  <a:pt x="1500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304064" y="3073144"/>
            <a:ext cx="155575" cy="97790"/>
          </a:xfrm>
          <a:custGeom>
            <a:avLst/>
            <a:gdLst/>
            <a:ahLst/>
            <a:cxnLst/>
            <a:rect l="l" t="t" r="r" b="b"/>
            <a:pathLst>
              <a:path w="155575" h="97789">
                <a:moveTo>
                  <a:pt x="78033" y="0"/>
                </a:moveTo>
                <a:lnTo>
                  <a:pt x="30504" y="10028"/>
                </a:lnTo>
                <a:lnTo>
                  <a:pt x="0" y="45919"/>
                </a:lnTo>
                <a:lnTo>
                  <a:pt x="1814" y="57519"/>
                </a:lnTo>
                <a:lnTo>
                  <a:pt x="39726" y="91045"/>
                </a:lnTo>
                <a:lnTo>
                  <a:pt x="71497" y="97186"/>
                </a:lnTo>
                <a:lnTo>
                  <a:pt x="90070" y="96178"/>
                </a:lnTo>
                <a:lnTo>
                  <a:pt x="134204" y="82040"/>
                </a:lnTo>
                <a:lnTo>
                  <a:pt x="155341" y="55861"/>
                </a:lnTo>
                <a:lnTo>
                  <a:pt x="153885" y="43120"/>
                </a:lnTo>
                <a:lnTo>
                  <a:pt x="118515" y="7352"/>
                </a:lnTo>
                <a:lnTo>
                  <a:pt x="7803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149682" y="3836573"/>
            <a:ext cx="2104390" cy="169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245">
                <a:solidFill>
                  <a:srgbClr val="333399"/>
                </a:solidFill>
                <a:latin typeface="Wingdings"/>
                <a:cs typeface="Wingdings"/>
              </a:rPr>
              <a:t></a:t>
            </a:r>
            <a:r>
              <a:rPr dirty="0" sz="850" spc="330">
                <a:latin typeface="宋体"/>
                <a:cs typeface="宋体"/>
              </a:rPr>
              <a:t>互联</a:t>
            </a:r>
            <a:r>
              <a:rPr dirty="0" sz="850" spc="330">
                <a:latin typeface="宋体"/>
                <a:cs typeface="宋体"/>
              </a:rPr>
              <a:t> </a:t>
            </a:r>
            <a:r>
              <a:rPr dirty="0" sz="850" spc="-200">
                <a:latin typeface="宋体"/>
                <a:cs typeface="宋体"/>
              </a:rPr>
              <a:t> </a:t>
            </a:r>
            <a:r>
              <a:rPr dirty="0" sz="850" spc="245">
                <a:solidFill>
                  <a:srgbClr val="333399"/>
                </a:solidFill>
                <a:latin typeface="Wingdings"/>
                <a:cs typeface="Wingdings"/>
              </a:rPr>
              <a:t></a:t>
            </a:r>
            <a:r>
              <a:rPr dirty="0" sz="850" spc="330">
                <a:latin typeface="宋体"/>
                <a:cs typeface="宋体"/>
              </a:rPr>
              <a:t>电子</a:t>
            </a:r>
            <a:r>
              <a:rPr dirty="0" sz="850">
                <a:latin typeface="宋体"/>
                <a:cs typeface="宋体"/>
              </a:rPr>
              <a:t> </a:t>
            </a:r>
            <a:r>
              <a:rPr dirty="0" sz="850" spc="-204">
                <a:latin typeface="宋体"/>
                <a:cs typeface="宋体"/>
              </a:rPr>
              <a:t> </a:t>
            </a:r>
            <a:r>
              <a:rPr dirty="0" baseline="-16339" sz="1275" spc="247">
                <a:solidFill>
                  <a:srgbClr val="FFFFFF"/>
                </a:solidFill>
                <a:latin typeface="宋体"/>
                <a:cs typeface="宋体"/>
              </a:rPr>
              <a:t>.com</a:t>
            </a:r>
            <a:r>
              <a:rPr dirty="0" baseline="-16339" sz="1275" spc="247">
                <a:solidFill>
                  <a:srgbClr val="FFFFFF"/>
                </a:solidFill>
                <a:latin typeface="宋体"/>
                <a:cs typeface="宋体"/>
              </a:rPr>
              <a:t> </a:t>
            </a:r>
            <a:r>
              <a:rPr dirty="0" baseline="3267" sz="1275" spc="367">
                <a:solidFill>
                  <a:srgbClr val="FF6600"/>
                </a:solidFill>
                <a:latin typeface="Wingdings"/>
                <a:cs typeface="Wingdings"/>
              </a:rPr>
              <a:t></a:t>
            </a:r>
            <a:r>
              <a:rPr dirty="0" baseline="3267" sz="1275" spc="494">
                <a:latin typeface="宋体"/>
                <a:cs typeface="宋体"/>
              </a:rPr>
              <a:t>网商崛起</a:t>
            </a:r>
            <a:endParaRPr baseline="3267" sz="1275">
              <a:latin typeface="宋体"/>
              <a:cs typeface="宋体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49682" y="3971855"/>
            <a:ext cx="1316355" cy="168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latin typeface="宋体"/>
                <a:cs typeface="宋体"/>
              </a:rPr>
              <a:t>网的发</a:t>
            </a:r>
            <a:r>
              <a:rPr dirty="0" sz="850" spc="-70">
                <a:latin typeface="宋体"/>
                <a:cs typeface="宋体"/>
              </a:rPr>
              <a:t> </a:t>
            </a:r>
            <a:r>
              <a:rPr dirty="0" sz="850" spc="330">
                <a:latin typeface="宋体"/>
                <a:cs typeface="宋体"/>
              </a:rPr>
              <a:t>商务起</a:t>
            </a:r>
            <a:r>
              <a:rPr dirty="0" sz="850" spc="-75">
                <a:latin typeface="宋体"/>
                <a:cs typeface="宋体"/>
              </a:rPr>
              <a:t> </a:t>
            </a:r>
            <a:r>
              <a:rPr dirty="0" baseline="-16339" sz="1275" spc="494">
                <a:solidFill>
                  <a:srgbClr val="FFFFFF"/>
                </a:solidFill>
                <a:latin typeface="宋体"/>
                <a:cs typeface="宋体"/>
              </a:rPr>
              <a:t>泡沫</a:t>
            </a:r>
            <a:endParaRPr baseline="-16339" sz="1275">
              <a:latin typeface="宋体"/>
              <a:cs typeface="宋体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49682" y="4106912"/>
            <a:ext cx="6711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latin typeface="宋体"/>
                <a:cs typeface="宋体"/>
              </a:rPr>
              <a:t>明与应</a:t>
            </a:r>
            <a:r>
              <a:rPr dirty="0" sz="850" spc="-70">
                <a:latin typeface="宋体"/>
                <a:cs typeface="宋体"/>
              </a:rPr>
              <a:t> </a:t>
            </a:r>
            <a:r>
              <a:rPr dirty="0" sz="850" spc="330">
                <a:latin typeface="宋体"/>
                <a:cs typeface="宋体"/>
              </a:rPr>
              <a:t>步</a:t>
            </a:r>
            <a:endParaRPr sz="850">
              <a:latin typeface="宋体"/>
              <a:cs typeface="宋体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49682" y="4241973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latin typeface="宋体"/>
                <a:cs typeface="宋体"/>
              </a:rPr>
              <a:t>用</a:t>
            </a:r>
            <a:endParaRPr sz="850">
              <a:latin typeface="宋体"/>
              <a:cs typeface="宋体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67885" y="3067612"/>
            <a:ext cx="475615" cy="265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850" spc="305">
                <a:latin typeface="宋体"/>
                <a:cs typeface="宋体"/>
              </a:rPr>
              <a:t>新技术 的积累</a:t>
            </a:r>
            <a:endParaRPr sz="850">
              <a:latin typeface="宋体"/>
              <a:cs typeface="宋体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08624" y="2592663"/>
            <a:ext cx="475615" cy="535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850" spc="295">
                <a:latin typeface="宋体"/>
                <a:cs typeface="宋体"/>
              </a:rPr>
              <a:t>新技术 与</a:t>
            </a:r>
            <a:r>
              <a:rPr dirty="0" sz="850" spc="140">
                <a:latin typeface="Times New Roman"/>
                <a:cs typeface="Times New Roman"/>
              </a:rPr>
              <a:t>“</a:t>
            </a:r>
            <a:r>
              <a:rPr dirty="0" sz="850" spc="330">
                <a:latin typeface="宋体"/>
                <a:cs typeface="宋体"/>
              </a:rPr>
              <a:t>新</a:t>
            </a:r>
            <a:endParaRPr sz="850">
              <a:latin typeface="宋体"/>
              <a:cs typeface="宋体"/>
            </a:endParaRPr>
          </a:p>
          <a:p>
            <a:pPr marL="12700" marR="89535">
              <a:lnSpc>
                <a:spcPct val="104299"/>
              </a:lnSpc>
            </a:pPr>
            <a:r>
              <a:rPr dirty="0" sz="850" spc="330">
                <a:latin typeface="宋体"/>
                <a:cs typeface="宋体"/>
              </a:rPr>
              <a:t>应用</a:t>
            </a:r>
            <a:r>
              <a:rPr dirty="0" sz="850" spc="114">
                <a:latin typeface="Times New Roman"/>
                <a:cs typeface="Times New Roman"/>
              </a:rPr>
              <a:t>” </a:t>
            </a:r>
            <a:r>
              <a:rPr dirty="0" sz="850" spc="330">
                <a:latin typeface="宋体"/>
                <a:cs typeface="宋体"/>
              </a:rPr>
              <a:t>爆发</a:t>
            </a:r>
            <a:endParaRPr sz="850">
              <a:latin typeface="宋体"/>
              <a:cs typeface="宋体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09062" y="1255974"/>
            <a:ext cx="0" cy="2924175"/>
          </a:xfrm>
          <a:custGeom>
            <a:avLst/>
            <a:gdLst/>
            <a:ahLst/>
            <a:cxnLst/>
            <a:rect l="l" t="t" r="r" b="b"/>
            <a:pathLst>
              <a:path w="0" h="2924175">
                <a:moveTo>
                  <a:pt x="0" y="0"/>
                </a:moveTo>
                <a:lnTo>
                  <a:pt x="0" y="2923931"/>
                </a:lnTo>
              </a:path>
            </a:pathLst>
          </a:custGeom>
          <a:ln w="18757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847525" y="3027469"/>
            <a:ext cx="142240" cy="674370"/>
          </a:xfrm>
          <a:custGeom>
            <a:avLst/>
            <a:gdLst/>
            <a:ahLst/>
            <a:cxnLst/>
            <a:rect l="l" t="t" r="r" b="b"/>
            <a:pathLst>
              <a:path w="142239" h="674370">
                <a:moveTo>
                  <a:pt x="0" y="674111"/>
                </a:moveTo>
                <a:lnTo>
                  <a:pt x="142246" y="674111"/>
                </a:lnTo>
                <a:lnTo>
                  <a:pt x="142246" y="0"/>
                </a:lnTo>
                <a:lnTo>
                  <a:pt x="0" y="0"/>
                </a:lnTo>
                <a:lnTo>
                  <a:pt x="0" y="67411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835825" y="3034973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制</a:t>
            </a:r>
            <a:endParaRPr sz="850">
              <a:latin typeface="宋体"/>
              <a:cs typeface="宋体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5825" y="3170312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度</a:t>
            </a:r>
            <a:endParaRPr sz="850">
              <a:latin typeface="宋体"/>
              <a:cs typeface="宋体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835825" y="3305368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调</a:t>
            </a:r>
            <a:endParaRPr sz="850">
              <a:latin typeface="宋体"/>
              <a:cs typeface="宋体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35825" y="3439281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适</a:t>
            </a:r>
            <a:endParaRPr sz="850">
              <a:latin typeface="宋体"/>
              <a:cs typeface="宋体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835825" y="3574338"/>
            <a:ext cx="17589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期</a:t>
            </a:r>
            <a:endParaRPr sz="850">
              <a:latin typeface="宋体"/>
              <a:cs typeface="宋体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707717" y="2000474"/>
            <a:ext cx="154305" cy="97155"/>
          </a:xfrm>
          <a:custGeom>
            <a:avLst/>
            <a:gdLst/>
            <a:ahLst/>
            <a:cxnLst/>
            <a:rect l="l" t="t" r="r" b="b"/>
            <a:pathLst>
              <a:path w="154304" h="97155">
                <a:moveTo>
                  <a:pt x="77208" y="0"/>
                </a:moveTo>
                <a:lnTo>
                  <a:pt x="29955" y="10154"/>
                </a:lnTo>
                <a:lnTo>
                  <a:pt x="0" y="46535"/>
                </a:lnTo>
                <a:lnTo>
                  <a:pt x="1863" y="58020"/>
                </a:lnTo>
                <a:lnTo>
                  <a:pt x="40282" y="91291"/>
                </a:lnTo>
                <a:lnTo>
                  <a:pt x="72264" y="97161"/>
                </a:lnTo>
                <a:lnTo>
                  <a:pt x="90524" y="96084"/>
                </a:lnTo>
                <a:lnTo>
                  <a:pt x="133984" y="81341"/>
                </a:lnTo>
                <a:lnTo>
                  <a:pt x="154103" y="54284"/>
                </a:lnTo>
                <a:lnTo>
                  <a:pt x="152487" y="41838"/>
                </a:lnTo>
                <a:lnTo>
                  <a:pt x="116058" y="6766"/>
                </a:lnTo>
                <a:lnTo>
                  <a:pt x="77208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3709199" y="2167046"/>
            <a:ext cx="475615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850" spc="300">
                <a:latin typeface="宋体"/>
                <a:cs typeface="宋体"/>
              </a:rPr>
              <a:t>新商业 立足</a:t>
            </a:r>
            <a:endParaRPr sz="850">
              <a:latin typeface="宋体"/>
              <a:cs typeface="宋体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784667" y="1574858"/>
            <a:ext cx="154305" cy="97790"/>
          </a:xfrm>
          <a:custGeom>
            <a:avLst/>
            <a:gdLst/>
            <a:ahLst/>
            <a:cxnLst/>
            <a:rect l="l" t="t" r="r" b="b"/>
            <a:pathLst>
              <a:path w="154304" h="97789">
                <a:moveTo>
                  <a:pt x="77327" y="0"/>
                </a:moveTo>
                <a:lnTo>
                  <a:pt x="30018" y="10160"/>
                </a:lnTo>
                <a:lnTo>
                  <a:pt x="0" y="46453"/>
                </a:lnTo>
                <a:lnTo>
                  <a:pt x="1853" y="57976"/>
                </a:lnTo>
                <a:lnTo>
                  <a:pt x="40156" y="91323"/>
                </a:lnTo>
                <a:lnTo>
                  <a:pt x="72098" y="97244"/>
                </a:lnTo>
                <a:lnTo>
                  <a:pt x="90403" y="96177"/>
                </a:lnTo>
                <a:lnTo>
                  <a:pt x="133936" y="81511"/>
                </a:lnTo>
                <a:lnTo>
                  <a:pt x="154179" y="54528"/>
                </a:lnTo>
                <a:lnTo>
                  <a:pt x="152584" y="42047"/>
                </a:lnTo>
                <a:lnTo>
                  <a:pt x="116302" y="6844"/>
                </a:lnTo>
                <a:lnTo>
                  <a:pt x="77327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4702859" y="1688720"/>
            <a:ext cx="626110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850" spc="310">
                <a:latin typeface="宋体"/>
                <a:cs typeface="宋体"/>
              </a:rPr>
              <a:t>新商业快 速成长</a:t>
            </a:r>
            <a:endParaRPr sz="850">
              <a:latin typeface="宋体"/>
              <a:cs typeface="宋体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860831" y="3702753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4" h="145414">
                <a:moveTo>
                  <a:pt x="0" y="0"/>
                </a:moveTo>
                <a:lnTo>
                  <a:pt x="1500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875249" y="3702753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4" h="145414">
                <a:moveTo>
                  <a:pt x="0" y="0"/>
                </a:moveTo>
                <a:lnTo>
                  <a:pt x="1625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489771" y="3836573"/>
            <a:ext cx="1076325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245">
                <a:solidFill>
                  <a:srgbClr val="FF6600"/>
                </a:solidFill>
                <a:latin typeface="Wingdings"/>
                <a:cs typeface="Wingdings"/>
              </a:rPr>
              <a:t></a:t>
            </a:r>
            <a:r>
              <a:rPr dirty="0" sz="850" spc="330">
                <a:latin typeface="宋体"/>
                <a:cs typeface="宋体"/>
              </a:rPr>
              <a:t>网货大行其道</a:t>
            </a:r>
            <a:endParaRPr sz="850">
              <a:latin typeface="宋体"/>
              <a:cs typeface="宋体"/>
            </a:endParaRPr>
          </a:p>
          <a:p>
            <a:pPr marL="12700" marR="6350">
              <a:lnSpc>
                <a:spcPct val="104299"/>
              </a:lnSpc>
            </a:pPr>
            <a:r>
              <a:rPr dirty="0" sz="850" spc="245">
                <a:solidFill>
                  <a:srgbClr val="FF6600"/>
                </a:solidFill>
                <a:latin typeface="Wingdings"/>
                <a:cs typeface="Wingdings"/>
              </a:rPr>
              <a:t></a:t>
            </a:r>
            <a:r>
              <a:rPr dirty="0" sz="850" spc="315">
                <a:latin typeface="宋体"/>
                <a:cs typeface="宋体"/>
              </a:rPr>
              <a:t>社会大众开始 自主学习新技术</a:t>
            </a:r>
            <a:endParaRPr sz="850">
              <a:latin typeface="宋体"/>
              <a:cs typeface="宋体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489771" y="4241973"/>
            <a:ext cx="626110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30">
                <a:latin typeface="宋体"/>
                <a:cs typeface="宋体"/>
              </a:rPr>
              <a:t>与新商业</a:t>
            </a:r>
            <a:endParaRPr sz="850">
              <a:latin typeface="宋体"/>
              <a:cs typeface="宋体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486913" y="1043822"/>
            <a:ext cx="1631950" cy="180975"/>
          </a:xfrm>
          <a:custGeom>
            <a:avLst/>
            <a:gdLst/>
            <a:ahLst/>
            <a:cxnLst/>
            <a:rect l="l" t="t" r="r" b="b"/>
            <a:pathLst>
              <a:path w="1631950" h="180975">
                <a:moveTo>
                  <a:pt x="0" y="180544"/>
                </a:moveTo>
                <a:lnTo>
                  <a:pt x="1631922" y="180544"/>
                </a:lnTo>
                <a:lnTo>
                  <a:pt x="1631922" y="0"/>
                </a:lnTo>
                <a:lnTo>
                  <a:pt x="0" y="0"/>
                </a:lnTo>
                <a:lnTo>
                  <a:pt x="0" y="180544"/>
                </a:lnTo>
                <a:close/>
              </a:path>
            </a:pathLst>
          </a:custGeom>
          <a:solidFill>
            <a:srgbClr val="CCFF3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6686926" y="1052807"/>
            <a:ext cx="1231265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425" b="1">
                <a:latin typeface="宋体"/>
                <a:cs typeface="宋体"/>
              </a:rPr>
              <a:t>社会生</a:t>
            </a:r>
            <a:r>
              <a:rPr dirty="0" sz="1150" spc="430" b="1">
                <a:latin typeface="宋体"/>
                <a:cs typeface="宋体"/>
              </a:rPr>
              <a:t>活</a:t>
            </a:r>
            <a:r>
              <a:rPr dirty="0" sz="1150" spc="425" b="1">
                <a:latin typeface="宋体"/>
                <a:cs typeface="宋体"/>
              </a:rPr>
              <a:t>变</a:t>
            </a:r>
            <a:r>
              <a:rPr dirty="0" sz="1150" spc="415" b="1">
                <a:latin typeface="宋体"/>
                <a:cs typeface="宋体"/>
              </a:rPr>
              <a:t>革</a:t>
            </a:r>
            <a:endParaRPr sz="1150">
              <a:latin typeface="宋体"/>
              <a:cs typeface="宋体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332179" y="1415416"/>
            <a:ext cx="154305" cy="97790"/>
          </a:xfrm>
          <a:custGeom>
            <a:avLst/>
            <a:gdLst/>
            <a:ahLst/>
            <a:cxnLst/>
            <a:rect l="l" t="t" r="r" b="b"/>
            <a:pathLst>
              <a:path w="154304" h="97790">
                <a:moveTo>
                  <a:pt x="77327" y="0"/>
                </a:moveTo>
                <a:lnTo>
                  <a:pt x="30018" y="10160"/>
                </a:lnTo>
                <a:lnTo>
                  <a:pt x="0" y="46453"/>
                </a:lnTo>
                <a:lnTo>
                  <a:pt x="1853" y="57976"/>
                </a:lnTo>
                <a:lnTo>
                  <a:pt x="40156" y="91323"/>
                </a:lnTo>
                <a:lnTo>
                  <a:pt x="72098" y="97244"/>
                </a:lnTo>
                <a:lnTo>
                  <a:pt x="90403" y="96177"/>
                </a:lnTo>
                <a:lnTo>
                  <a:pt x="133936" y="81511"/>
                </a:lnTo>
                <a:lnTo>
                  <a:pt x="154179" y="54528"/>
                </a:lnTo>
                <a:lnTo>
                  <a:pt x="152584" y="42047"/>
                </a:lnTo>
                <a:lnTo>
                  <a:pt x="116302" y="6844"/>
                </a:lnTo>
                <a:lnTo>
                  <a:pt x="77327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6189971" y="1528715"/>
            <a:ext cx="475615" cy="265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850" spc="300">
                <a:latin typeface="宋体"/>
                <a:cs typeface="宋体"/>
              </a:rPr>
              <a:t>新商业 成熟</a:t>
            </a:r>
            <a:endParaRPr sz="850">
              <a:latin typeface="宋体"/>
              <a:cs typeface="宋体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266940" y="1370866"/>
            <a:ext cx="154305" cy="97790"/>
          </a:xfrm>
          <a:custGeom>
            <a:avLst/>
            <a:gdLst/>
            <a:ahLst/>
            <a:cxnLst/>
            <a:rect l="l" t="t" r="r" b="b"/>
            <a:pathLst>
              <a:path w="154304" h="97790">
                <a:moveTo>
                  <a:pt x="77327" y="0"/>
                </a:moveTo>
                <a:lnTo>
                  <a:pt x="30018" y="10160"/>
                </a:lnTo>
                <a:lnTo>
                  <a:pt x="0" y="46453"/>
                </a:lnTo>
                <a:lnTo>
                  <a:pt x="1853" y="57976"/>
                </a:lnTo>
                <a:lnTo>
                  <a:pt x="40156" y="91323"/>
                </a:lnTo>
                <a:lnTo>
                  <a:pt x="72098" y="97244"/>
                </a:lnTo>
                <a:lnTo>
                  <a:pt x="90403" y="96177"/>
                </a:lnTo>
                <a:lnTo>
                  <a:pt x="133936" y="81511"/>
                </a:lnTo>
                <a:lnTo>
                  <a:pt x="154179" y="54528"/>
                </a:lnTo>
                <a:lnTo>
                  <a:pt x="152584" y="42047"/>
                </a:lnTo>
                <a:lnTo>
                  <a:pt x="116302" y="6844"/>
                </a:lnTo>
                <a:lnTo>
                  <a:pt x="77327" y="0"/>
                </a:lnTo>
                <a:close/>
              </a:path>
            </a:pathLst>
          </a:custGeom>
          <a:solidFill>
            <a:srgbClr val="99CC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5765296" y="3864159"/>
            <a:ext cx="1085215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3899"/>
              </a:lnSpc>
              <a:tabLst>
                <a:tab pos="509270" algn="l"/>
              </a:tabLst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新旧</a:t>
            </a: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850" spc="245">
                <a:solidFill>
                  <a:srgbClr val="99CC00"/>
                </a:solidFill>
                <a:latin typeface="Wingdings"/>
                <a:cs typeface="Wingdings"/>
              </a:rPr>
              <a:t></a:t>
            </a:r>
            <a:r>
              <a:rPr dirty="0" sz="850" spc="290">
                <a:latin typeface="宋体"/>
                <a:cs typeface="宋体"/>
              </a:rPr>
              <a:t>网规日 </a:t>
            </a: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商业</a:t>
            </a: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	</a:t>
            </a:r>
            <a:r>
              <a:rPr dirty="0" sz="850" spc="330">
                <a:latin typeface="宋体"/>
                <a:cs typeface="宋体"/>
              </a:rPr>
              <a:t>益成熟</a:t>
            </a:r>
            <a:r>
              <a:rPr dirty="0" sz="850" spc="165">
                <a:latin typeface="宋体"/>
                <a:cs typeface="宋体"/>
              </a:rPr>
              <a:t> </a:t>
            </a: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制度</a:t>
            </a:r>
            <a:endParaRPr sz="85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850" spc="330">
                <a:solidFill>
                  <a:srgbClr val="FFFFFF"/>
                </a:solidFill>
                <a:latin typeface="宋体"/>
                <a:cs typeface="宋体"/>
              </a:rPr>
              <a:t>调适</a:t>
            </a:r>
            <a:endParaRPr sz="850">
              <a:latin typeface="宋体"/>
              <a:cs typeface="宋体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185131" y="1471316"/>
            <a:ext cx="475615" cy="2647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850" spc="305">
                <a:latin typeface="宋体"/>
                <a:cs typeface="宋体"/>
              </a:rPr>
              <a:t>社会生 活变迁</a:t>
            </a:r>
            <a:endParaRPr sz="850">
              <a:latin typeface="宋体"/>
              <a:cs typeface="宋体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32017" y="1255974"/>
            <a:ext cx="0" cy="2925445"/>
          </a:xfrm>
          <a:custGeom>
            <a:avLst/>
            <a:gdLst/>
            <a:ahLst/>
            <a:cxnLst/>
            <a:rect l="l" t="t" r="r" b="b"/>
            <a:pathLst>
              <a:path w="0" h="2925445">
                <a:moveTo>
                  <a:pt x="0" y="0"/>
                </a:moveTo>
                <a:lnTo>
                  <a:pt x="0" y="2925104"/>
                </a:lnTo>
              </a:path>
            </a:pathLst>
          </a:custGeom>
          <a:ln w="18757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706842" y="1255974"/>
            <a:ext cx="0" cy="2925445"/>
          </a:xfrm>
          <a:custGeom>
            <a:avLst/>
            <a:gdLst/>
            <a:ahLst/>
            <a:cxnLst/>
            <a:rect l="l" t="t" r="r" b="b"/>
            <a:pathLst>
              <a:path w="0" h="2925445">
                <a:moveTo>
                  <a:pt x="0" y="0"/>
                </a:moveTo>
                <a:lnTo>
                  <a:pt x="0" y="2925104"/>
                </a:lnTo>
              </a:path>
            </a:pathLst>
          </a:custGeom>
          <a:ln w="18757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082386" y="1257193"/>
            <a:ext cx="0" cy="2924175"/>
          </a:xfrm>
          <a:custGeom>
            <a:avLst/>
            <a:gdLst/>
            <a:ahLst/>
            <a:cxnLst/>
            <a:rect l="l" t="t" r="r" b="b"/>
            <a:pathLst>
              <a:path w="0" h="2924175">
                <a:moveTo>
                  <a:pt x="0" y="0"/>
                </a:moveTo>
                <a:lnTo>
                  <a:pt x="0" y="2923885"/>
                </a:lnTo>
              </a:path>
            </a:pathLst>
          </a:custGeom>
          <a:ln w="18757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2869798" y="1121199"/>
            <a:ext cx="639445" cy="56515"/>
          </a:xfrm>
          <a:custGeom>
            <a:avLst/>
            <a:gdLst/>
            <a:ahLst/>
            <a:cxnLst/>
            <a:rect l="l" t="t" r="r" b="b"/>
            <a:pathLst>
              <a:path w="639445" h="56515">
                <a:moveTo>
                  <a:pt x="564232" y="0"/>
                </a:moveTo>
                <a:lnTo>
                  <a:pt x="564232" y="56273"/>
                </a:lnTo>
                <a:lnTo>
                  <a:pt x="620505" y="35171"/>
                </a:lnTo>
                <a:lnTo>
                  <a:pt x="576737" y="35171"/>
                </a:lnTo>
                <a:lnTo>
                  <a:pt x="576737" y="21102"/>
                </a:lnTo>
                <a:lnTo>
                  <a:pt x="620505" y="21102"/>
                </a:lnTo>
                <a:lnTo>
                  <a:pt x="564232" y="0"/>
                </a:lnTo>
                <a:close/>
              </a:path>
              <a:path w="639445" h="56515">
                <a:moveTo>
                  <a:pt x="564232" y="21102"/>
                </a:moveTo>
                <a:lnTo>
                  <a:pt x="0" y="21102"/>
                </a:lnTo>
                <a:lnTo>
                  <a:pt x="0" y="35171"/>
                </a:lnTo>
                <a:lnTo>
                  <a:pt x="564232" y="35171"/>
                </a:lnTo>
                <a:lnTo>
                  <a:pt x="564232" y="21102"/>
                </a:lnTo>
                <a:close/>
              </a:path>
              <a:path w="639445" h="56515">
                <a:moveTo>
                  <a:pt x="620505" y="21102"/>
                </a:moveTo>
                <a:lnTo>
                  <a:pt x="576737" y="21102"/>
                </a:lnTo>
                <a:lnTo>
                  <a:pt x="576737" y="35171"/>
                </a:lnTo>
                <a:lnTo>
                  <a:pt x="620505" y="35171"/>
                </a:lnTo>
                <a:lnTo>
                  <a:pt x="639263" y="28136"/>
                </a:lnTo>
                <a:lnTo>
                  <a:pt x="620505" y="21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706842" y="1121199"/>
            <a:ext cx="639445" cy="56515"/>
          </a:xfrm>
          <a:custGeom>
            <a:avLst/>
            <a:gdLst/>
            <a:ahLst/>
            <a:cxnLst/>
            <a:rect l="l" t="t" r="r" b="b"/>
            <a:pathLst>
              <a:path w="639445" h="56515">
                <a:moveTo>
                  <a:pt x="564357" y="0"/>
                </a:moveTo>
                <a:lnTo>
                  <a:pt x="564357" y="56273"/>
                </a:lnTo>
                <a:lnTo>
                  <a:pt x="620630" y="35171"/>
                </a:lnTo>
                <a:lnTo>
                  <a:pt x="576862" y="35171"/>
                </a:lnTo>
                <a:lnTo>
                  <a:pt x="576862" y="21102"/>
                </a:lnTo>
                <a:lnTo>
                  <a:pt x="620630" y="21102"/>
                </a:lnTo>
                <a:lnTo>
                  <a:pt x="564357" y="0"/>
                </a:lnTo>
                <a:close/>
              </a:path>
              <a:path w="639445" h="56515">
                <a:moveTo>
                  <a:pt x="564357" y="21102"/>
                </a:moveTo>
                <a:lnTo>
                  <a:pt x="0" y="21102"/>
                </a:lnTo>
                <a:lnTo>
                  <a:pt x="0" y="35171"/>
                </a:lnTo>
                <a:lnTo>
                  <a:pt x="564357" y="35171"/>
                </a:lnTo>
                <a:lnTo>
                  <a:pt x="564357" y="21102"/>
                </a:lnTo>
                <a:close/>
              </a:path>
              <a:path w="639445" h="56515">
                <a:moveTo>
                  <a:pt x="620630" y="21102"/>
                </a:moveTo>
                <a:lnTo>
                  <a:pt x="576862" y="21102"/>
                </a:lnTo>
                <a:lnTo>
                  <a:pt x="576862" y="35171"/>
                </a:lnTo>
                <a:lnTo>
                  <a:pt x="620630" y="35171"/>
                </a:lnTo>
                <a:lnTo>
                  <a:pt x="639388" y="28136"/>
                </a:lnTo>
                <a:lnTo>
                  <a:pt x="620630" y="21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4572000" y="2107113"/>
            <a:ext cx="2623185" cy="532765"/>
          </a:xfrm>
          <a:custGeom>
            <a:avLst/>
            <a:gdLst/>
            <a:ahLst/>
            <a:cxnLst/>
            <a:rect l="l" t="t" r="r" b="b"/>
            <a:pathLst>
              <a:path w="2623184" h="532764">
                <a:moveTo>
                  <a:pt x="1311540" y="0"/>
                </a:moveTo>
                <a:lnTo>
                  <a:pt x="1203962" y="882"/>
                </a:lnTo>
                <a:lnTo>
                  <a:pt x="1098782" y="3484"/>
                </a:lnTo>
                <a:lnTo>
                  <a:pt x="996336" y="7737"/>
                </a:lnTo>
                <a:lnTo>
                  <a:pt x="896961" y="13573"/>
                </a:lnTo>
                <a:lnTo>
                  <a:pt x="800996" y="20922"/>
                </a:lnTo>
                <a:lnTo>
                  <a:pt x="708776" y="29716"/>
                </a:lnTo>
                <a:lnTo>
                  <a:pt x="620641" y="39887"/>
                </a:lnTo>
                <a:lnTo>
                  <a:pt x="536927" y="51366"/>
                </a:lnTo>
                <a:lnTo>
                  <a:pt x="457971" y="64084"/>
                </a:lnTo>
                <a:lnTo>
                  <a:pt x="384111" y="77974"/>
                </a:lnTo>
                <a:lnTo>
                  <a:pt x="315684" y="92965"/>
                </a:lnTo>
                <a:lnTo>
                  <a:pt x="253028" y="108990"/>
                </a:lnTo>
                <a:lnTo>
                  <a:pt x="196479" y="125981"/>
                </a:lnTo>
                <a:lnTo>
                  <a:pt x="146376" y="143867"/>
                </a:lnTo>
                <a:lnTo>
                  <a:pt x="103056" y="162582"/>
                </a:lnTo>
                <a:lnTo>
                  <a:pt x="66855" y="182056"/>
                </a:lnTo>
                <a:lnTo>
                  <a:pt x="17163" y="223008"/>
                </a:lnTo>
                <a:lnTo>
                  <a:pt x="0" y="266174"/>
                </a:lnTo>
                <a:lnTo>
                  <a:pt x="4347" y="287999"/>
                </a:lnTo>
                <a:lnTo>
                  <a:pt x="38112" y="330121"/>
                </a:lnTo>
                <a:lnTo>
                  <a:pt x="103056" y="369751"/>
                </a:lnTo>
                <a:lnTo>
                  <a:pt x="146376" y="388460"/>
                </a:lnTo>
                <a:lnTo>
                  <a:pt x="196479" y="406341"/>
                </a:lnTo>
                <a:lnTo>
                  <a:pt x="253028" y="423324"/>
                </a:lnTo>
                <a:lnTo>
                  <a:pt x="315684" y="439343"/>
                </a:lnTo>
                <a:lnTo>
                  <a:pt x="384111" y="454327"/>
                </a:lnTo>
                <a:lnTo>
                  <a:pt x="457971" y="468209"/>
                </a:lnTo>
                <a:lnTo>
                  <a:pt x="536927" y="480921"/>
                </a:lnTo>
                <a:lnTo>
                  <a:pt x="620641" y="492393"/>
                </a:lnTo>
                <a:lnTo>
                  <a:pt x="708776" y="502558"/>
                </a:lnTo>
                <a:lnTo>
                  <a:pt x="800996" y="511347"/>
                </a:lnTo>
                <a:lnTo>
                  <a:pt x="896961" y="518691"/>
                </a:lnTo>
                <a:lnTo>
                  <a:pt x="996336" y="524522"/>
                </a:lnTo>
                <a:lnTo>
                  <a:pt x="1098782" y="528772"/>
                </a:lnTo>
                <a:lnTo>
                  <a:pt x="1203962" y="531373"/>
                </a:lnTo>
                <a:lnTo>
                  <a:pt x="1311540" y="532254"/>
                </a:lnTo>
                <a:lnTo>
                  <a:pt x="1419100" y="531373"/>
                </a:lnTo>
                <a:lnTo>
                  <a:pt x="1524264" y="528772"/>
                </a:lnTo>
                <a:lnTo>
                  <a:pt x="1626696" y="524522"/>
                </a:lnTo>
                <a:lnTo>
                  <a:pt x="1726058" y="518691"/>
                </a:lnTo>
                <a:lnTo>
                  <a:pt x="1822012" y="511347"/>
                </a:lnTo>
                <a:lnTo>
                  <a:pt x="1914221" y="502558"/>
                </a:lnTo>
                <a:lnTo>
                  <a:pt x="2002348" y="492393"/>
                </a:lnTo>
                <a:lnTo>
                  <a:pt x="2086055" y="480921"/>
                </a:lnTo>
                <a:lnTo>
                  <a:pt x="2165005" y="468209"/>
                </a:lnTo>
                <a:lnTo>
                  <a:pt x="2238859" y="454327"/>
                </a:lnTo>
                <a:lnTo>
                  <a:pt x="2307282" y="439343"/>
                </a:lnTo>
                <a:lnTo>
                  <a:pt x="2369935" y="423324"/>
                </a:lnTo>
                <a:lnTo>
                  <a:pt x="2426481" y="406341"/>
                </a:lnTo>
                <a:lnTo>
                  <a:pt x="2476582" y="388460"/>
                </a:lnTo>
                <a:lnTo>
                  <a:pt x="2519901" y="369751"/>
                </a:lnTo>
                <a:lnTo>
                  <a:pt x="2556101" y="350282"/>
                </a:lnTo>
                <a:lnTo>
                  <a:pt x="2605792" y="309337"/>
                </a:lnTo>
                <a:lnTo>
                  <a:pt x="2622955" y="266174"/>
                </a:lnTo>
                <a:lnTo>
                  <a:pt x="2618608" y="244348"/>
                </a:lnTo>
                <a:lnTo>
                  <a:pt x="2584843" y="202221"/>
                </a:lnTo>
                <a:lnTo>
                  <a:pt x="2519901" y="162582"/>
                </a:lnTo>
                <a:lnTo>
                  <a:pt x="2476582" y="143867"/>
                </a:lnTo>
                <a:lnTo>
                  <a:pt x="2426481" y="125981"/>
                </a:lnTo>
                <a:lnTo>
                  <a:pt x="2369935" y="108990"/>
                </a:lnTo>
                <a:lnTo>
                  <a:pt x="2307282" y="92965"/>
                </a:lnTo>
                <a:lnTo>
                  <a:pt x="2238859" y="77974"/>
                </a:lnTo>
                <a:lnTo>
                  <a:pt x="2165005" y="64084"/>
                </a:lnTo>
                <a:lnTo>
                  <a:pt x="2086055" y="51366"/>
                </a:lnTo>
                <a:lnTo>
                  <a:pt x="2002348" y="39887"/>
                </a:lnTo>
                <a:lnTo>
                  <a:pt x="1914221" y="29716"/>
                </a:lnTo>
                <a:lnTo>
                  <a:pt x="1822012" y="20922"/>
                </a:lnTo>
                <a:lnTo>
                  <a:pt x="1726058" y="13573"/>
                </a:lnTo>
                <a:lnTo>
                  <a:pt x="1626696" y="7737"/>
                </a:lnTo>
                <a:lnTo>
                  <a:pt x="1524264" y="3484"/>
                </a:lnTo>
                <a:lnTo>
                  <a:pt x="1419100" y="882"/>
                </a:lnTo>
                <a:lnTo>
                  <a:pt x="1311540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4572000" y="2107113"/>
            <a:ext cx="2623185" cy="532765"/>
          </a:xfrm>
          <a:custGeom>
            <a:avLst/>
            <a:gdLst/>
            <a:ahLst/>
            <a:cxnLst/>
            <a:rect l="l" t="t" r="r" b="b"/>
            <a:pathLst>
              <a:path w="2623184" h="532764">
                <a:moveTo>
                  <a:pt x="1311540" y="0"/>
                </a:moveTo>
                <a:lnTo>
                  <a:pt x="1203962" y="882"/>
                </a:lnTo>
                <a:lnTo>
                  <a:pt x="1098782" y="3484"/>
                </a:lnTo>
                <a:lnTo>
                  <a:pt x="996336" y="7737"/>
                </a:lnTo>
                <a:lnTo>
                  <a:pt x="896961" y="13573"/>
                </a:lnTo>
                <a:lnTo>
                  <a:pt x="800996" y="20922"/>
                </a:lnTo>
                <a:lnTo>
                  <a:pt x="708776" y="29716"/>
                </a:lnTo>
                <a:lnTo>
                  <a:pt x="620641" y="39887"/>
                </a:lnTo>
                <a:lnTo>
                  <a:pt x="536927" y="51366"/>
                </a:lnTo>
                <a:lnTo>
                  <a:pt x="457971" y="64084"/>
                </a:lnTo>
                <a:lnTo>
                  <a:pt x="384111" y="77974"/>
                </a:lnTo>
                <a:lnTo>
                  <a:pt x="315684" y="92965"/>
                </a:lnTo>
                <a:lnTo>
                  <a:pt x="253028" y="108990"/>
                </a:lnTo>
                <a:lnTo>
                  <a:pt x="196479" y="125981"/>
                </a:lnTo>
                <a:lnTo>
                  <a:pt x="146376" y="143867"/>
                </a:lnTo>
                <a:lnTo>
                  <a:pt x="103056" y="162582"/>
                </a:lnTo>
                <a:lnTo>
                  <a:pt x="66855" y="182056"/>
                </a:lnTo>
                <a:lnTo>
                  <a:pt x="17163" y="223008"/>
                </a:lnTo>
                <a:lnTo>
                  <a:pt x="0" y="266174"/>
                </a:lnTo>
                <a:lnTo>
                  <a:pt x="4347" y="287999"/>
                </a:lnTo>
                <a:lnTo>
                  <a:pt x="38112" y="330121"/>
                </a:lnTo>
                <a:lnTo>
                  <a:pt x="103056" y="369751"/>
                </a:lnTo>
                <a:lnTo>
                  <a:pt x="146376" y="388460"/>
                </a:lnTo>
                <a:lnTo>
                  <a:pt x="196479" y="406341"/>
                </a:lnTo>
                <a:lnTo>
                  <a:pt x="253028" y="423324"/>
                </a:lnTo>
                <a:lnTo>
                  <a:pt x="315684" y="439343"/>
                </a:lnTo>
                <a:lnTo>
                  <a:pt x="384111" y="454327"/>
                </a:lnTo>
                <a:lnTo>
                  <a:pt x="457971" y="468209"/>
                </a:lnTo>
                <a:lnTo>
                  <a:pt x="536927" y="480921"/>
                </a:lnTo>
                <a:lnTo>
                  <a:pt x="620641" y="492393"/>
                </a:lnTo>
                <a:lnTo>
                  <a:pt x="708776" y="502558"/>
                </a:lnTo>
                <a:lnTo>
                  <a:pt x="800996" y="511347"/>
                </a:lnTo>
                <a:lnTo>
                  <a:pt x="896961" y="518691"/>
                </a:lnTo>
                <a:lnTo>
                  <a:pt x="996336" y="524522"/>
                </a:lnTo>
                <a:lnTo>
                  <a:pt x="1098782" y="528772"/>
                </a:lnTo>
                <a:lnTo>
                  <a:pt x="1203962" y="531373"/>
                </a:lnTo>
                <a:lnTo>
                  <a:pt x="1311540" y="532254"/>
                </a:lnTo>
                <a:lnTo>
                  <a:pt x="1419100" y="531373"/>
                </a:lnTo>
                <a:lnTo>
                  <a:pt x="1524264" y="528772"/>
                </a:lnTo>
                <a:lnTo>
                  <a:pt x="1626696" y="524522"/>
                </a:lnTo>
                <a:lnTo>
                  <a:pt x="1726058" y="518691"/>
                </a:lnTo>
                <a:lnTo>
                  <a:pt x="1822012" y="511347"/>
                </a:lnTo>
                <a:lnTo>
                  <a:pt x="1914221" y="502558"/>
                </a:lnTo>
                <a:lnTo>
                  <a:pt x="2002348" y="492393"/>
                </a:lnTo>
                <a:lnTo>
                  <a:pt x="2086055" y="480921"/>
                </a:lnTo>
                <a:lnTo>
                  <a:pt x="2165005" y="468209"/>
                </a:lnTo>
                <a:lnTo>
                  <a:pt x="2238859" y="454327"/>
                </a:lnTo>
                <a:lnTo>
                  <a:pt x="2307282" y="439343"/>
                </a:lnTo>
                <a:lnTo>
                  <a:pt x="2369935" y="423324"/>
                </a:lnTo>
                <a:lnTo>
                  <a:pt x="2426481" y="406341"/>
                </a:lnTo>
                <a:lnTo>
                  <a:pt x="2476582" y="388460"/>
                </a:lnTo>
                <a:lnTo>
                  <a:pt x="2519901" y="369751"/>
                </a:lnTo>
                <a:lnTo>
                  <a:pt x="2556101" y="350282"/>
                </a:lnTo>
                <a:lnTo>
                  <a:pt x="2605792" y="309337"/>
                </a:lnTo>
                <a:lnTo>
                  <a:pt x="2622955" y="266174"/>
                </a:lnTo>
                <a:lnTo>
                  <a:pt x="2618608" y="244348"/>
                </a:lnTo>
                <a:lnTo>
                  <a:pt x="2584843" y="202221"/>
                </a:lnTo>
                <a:lnTo>
                  <a:pt x="2519901" y="162582"/>
                </a:lnTo>
                <a:lnTo>
                  <a:pt x="2476582" y="143867"/>
                </a:lnTo>
                <a:lnTo>
                  <a:pt x="2426481" y="125981"/>
                </a:lnTo>
                <a:lnTo>
                  <a:pt x="2369935" y="108990"/>
                </a:lnTo>
                <a:lnTo>
                  <a:pt x="2307282" y="92965"/>
                </a:lnTo>
                <a:lnTo>
                  <a:pt x="2238859" y="77974"/>
                </a:lnTo>
                <a:lnTo>
                  <a:pt x="2165005" y="64084"/>
                </a:lnTo>
                <a:lnTo>
                  <a:pt x="2086055" y="51366"/>
                </a:lnTo>
                <a:lnTo>
                  <a:pt x="2002348" y="39887"/>
                </a:lnTo>
                <a:lnTo>
                  <a:pt x="1914221" y="29716"/>
                </a:lnTo>
                <a:lnTo>
                  <a:pt x="1822012" y="20922"/>
                </a:lnTo>
                <a:lnTo>
                  <a:pt x="1726058" y="13573"/>
                </a:lnTo>
                <a:lnTo>
                  <a:pt x="1626696" y="7737"/>
                </a:lnTo>
                <a:lnTo>
                  <a:pt x="1524264" y="3484"/>
                </a:lnTo>
                <a:lnTo>
                  <a:pt x="1419100" y="882"/>
                </a:lnTo>
                <a:lnTo>
                  <a:pt x="1311540" y="0"/>
                </a:lnTo>
                <a:close/>
              </a:path>
            </a:pathLst>
          </a:custGeom>
          <a:ln w="4751">
            <a:solidFill>
              <a:srgbClr val="FF66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01626" y="3489381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87" y="0"/>
                </a:lnTo>
              </a:path>
            </a:pathLst>
          </a:custGeom>
          <a:ln w="18757">
            <a:solidFill>
              <a:srgbClr val="FF99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954897" y="3701580"/>
            <a:ext cx="1905" cy="160020"/>
          </a:xfrm>
          <a:custGeom>
            <a:avLst/>
            <a:gdLst/>
            <a:ahLst/>
            <a:cxnLst/>
            <a:rect l="l" t="t" r="r" b="b"/>
            <a:pathLst>
              <a:path w="1905" h="160020">
                <a:moveTo>
                  <a:pt x="0" y="0"/>
                </a:moveTo>
                <a:lnTo>
                  <a:pt x="1563" y="159442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4933954" y="2190738"/>
            <a:ext cx="1901189" cy="412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4299"/>
              </a:lnSpc>
            </a:pPr>
            <a:r>
              <a:rPr dirty="0" sz="850" spc="320" b="1">
                <a:solidFill>
                  <a:srgbClr val="003366"/>
                </a:solidFill>
                <a:latin typeface="宋体"/>
                <a:cs typeface="宋体"/>
              </a:rPr>
              <a:t>黄金年代</a:t>
            </a:r>
            <a:r>
              <a:rPr dirty="0" sz="850" spc="325" b="1">
                <a:solidFill>
                  <a:srgbClr val="003366"/>
                </a:solidFill>
                <a:latin typeface="宋体"/>
                <a:cs typeface="宋体"/>
              </a:rPr>
              <a:t>：</a:t>
            </a:r>
            <a:r>
              <a:rPr dirty="0" sz="850" spc="150" b="1">
                <a:solidFill>
                  <a:srgbClr val="003366"/>
                </a:solidFill>
                <a:latin typeface="Arial"/>
                <a:cs typeface="Arial"/>
              </a:rPr>
              <a:t>“</a:t>
            </a:r>
            <a:r>
              <a:rPr dirty="0" sz="850" spc="300" b="1">
                <a:solidFill>
                  <a:srgbClr val="003366"/>
                </a:solidFill>
                <a:latin typeface="宋体"/>
                <a:cs typeface="宋体"/>
              </a:rPr>
              <a:t>技术、商业、社 </a:t>
            </a:r>
            <a:r>
              <a:rPr dirty="0" sz="850" spc="325" b="1">
                <a:solidFill>
                  <a:srgbClr val="003366"/>
                </a:solidFill>
                <a:latin typeface="宋体"/>
                <a:cs typeface="宋体"/>
              </a:rPr>
              <a:t>会</a:t>
            </a:r>
            <a:r>
              <a:rPr dirty="0" sz="850" spc="150" b="1">
                <a:solidFill>
                  <a:srgbClr val="003366"/>
                </a:solidFill>
                <a:latin typeface="Arial"/>
                <a:cs typeface="Arial"/>
              </a:rPr>
              <a:t>”</a:t>
            </a:r>
            <a:r>
              <a:rPr dirty="0" sz="850" spc="315" b="1">
                <a:solidFill>
                  <a:srgbClr val="003366"/>
                </a:solidFill>
                <a:latin typeface="宋体"/>
                <a:cs typeface="宋体"/>
              </a:rPr>
              <a:t>的协调一致，繁荣而稳 定，新商业文明展开</a:t>
            </a:r>
            <a:endParaRPr sz="850">
              <a:latin typeface="宋体"/>
              <a:cs typeface="宋体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485288" y="3701580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4" h="145414">
                <a:moveTo>
                  <a:pt x="0" y="0"/>
                </a:moveTo>
                <a:lnTo>
                  <a:pt x="1625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3294973" y="3701580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4" h="145414">
                <a:moveTo>
                  <a:pt x="0" y="0"/>
                </a:moveTo>
                <a:lnTo>
                  <a:pt x="1500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3152665" y="3861022"/>
            <a:ext cx="356870" cy="404495"/>
          </a:xfrm>
          <a:custGeom>
            <a:avLst/>
            <a:gdLst/>
            <a:ahLst/>
            <a:cxnLst/>
            <a:rect l="l" t="t" r="r" b="b"/>
            <a:pathLst>
              <a:path w="356870" h="404495">
                <a:moveTo>
                  <a:pt x="0" y="404466"/>
                </a:moveTo>
                <a:lnTo>
                  <a:pt x="356396" y="404466"/>
                </a:lnTo>
                <a:lnTo>
                  <a:pt x="356396" y="0"/>
                </a:lnTo>
                <a:lnTo>
                  <a:pt x="0" y="0"/>
                </a:lnTo>
                <a:lnTo>
                  <a:pt x="0" y="404466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5777246" y="3861021"/>
            <a:ext cx="354965" cy="539750"/>
          </a:xfrm>
          <a:custGeom>
            <a:avLst/>
            <a:gdLst/>
            <a:ahLst/>
            <a:cxnLst/>
            <a:rect l="l" t="t" r="r" b="b"/>
            <a:pathLst>
              <a:path w="354964" h="539750">
                <a:moveTo>
                  <a:pt x="0" y="539289"/>
                </a:moveTo>
                <a:lnTo>
                  <a:pt x="354833" y="539289"/>
                </a:lnTo>
                <a:lnTo>
                  <a:pt x="354833" y="0"/>
                </a:lnTo>
                <a:lnTo>
                  <a:pt x="0" y="0"/>
                </a:lnTo>
                <a:lnTo>
                  <a:pt x="0" y="53928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5919430" y="3701580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4" h="145414">
                <a:moveTo>
                  <a:pt x="0" y="0"/>
                </a:moveTo>
                <a:lnTo>
                  <a:pt x="1625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2729239" y="2700331"/>
            <a:ext cx="155575" cy="97790"/>
          </a:xfrm>
          <a:custGeom>
            <a:avLst/>
            <a:gdLst/>
            <a:ahLst/>
            <a:cxnLst/>
            <a:rect l="l" t="t" r="r" b="b"/>
            <a:pathLst>
              <a:path w="155575" h="97789">
                <a:moveTo>
                  <a:pt x="78033" y="0"/>
                </a:moveTo>
                <a:lnTo>
                  <a:pt x="30504" y="10028"/>
                </a:lnTo>
                <a:lnTo>
                  <a:pt x="0" y="45919"/>
                </a:lnTo>
                <a:lnTo>
                  <a:pt x="1814" y="57519"/>
                </a:lnTo>
                <a:lnTo>
                  <a:pt x="39726" y="91045"/>
                </a:lnTo>
                <a:lnTo>
                  <a:pt x="71497" y="97186"/>
                </a:lnTo>
                <a:lnTo>
                  <a:pt x="90070" y="96178"/>
                </a:lnTo>
                <a:lnTo>
                  <a:pt x="134204" y="82040"/>
                </a:lnTo>
                <a:lnTo>
                  <a:pt x="155341" y="55861"/>
                </a:lnTo>
                <a:lnTo>
                  <a:pt x="153885" y="43120"/>
                </a:lnTo>
                <a:lnTo>
                  <a:pt x="118515" y="7352"/>
                </a:lnTo>
                <a:lnTo>
                  <a:pt x="7803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2868172" y="3701580"/>
            <a:ext cx="1905" cy="145415"/>
          </a:xfrm>
          <a:custGeom>
            <a:avLst/>
            <a:gdLst/>
            <a:ahLst/>
            <a:cxnLst/>
            <a:rect l="l" t="t" r="r" b="b"/>
            <a:pathLst>
              <a:path w="1905" h="145414">
                <a:moveTo>
                  <a:pt x="0" y="0"/>
                </a:moveTo>
                <a:lnTo>
                  <a:pt x="1625" y="145373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2574732" y="2382734"/>
            <a:ext cx="475615" cy="257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ts val="1000"/>
              </a:lnSpc>
            </a:pPr>
            <a:r>
              <a:rPr dirty="0" sz="850" spc="300">
                <a:latin typeface="宋体"/>
                <a:cs typeface="宋体"/>
              </a:rPr>
              <a:t>新商业 起步</a:t>
            </a:r>
            <a:endParaRPr sz="850">
              <a:latin typeface="宋体"/>
              <a:cs typeface="宋体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6195">
              <a:lnSpc>
                <a:spcPct val="100000"/>
              </a:lnSpc>
            </a:pPr>
            <a:r>
              <a:rPr dirty="0"/>
              <a:t>技术改变商业，商业改</a:t>
            </a:r>
            <a:r>
              <a:rPr dirty="0" spc="-15"/>
              <a:t>变</a:t>
            </a:r>
            <a:r>
              <a:rPr dirty="0"/>
              <a:t>生活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675" y="675259"/>
            <a:ext cx="1040765" cy="608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790"/>
              </a:lnSpc>
            </a:pPr>
            <a:r>
              <a:rPr dirty="0" sz="4000" spc="-40" b="1">
                <a:solidFill>
                  <a:srgbClr val="C00000"/>
                </a:solidFill>
                <a:latin typeface="微软雅黑"/>
                <a:cs typeface="微软雅黑"/>
              </a:rPr>
              <a:t>未来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675" y="1285113"/>
            <a:ext cx="2055495" cy="608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795"/>
              </a:lnSpc>
            </a:pPr>
            <a:r>
              <a:rPr dirty="0" sz="4000" spc="-45" b="1">
                <a:solidFill>
                  <a:srgbClr val="C00000"/>
                </a:solidFill>
                <a:latin typeface="微软雅黑"/>
                <a:cs typeface="微软雅黑"/>
              </a:rPr>
              <a:t>已经发生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3016" y="3214751"/>
            <a:ext cx="7650480" cy="1663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latin typeface="微软雅黑"/>
                <a:cs typeface="微软雅黑"/>
              </a:rPr>
              <a:t>托夫勒：</a:t>
            </a:r>
            <a:endParaRPr sz="2400">
              <a:latin typeface="微软雅黑"/>
              <a:cs typeface="微软雅黑"/>
            </a:endParaRPr>
          </a:p>
          <a:p>
            <a:pPr marL="12700" marR="6350" indent="507365">
              <a:lnSpc>
                <a:spcPts val="3400"/>
              </a:lnSpc>
              <a:spcBef>
                <a:spcPts val="195"/>
              </a:spcBef>
            </a:pPr>
            <a:r>
              <a:rPr dirty="0" sz="2000" b="1">
                <a:latin typeface="微软雅黑"/>
                <a:cs typeface="微软雅黑"/>
              </a:rPr>
              <a:t>多数人在想到未来时，总</a:t>
            </a:r>
            <a:r>
              <a:rPr dirty="0" sz="2000" spc="-15" b="1">
                <a:latin typeface="微软雅黑"/>
                <a:cs typeface="微软雅黑"/>
              </a:rPr>
              <a:t>觉</a:t>
            </a:r>
            <a:r>
              <a:rPr dirty="0" sz="2000" b="1">
                <a:latin typeface="微软雅黑"/>
                <a:cs typeface="微软雅黑"/>
              </a:rPr>
              <a:t>得他</a:t>
            </a:r>
            <a:r>
              <a:rPr dirty="0" sz="2000" spc="-15" b="1">
                <a:latin typeface="微软雅黑"/>
                <a:cs typeface="微软雅黑"/>
              </a:rPr>
              <a:t>们</a:t>
            </a:r>
            <a:r>
              <a:rPr dirty="0" sz="2000" b="1">
                <a:latin typeface="微软雅黑"/>
                <a:cs typeface="微软雅黑"/>
              </a:rPr>
              <a:t>所熟</a:t>
            </a:r>
            <a:r>
              <a:rPr dirty="0" sz="2000" spc="-15" b="1">
                <a:latin typeface="微软雅黑"/>
                <a:cs typeface="微软雅黑"/>
              </a:rPr>
              <a:t>知</a:t>
            </a:r>
            <a:r>
              <a:rPr dirty="0" sz="2000" b="1">
                <a:latin typeface="微软雅黑"/>
                <a:cs typeface="微软雅黑"/>
              </a:rPr>
              <a:t>的世</a:t>
            </a:r>
            <a:r>
              <a:rPr dirty="0" sz="2000" spc="-15" b="1">
                <a:latin typeface="微软雅黑"/>
                <a:cs typeface="微软雅黑"/>
              </a:rPr>
              <a:t>界</a:t>
            </a:r>
            <a:r>
              <a:rPr dirty="0" sz="2000" b="1">
                <a:latin typeface="微软雅黑"/>
                <a:cs typeface="微软雅黑"/>
              </a:rPr>
              <a:t>将永</a:t>
            </a:r>
            <a:r>
              <a:rPr dirty="0" sz="2000" spc="-15" b="1">
                <a:latin typeface="微软雅黑"/>
                <a:cs typeface="微软雅黑"/>
              </a:rPr>
              <a:t>远</a:t>
            </a:r>
            <a:r>
              <a:rPr dirty="0" sz="2000" b="1">
                <a:latin typeface="微软雅黑"/>
                <a:cs typeface="微软雅黑"/>
              </a:rPr>
              <a:t>延续下</a:t>
            </a:r>
            <a:r>
              <a:rPr dirty="0" sz="2000" b="1">
                <a:latin typeface="微软雅黑"/>
                <a:cs typeface="微软雅黑"/>
              </a:rPr>
              <a:t> 去，他们难以想象自己</a:t>
            </a:r>
            <a:r>
              <a:rPr dirty="0" sz="2000" spc="-15" b="1">
                <a:latin typeface="微软雅黑"/>
                <a:cs typeface="微软雅黑"/>
              </a:rPr>
              <a:t>去</a:t>
            </a:r>
            <a:r>
              <a:rPr dirty="0" sz="2000" b="1">
                <a:latin typeface="微软雅黑"/>
                <a:cs typeface="微软雅黑"/>
              </a:rPr>
              <a:t>过一</a:t>
            </a:r>
            <a:r>
              <a:rPr dirty="0" sz="2000" spc="-15" b="1">
                <a:latin typeface="微软雅黑"/>
                <a:cs typeface="微软雅黑"/>
              </a:rPr>
              <a:t>种</a:t>
            </a:r>
            <a:r>
              <a:rPr dirty="0" sz="2000" b="1">
                <a:latin typeface="微软雅黑"/>
                <a:cs typeface="微软雅黑"/>
              </a:rPr>
              <a:t>真正</a:t>
            </a:r>
            <a:r>
              <a:rPr dirty="0" sz="2000" spc="-15" b="1">
                <a:latin typeface="微软雅黑"/>
                <a:cs typeface="微软雅黑"/>
              </a:rPr>
              <a:t>不</a:t>
            </a:r>
            <a:r>
              <a:rPr dirty="0" sz="2000" b="1">
                <a:latin typeface="微软雅黑"/>
                <a:cs typeface="微软雅黑"/>
              </a:rPr>
              <a:t>同的</a:t>
            </a:r>
            <a:r>
              <a:rPr dirty="0" sz="2000" spc="-15" b="1">
                <a:latin typeface="微软雅黑"/>
                <a:cs typeface="微软雅黑"/>
              </a:rPr>
              <a:t>生</a:t>
            </a:r>
            <a:r>
              <a:rPr dirty="0" sz="2000" b="1">
                <a:latin typeface="微软雅黑"/>
                <a:cs typeface="微软雅黑"/>
              </a:rPr>
              <a:t>活，</a:t>
            </a:r>
            <a:r>
              <a:rPr dirty="0" sz="2000" spc="-15" b="1">
                <a:latin typeface="微软雅黑"/>
                <a:cs typeface="微软雅黑"/>
              </a:rPr>
              <a:t>更</a:t>
            </a:r>
            <a:r>
              <a:rPr dirty="0" sz="2000" b="1">
                <a:latin typeface="微软雅黑"/>
                <a:cs typeface="微软雅黑"/>
              </a:rPr>
              <a:t>别说</a:t>
            </a:r>
            <a:r>
              <a:rPr dirty="0" sz="2000" spc="-15" b="1">
                <a:latin typeface="微软雅黑"/>
                <a:cs typeface="微软雅黑"/>
              </a:rPr>
              <a:t>接</a:t>
            </a:r>
            <a:r>
              <a:rPr dirty="0" sz="2000" b="1">
                <a:latin typeface="微软雅黑"/>
                <a:cs typeface="微软雅黑"/>
              </a:rPr>
              <a:t>受另</a:t>
            </a:r>
            <a:r>
              <a:rPr dirty="0" sz="2000" spc="-15" b="1">
                <a:latin typeface="微软雅黑"/>
                <a:cs typeface="微软雅黑"/>
              </a:rPr>
              <a:t>一</a:t>
            </a:r>
            <a:r>
              <a:rPr dirty="0" sz="2000" b="1">
                <a:latin typeface="微软雅黑"/>
                <a:cs typeface="微软雅黑"/>
              </a:rPr>
              <a:t>个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2000" b="1">
                <a:latin typeface="微软雅黑"/>
                <a:cs typeface="微软雅黑"/>
              </a:rPr>
              <a:t>崭新的文明……我们</a:t>
            </a:r>
            <a:r>
              <a:rPr dirty="0" sz="2000" spc="-15" b="1">
                <a:latin typeface="微软雅黑"/>
                <a:cs typeface="微软雅黑"/>
              </a:rPr>
              <a:t>是</a:t>
            </a:r>
            <a:r>
              <a:rPr dirty="0" sz="2000" b="1">
                <a:latin typeface="微软雅黑"/>
                <a:cs typeface="微软雅黑"/>
              </a:rPr>
              <a:t>旧文</a:t>
            </a:r>
            <a:r>
              <a:rPr dirty="0" sz="2000" spc="-15" b="1">
                <a:latin typeface="微软雅黑"/>
                <a:cs typeface="微软雅黑"/>
              </a:rPr>
              <a:t>明</a:t>
            </a:r>
            <a:r>
              <a:rPr dirty="0" sz="2000" b="1">
                <a:latin typeface="微软雅黑"/>
                <a:cs typeface="微软雅黑"/>
              </a:rPr>
              <a:t>的最</a:t>
            </a:r>
            <a:r>
              <a:rPr dirty="0" sz="2000" spc="-15" b="1">
                <a:latin typeface="微软雅黑"/>
                <a:cs typeface="微软雅黑"/>
              </a:rPr>
              <a:t>后</a:t>
            </a:r>
            <a:r>
              <a:rPr dirty="0" sz="2000" b="1">
                <a:latin typeface="微软雅黑"/>
                <a:cs typeface="微软雅黑"/>
              </a:rPr>
              <a:t>一代</a:t>
            </a:r>
            <a:r>
              <a:rPr dirty="0" sz="2000" spc="-15" b="1">
                <a:latin typeface="微软雅黑"/>
                <a:cs typeface="微软雅黑"/>
              </a:rPr>
              <a:t>、</a:t>
            </a:r>
            <a:r>
              <a:rPr dirty="0" sz="2000" b="1">
                <a:latin typeface="微软雅黑"/>
                <a:cs typeface="微软雅黑"/>
              </a:rPr>
              <a:t>新文</a:t>
            </a:r>
            <a:r>
              <a:rPr dirty="0" sz="2000" spc="-15" b="1">
                <a:latin typeface="微软雅黑"/>
                <a:cs typeface="微软雅黑"/>
              </a:rPr>
              <a:t>明</a:t>
            </a:r>
            <a:r>
              <a:rPr dirty="0" sz="2000" b="1">
                <a:latin typeface="微软雅黑"/>
                <a:cs typeface="微软雅黑"/>
              </a:rPr>
              <a:t>的第</a:t>
            </a:r>
            <a:r>
              <a:rPr dirty="0" sz="2000" spc="-15" b="1">
                <a:latin typeface="微软雅黑"/>
                <a:cs typeface="微软雅黑"/>
              </a:rPr>
              <a:t>一</a:t>
            </a:r>
            <a:r>
              <a:rPr dirty="0" sz="2000" b="1">
                <a:latin typeface="微软雅黑"/>
                <a:cs typeface="微软雅黑"/>
              </a:rPr>
              <a:t>代。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7826" y="593598"/>
            <a:ext cx="2447925" cy="2694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632200" y="604901"/>
            <a:ext cx="2441575" cy="2687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0072" y="2068072"/>
            <a:ext cx="1325880" cy="740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322580">
              <a:lnSpc>
                <a:spcPct val="100000"/>
              </a:lnSpc>
            </a:pPr>
            <a:r>
              <a:rPr dirty="0" sz="950" spc="75">
                <a:solidFill>
                  <a:srgbClr val="707070"/>
                </a:solidFill>
                <a:latin typeface="宋体"/>
                <a:cs typeface="宋体"/>
              </a:rPr>
              <a:t>来往</a:t>
            </a:r>
            <a:r>
              <a:rPr dirty="0" sz="950" spc="-35">
                <a:solidFill>
                  <a:srgbClr val="707070"/>
                </a:solidFill>
                <a:latin typeface="宋体"/>
                <a:cs typeface="宋体"/>
              </a:rPr>
              <a:t>二</a:t>
            </a:r>
            <a:r>
              <a:rPr dirty="0" sz="950" spc="50">
                <a:solidFill>
                  <a:srgbClr val="707070"/>
                </a:solidFill>
                <a:latin typeface="宋体"/>
                <a:cs typeface="宋体"/>
              </a:rPr>
              <a:t>维</a:t>
            </a:r>
            <a:r>
              <a:rPr dirty="0" sz="950" spc="130">
                <a:solidFill>
                  <a:srgbClr val="707070"/>
                </a:solidFill>
                <a:latin typeface="宋体"/>
                <a:cs typeface="宋体"/>
              </a:rPr>
              <a:t>码</a:t>
            </a:r>
            <a:endParaRPr sz="950">
              <a:latin typeface="宋体"/>
              <a:cs typeface="宋体"/>
            </a:endParaRPr>
          </a:p>
          <a:p>
            <a:pPr>
              <a:lnSpc>
                <a:spcPts val="700"/>
              </a:lnSpc>
              <a:spcBef>
                <a:spcPts val="34"/>
              </a:spcBef>
            </a:pPr>
            <a:endParaRPr sz="700"/>
          </a:p>
          <a:p>
            <a:pPr>
              <a:lnSpc>
                <a:spcPts val="900"/>
              </a:lnSpc>
            </a:pPr>
            <a:endParaRPr sz="900"/>
          </a:p>
          <a:p>
            <a:pPr marL="12700">
              <a:lnSpc>
                <a:spcPct val="100000"/>
              </a:lnSpc>
            </a:pPr>
            <a:r>
              <a:rPr dirty="0" sz="950" spc="55">
                <a:solidFill>
                  <a:srgbClr val="707070"/>
                </a:solidFill>
                <a:latin typeface="宋体"/>
                <a:cs typeface="宋体"/>
              </a:rPr>
              <a:t>微</a:t>
            </a:r>
            <a:r>
              <a:rPr dirty="0" sz="950" spc="100">
                <a:solidFill>
                  <a:srgbClr val="707070"/>
                </a:solidFill>
                <a:latin typeface="宋体"/>
                <a:cs typeface="宋体"/>
              </a:rPr>
              <a:t>信</a:t>
            </a:r>
            <a:r>
              <a:rPr dirty="0" sz="950" spc="5">
                <a:solidFill>
                  <a:srgbClr val="707070"/>
                </a:solidFill>
                <a:latin typeface="宋体"/>
                <a:cs typeface="宋体"/>
              </a:rPr>
              <a:t>帐</a:t>
            </a:r>
            <a:r>
              <a:rPr dirty="0" sz="950" spc="235">
                <a:solidFill>
                  <a:srgbClr val="707070"/>
                </a:solidFill>
                <a:latin typeface="宋体"/>
                <a:cs typeface="宋体"/>
              </a:rPr>
              <a:t>号</a:t>
            </a:r>
            <a:r>
              <a:rPr dirty="0" sz="950" spc="-225">
                <a:solidFill>
                  <a:srgbClr val="707070"/>
                </a:solidFill>
                <a:latin typeface="宋体"/>
                <a:cs typeface="宋体"/>
              </a:rPr>
              <a:t> </a:t>
            </a:r>
            <a:r>
              <a:rPr dirty="0" sz="950" spc="-335">
                <a:solidFill>
                  <a:srgbClr val="707070"/>
                </a:solidFill>
                <a:latin typeface="宋体"/>
                <a:cs typeface="宋体"/>
              </a:rPr>
              <a:t>：</a:t>
            </a:r>
            <a:r>
              <a:rPr dirty="0" sz="1000">
                <a:solidFill>
                  <a:srgbClr val="707070"/>
                </a:solidFill>
                <a:latin typeface="Arial"/>
                <a:cs typeface="Arial"/>
              </a:rPr>
              <a:t>aliresea</a:t>
            </a:r>
            <a:r>
              <a:rPr dirty="0" sz="1000" spc="-140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4B4B4B"/>
                </a:solidFill>
                <a:latin typeface="Arial"/>
                <a:cs typeface="Arial"/>
              </a:rPr>
              <a:t>rch</a:t>
            </a:r>
            <a:endParaRPr sz="10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670"/>
              </a:spcBef>
            </a:pPr>
            <a:r>
              <a:rPr dirty="0" sz="950" spc="65">
                <a:solidFill>
                  <a:srgbClr val="707070"/>
                </a:solidFill>
                <a:latin typeface="宋体"/>
                <a:cs typeface="宋体"/>
              </a:rPr>
              <a:t>新浪</a:t>
            </a:r>
            <a:r>
              <a:rPr dirty="0" sz="950" spc="-15">
                <a:solidFill>
                  <a:srgbClr val="707070"/>
                </a:solidFill>
                <a:latin typeface="宋体"/>
                <a:cs typeface="宋体"/>
              </a:rPr>
              <a:t>微</a:t>
            </a:r>
            <a:r>
              <a:rPr dirty="0" sz="950" spc="180">
                <a:solidFill>
                  <a:srgbClr val="707070"/>
                </a:solidFill>
                <a:latin typeface="宋体"/>
                <a:cs typeface="宋体"/>
              </a:rPr>
              <a:t>博</a:t>
            </a:r>
            <a:r>
              <a:rPr dirty="0" sz="950" spc="-220">
                <a:solidFill>
                  <a:srgbClr val="707070"/>
                </a:solidFill>
                <a:latin typeface="宋体"/>
                <a:cs typeface="宋体"/>
              </a:rPr>
              <a:t> </a:t>
            </a:r>
            <a:r>
              <a:rPr dirty="0" sz="950" spc="235">
                <a:solidFill>
                  <a:srgbClr val="707070"/>
                </a:solidFill>
                <a:latin typeface="宋体"/>
                <a:cs typeface="宋体"/>
              </a:rPr>
              <a:t>：</a:t>
            </a:r>
            <a:r>
              <a:rPr dirty="0" sz="950" spc="-805">
                <a:solidFill>
                  <a:srgbClr val="707070"/>
                </a:solidFill>
                <a:latin typeface="宋体"/>
                <a:cs typeface="宋体"/>
              </a:rPr>
              <a:t>阿</a:t>
            </a:r>
            <a:r>
              <a:rPr dirty="0" sz="950" spc="50">
                <a:solidFill>
                  <a:srgbClr val="707070"/>
                </a:solidFill>
                <a:latin typeface="宋体"/>
                <a:cs typeface="宋体"/>
              </a:rPr>
              <a:t>里</a:t>
            </a:r>
            <a:r>
              <a:rPr dirty="0" sz="950" spc="100">
                <a:solidFill>
                  <a:srgbClr val="707070"/>
                </a:solidFill>
                <a:latin typeface="宋体"/>
                <a:cs typeface="宋体"/>
              </a:rPr>
              <a:t>研</a:t>
            </a:r>
            <a:r>
              <a:rPr dirty="0" sz="950" spc="50">
                <a:solidFill>
                  <a:srgbClr val="707070"/>
                </a:solidFill>
                <a:latin typeface="宋体"/>
                <a:cs typeface="宋体"/>
              </a:rPr>
              <a:t>究</a:t>
            </a:r>
            <a:r>
              <a:rPr dirty="0" sz="950" spc="180">
                <a:solidFill>
                  <a:srgbClr val="707070"/>
                </a:solidFill>
                <a:latin typeface="宋体"/>
                <a:cs typeface="宋体"/>
              </a:rPr>
              <a:t>院</a:t>
            </a:r>
            <a:endParaRPr sz="95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4885" y="3236472"/>
            <a:ext cx="981075" cy="447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520"/>
              </a:lnSpc>
            </a:pPr>
            <a:r>
              <a:rPr dirty="0" sz="3000" spc="210">
                <a:solidFill>
                  <a:srgbClr val="1F1F1F"/>
                </a:solidFill>
                <a:latin typeface="宋体"/>
                <a:cs typeface="宋体"/>
              </a:rPr>
              <a:t>谢</a:t>
            </a:r>
            <a:r>
              <a:rPr dirty="0" sz="3000" spc="-400">
                <a:solidFill>
                  <a:srgbClr val="1F1F1F"/>
                </a:solidFill>
                <a:latin typeface="宋体"/>
                <a:cs typeface="宋体"/>
              </a:rPr>
              <a:t> </a:t>
            </a:r>
            <a:r>
              <a:rPr dirty="0" sz="3000" spc="210">
                <a:solidFill>
                  <a:srgbClr val="1F1F1F"/>
                </a:solidFill>
                <a:latin typeface="宋体"/>
                <a:cs typeface="宋体"/>
              </a:rPr>
              <a:t>谢</a:t>
            </a:r>
            <a:endParaRPr sz="3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7795">
              <a:lnSpc>
                <a:spcPct val="100000"/>
              </a:lnSpc>
            </a:pPr>
            <a:r>
              <a:rPr dirty="0"/>
              <a:t>不同产业的互联网化进程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8707" y="4159910"/>
            <a:ext cx="5083175" cy="716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5146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以消费品为例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8707" y="613537"/>
            <a:ext cx="5082667" cy="4262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0140" y="2031745"/>
            <a:ext cx="225552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互联网</a:t>
            </a:r>
            <a:r>
              <a:rPr dirty="0" sz="2000" spc="-5" b="1">
                <a:solidFill>
                  <a:srgbClr val="C00000"/>
                </a:solidFill>
                <a:latin typeface="微软雅黑"/>
                <a:cs typeface="微软雅黑"/>
              </a:rPr>
              <a:t>+</a:t>
            </a: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的动力之源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441959">
              <a:lnSpc>
                <a:spcPct val="100000"/>
              </a:lnSpc>
            </a:pPr>
            <a:r>
              <a:rPr dirty="0"/>
              <a:t>云网端、大数据和分工网络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8870" y="2855341"/>
            <a:ext cx="1362710" cy="863600"/>
          </a:xfrm>
          <a:custGeom>
            <a:avLst/>
            <a:gdLst/>
            <a:ahLst/>
            <a:cxnLst/>
            <a:rect l="l" t="t" r="r" b="b"/>
            <a:pathLst>
              <a:path w="1362710" h="863600">
                <a:moveTo>
                  <a:pt x="0" y="0"/>
                </a:moveTo>
                <a:lnTo>
                  <a:pt x="681101" y="0"/>
                </a:lnTo>
                <a:lnTo>
                  <a:pt x="681101" y="863345"/>
                </a:lnTo>
                <a:lnTo>
                  <a:pt x="1362202" y="86334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383838" y="2855341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4" h="0">
                <a:moveTo>
                  <a:pt x="0" y="0"/>
                </a:moveTo>
                <a:lnTo>
                  <a:pt x="367233" y="0"/>
                </a:lnTo>
              </a:path>
            </a:pathLst>
          </a:custGeom>
          <a:ln w="9525">
            <a:solidFill>
              <a:srgbClr val="3C669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388870" y="1991867"/>
            <a:ext cx="1362710" cy="863600"/>
          </a:xfrm>
          <a:custGeom>
            <a:avLst/>
            <a:gdLst/>
            <a:ahLst/>
            <a:cxnLst/>
            <a:rect l="l" t="t" r="r" b="b"/>
            <a:pathLst>
              <a:path w="1362710" h="863600">
                <a:moveTo>
                  <a:pt x="0" y="863473"/>
                </a:moveTo>
                <a:lnTo>
                  <a:pt x="681101" y="863473"/>
                </a:lnTo>
                <a:lnTo>
                  <a:pt x="681101" y="0"/>
                </a:lnTo>
                <a:lnTo>
                  <a:pt x="1362202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96823" y="2407920"/>
            <a:ext cx="2929128" cy="940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91084" y="2497835"/>
            <a:ext cx="3142488" cy="848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39546" y="2428163"/>
            <a:ext cx="2844800" cy="854710"/>
          </a:xfrm>
          <a:custGeom>
            <a:avLst/>
            <a:gdLst/>
            <a:ahLst/>
            <a:cxnLst/>
            <a:rect l="l" t="t" r="r" b="b"/>
            <a:pathLst>
              <a:path w="2844800" h="854710">
                <a:moveTo>
                  <a:pt x="0" y="854405"/>
                </a:moveTo>
                <a:lnTo>
                  <a:pt x="2844292" y="854405"/>
                </a:lnTo>
                <a:lnTo>
                  <a:pt x="2844292" y="0"/>
                </a:lnTo>
                <a:lnTo>
                  <a:pt x="0" y="0"/>
                </a:lnTo>
                <a:lnTo>
                  <a:pt x="0" y="854405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9597" y="2692526"/>
            <a:ext cx="257048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“互联网＋”动力之源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07891" y="1627632"/>
            <a:ext cx="4759452" cy="775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544823" y="1633727"/>
            <a:ext cx="2980944" cy="848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751071" y="1646605"/>
            <a:ext cx="4674235" cy="690880"/>
          </a:xfrm>
          <a:custGeom>
            <a:avLst/>
            <a:gdLst/>
            <a:ahLst/>
            <a:cxnLst/>
            <a:rect l="l" t="t" r="r" b="b"/>
            <a:pathLst>
              <a:path w="4674234" h="690880">
                <a:moveTo>
                  <a:pt x="0" y="690702"/>
                </a:moveTo>
                <a:lnTo>
                  <a:pt x="4673981" y="690702"/>
                </a:lnTo>
                <a:lnTo>
                  <a:pt x="4673981" y="0"/>
                </a:lnTo>
                <a:lnTo>
                  <a:pt x="0" y="0"/>
                </a:lnTo>
                <a:lnTo>
                  <a:pt x="0" y="690702"/>
                </a:lnTo>
                <a:close/>
              </a:path>
            </a:pathLst>
          </a:custGeom>
          <a:solidFill>
            <a:srgbClr val="EA1E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86327" y="1829054"/>
            <a:ext cx="231648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新基础设施：云网端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07891" y="2490216"/>
            <a:ext cx="4774692" cy="775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544823" y="2497835"/>
            <a:ext cx="3233928" cy="848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751071" y="2509951"/>
            <a:ext cx="4688205" cy="690880"/>
          </a:xfrm>
          <a:custGeom>
            <a:avLst/>
            <a:gdLst/>
            <a:ahLst/>
            <a:cxnLst/>
            <a:rect l="l" t="t" r="r" b="b"/>
            <a:pathLst>
              <a:path w="4688205" h="690880">
                <a:moveTo>
                  <a:pt x="0" y="690702"/>
                </a:moveTo>
                <a:lnTo>
                  <a:pt x="4688205" y="690702"/>
                </a:lnTo>
                <a:lnTo>
                  <a:pt x="4688205" y="0"/>
                </a:lnTo>
                <a:lnTo>
                  <a:pt x="0" y="0"/>
                </a:lnTo>
                <a:lnTo>
                  <a:pt x="0" y="690702"/>
                </a:lnTo>
                <a:close/>
              </a:path>
            </a:pathLst>
          </a:custGeom>
          <a:solidFill>
            <a:srgbClr val="EB8B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886327" y="2692526"/>
            <a:ext cx="257048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微软雅黑"/>
                <a:cs typeface="微软雅黑"/>
              </a:rPr>
              <a:t>新生产要素：数据资源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07891" y="3354323"/>
            <a:ext cx="4759452" cy="7757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503676" y="3360420"/>
            <a:ext cx="4459224" cy="8488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751071" y="3373335"/>
            <a:ext cx="4674235" cy="690880"/>
          </a:xfrm>
          <a:custGeom>
            <a:avLst/>
            <a:gdLst/>
            <a:ahLst/>
            <a:cxnLst/>
            <a:rect l="l" t="t" r="r" b="b"/>
            <a:pathLst>
              <a:path w="4674234" h="690879">
                <a:moveTo>
                  <a:pt x="0" y="690702"/>
                </a:moveTo>
                <a:lnTo>
                  <a:pt x="4673981" y="690702"/>
                </a:lnTo>
                <a:lnTo>
                  <a:pt x="4673981" y="0"/>
                </a:lnTo>
                <a:lnTo>
                  <a:pt x="0" y="0"/>
                </a:lnTo>
                <a:lnTo>
                  <a:pt x="0" y="690702"/>
                </a:lnTo>
                <a:close/>
              </a:path>
            </a:pathLst>
          </a:custGeom>
          <a:solidFill>
            <a:srgbClr val="C3C5C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51808" y="3556253"/>
            <a:ext cx="358711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微软雅黑"/>
                <a:cs typeface="微软雅黑"/>
              </a:rPr>
              <a:t>新分工体系：大规模社会</a:t>
            </a:r>
            <a:r>
              <a:rPr dirty="0" sz="2000" spc="-15">
                <a:latin typeface="微软雅黑"/>
                <a:cs typeface="微软雅黑"/>
              </a:rPr>
              <a:t>化</a:t>
            </a:r>
            <a:r>
              <a:rPr dirty="0" sz="2000" spc="-5">
                <a:latin typeface="微软雅黑"/>
                <a:cs typeface="微软雅黑"/>
              </a:rPr>
              <a:t>协同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/>
              <a:t>“互联网＋”的新基础</a:t>
            </a:r>
            <a:r>
              <a:rPr dirty="0" sz="2000" spc="-15"/>
              <a:t>设</a:t>
            </a:r>
            <a:r>
              <a:rPr dirty="0" sz="2000"/>
              <a:t>施：</a:t>
            </a:r>
            <a:r>
              <a:rPr dirty="0" sz="2000" spc="-15"/>
              <a:t>云</a:t>
            </a:r>
            <a:r>
              <a:rPr dirty="0" sz="2000"/>
              <a:t>网端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5961888" y="3051048"/>
            <a:ext cx="1694688" cy="1351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086855" y="3413759"/>
            <a:ext cx="1505711" cy="693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005195" y="3070986"/>
            <a:ext cx="1608455" cy="1265555"/>
          </a:xfrm>
          <a:custGeom>
            <a:avLst/>
            <a:gdLst/>
            <a:ahLst/>
            <a:cxnLst/>
            <a:rect l="l" t="t" r="r" b="b"/>
            <a:pathLst>
              <a:path w="1608454" h="1265554">
                <a:moveTo>
                  <a:pt x="804036" y="0"/>
                </a:moveTo>
                <a:lnTo>
                  <a:pt x="738085" y="2097"/>
                </a:lnTo>
                <a:lnTo>
                  <a:pt x="673603" y="8282"/>
                </a:lnTo>
                <a:lnTo>
                  <a:pt x="610797" y="18391"/>
                </a:lnTo>
                <a:lnTo>
                  <a:pt x="549875" y="32262"/>
                </a:lnTo>
                <a:lnTo>
                  <a:pt x="491043" y="49730"/>
                </a:lnTo>
                <a:lnTo>
                  <a:pt x="434508" y="70633"/>
                </a:lnTo>
                <a:lnTo>
                  <a:pt x="380477" y="94809"/>
                </a:lnTo>
                <a:lnTo>
                  <a:pt x="329156" y="122094"/>
                </a:lnTo>
                <a:lnTo>
                  <a:pt x="280753" y="152326"/>
                </a:lnTo>
                <a:lnTo>
                  <a:pt x="235473" y="185340"/>
                </a:lnTo>
                <a:lnTo>
                  <a:pt x="193525" y="220975"/>
                </a:lnTo>
                <a:lnTo>
                  <a:pt x="155114" y="259067"/>
                </a:lnTo>
                <a:lnTo>
                  <a:pt x="120448" y="299454"/>
                </a:lnTo>
                <a:lnTo>
                  <a:pt x="89733" y="341972"/>
                </a:lnTo>
                <a:lnTo>
                  <a:pt x="63176" y="386459"/>
                </a:lnTo>
                <a:lnTo>
                  <a:pt x="40984" y="432750"/>
                </a:lnTo>
                <a:lnTo>
                  <a:pt x="23363" y="480685"/>
                </a:lnTo>
                <a:lnTo>
                  <a:pt x="10521" y="530099"/>
                </a:lnTo>
                <a:lnTo>
                  <a:pt x="2664" y="580829"/>
                </a:lnTo>
                <a:lnTo>
                  <a:pt x="0" y="632713"/>
                </a:lnTo>
                <a:lnTo>
                  <a:pt x="2664" y="684615"/>
                </a:lnTo>
                <a:lnTo>
                  <a:pt x="10521" y="735361"/>
                </a:lnTo>
                <a:lnTo>
                  <a:pt x="23363" y="784789"/>
                </a:lnTo>
                <a:lnTo>
                  <a:pt x="40984" y="832735"/>
                </a:lnTo>
                <a:lnTo>
                  <a:pt x="63176" y="879036"/>
                </a:lnTo>
                <a:lnTo>
                  <a:pt x="89733" y="923530"/>
                </a:lnTo>
                <a:lnTo>
                  <a:pt x="120448" y="966054"/>
                </a:lnTo>
                <a:lnTo>
                  <a:pt x="155114" y="1006446"/>
                </a:lnTo>
                <a:lnTo>
                  <a:pt x="193525" y="1044542"/>
                </a:lnTo>
                <a:lnTo>
                  <a:pt x="235473" y="1080179"/>
                </a:lnTo>
                <a:lnTo>
                  <a:pt x="280753" y="1113195"/>
                </a:lnTo>
                <a:lnTo>
                  <a:pt x="329156" y="1143427"/>
                </a:lnTo>
                <a:lnTo>
                  <a:pt x="380477" y="1170712"/>
                </a:lnTo>
                <a:lnTo>
                  <a:pt x="434508" y="1194887"/>
                </a:lnTo>
                <a:lnTo>
                  <a:pt x="491043" y="1215790"/>
                </a:lnTo>
                <a:lnTo>
                  <a:pt x="549875" y="1233257"/>
                </a:lnTo>
                <a:lnTo>
                  <a:pt x="610797" y="1247126"/>
                </a:lnTo>
                <a:lnTo>
                  <a:pt x="673603" y="1257235"/>
                </a:lnTo>
                <a:lnTo>
                  <a:pt x="738085" y="1263419"/>
                </a:lnTo>
                <a:lnTo>
                  <a:pt x="804036" y="1265516"/>
                </a:lnTo>
                <a:lnTo>
                  <a:pt x="869970" y="1263419"/>
                </a:lnTo>
                <a:lnTo>
                  <a:pt x="934436" y="1257235"/>
                </a:lnTo>
                <a:lnTo>
                  <a:pt x="997227" y="1247126"/>
                </a:lnTo>
                <a:lnTo>
                  <a:pt x="1058136" y="1233257"/>
                </a:lnTo>
                <a:lnTo>
                  <a:pt x="1116957" y="1215790"/>
                </a:lnTo>
                <a:lnTo>
                  <a:pt x="1173482" y="1194887"/>
                </a:lnTo>
                <a:lnTo>
                  <a:pt x="1227504" y="1170712"/>
                </a:lnTo>
                <a:lnTo>
                  <a:pt x="1278817" y="1143427"/>
                </a:lnTo>
                <a:lnTo>
                  <a:pt x="1327214" y="1113195"/>
                </a:lnTo>
                <a:lnTo>
                  <a:pt x="1372489" y="1080179"/>
                </a:lnTo>
                <a:lnTo>
                  <a:pt x="1414433" y="1044542"/>
                </a:lnTo>
                <a:lnTo>
                  <a:pt x="1452840" y="1006446"/>
                </a:lnTo>
                <a:lnTo>
                  <a:pt x="1487503" y="966054"/>
                </a:lnTo>
                <a:lnTo>
                  <a:pt x="1518216" y="923530"/>
                </a:lnTo>
                <a:lnTo>
                  <a:pt x="1544772" y="879036"/>
                </a:lnTo>
                <a:lnTo>
                  <a:pt x="1566963" y="832735"/>
                </a:lnTo>
                <a:lnTo>
                  <a:pt x="1584583" y="784789"/>
                </a:lnTo>
                <a:lnTo>
                  <a:pt x="1597425" y="735361"/>
                </a:lnTo>
                <a:lnTo>
                  <a:pt x="1605282" y="684615"/>
                </a:lnTo>
                <a:lnTo>
                  <a:pt x="1607947" y="632713"/>
                </a:lnTo>
                <a:lnTo>
                  <a:pt x="1605282" y="580829"/>
                </a:lnTo>
                <a:lnTo>
                  <a:pt x="1597425" y="530099"/>
                </a:lnTo>
                <a:lnTo>
                  <a:pt x="1584583" y="480685"/>
                </a:lnTo>
                <a:lnTo>
                  <a:pt x="1566963" y="432750"/>
                </a:lnTo>
                <a:lnTo>
                  <a:pt x="1544772" y="386459"/>
                </a:lnTo>
                <a:lnTo>
                  <a:pt x="1518216" y="341972"/>
                </a:lnTo>
                <a:lnTo>
                  <a:pt x="1487503" y="299454"/>
                </a:lnTo>
                <a:lnTo>
                  <a:pt x="1452840" y="259067"/>
                </a:lnTo>
                <a:lnTo>
                  <a:pt x="1414433" y="220975"/>
                </a:lnTo>
                <a:lnTo>
                  <a:pt x="1372489" y="185340"/>
                </a:lnTo>
                <a:lnTo>
                  <a:pt x="1327214" y="152326"/>
                </a:lnTo>
                <a:lnTo>
                  <a:pt x="1278817" y="122094"/>
                </a:lnTo>
                <a:lnTo>
                  <a:pt x="1227504" y="94809"/>
                </a:lnTo>
                <a:lnTo>
                  <a:pt x="1173482" y="70633"/>
                </a:lnTo>
                <a:lnTo>
                  <a:pt x="1116957" y="49730"/>
                </a:lnTo>
                <a:lnTo>
                  <a:pt x="1058136" y="32262"/>
                </a:lnTo>
                <a:lnTo>
                  <a:pt x="997227" y="18391"/>
                </a:lnTo>
                <a:lnTo>
                  <a:pt x="934436" y="8282"/>
                </a:lnTo>
                <a:lnTo>
                  <a:pt x="869970" y="2097"/>
                </a:lnTo>
                <a:lnTo>
                  <a:pt x="804036" y="0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90817" y="3573271"/>
            <a:ext cx="103886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新基础设施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5796" y="2555748"/>
            <a:ext cx="982979" cy="810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273040" y="2580639"/>
            <a:ext cx="887730" cy="715645"/>
          </a:xfrm>
          <a:custGeom>
            <a:avLst/>
            <a:gdLst/>
            <a:ahLst/>
            <a:cxnLst/>
            <a:rect l="l" t="t" r="r" b="b"/>
            <a:pathLst>
              <a:path w="887729" h="715645">
                <a:moveTo>
                  <a:pt x="130301" y="0"/>
                </a:moveTo>
                <a:lnTo>
                  <a:pt x="0" y="186182"/>
                </a:lnTo>
                <a:lnTo>
                  <a:pt x="667385" y="653415"/>
                </a:lnTo>
                <a:lnTo>
                  <a:pt x="623951" y="715518"/>
                </a:lnTo>
                <a:lnTo>
                  <a:pt x="887602" y="669036"/>
                </a:lnTo>
                <a:lnTo>
                  <a:pt x="852064" y="467360"/>
                </a:lnTo>
                <a:lnTo>
                  <a:pt x="797687" y="467360"/>
                </a:lnTo>
                <a:lnTo>
                  <a:pt x="130301" y="0"/>
                </a:lnTo>
                <a:close/>
              </a:path>
              <a:path w="887729" h="715645">
                <a:moveTo>
                  <a:pt x="841121" y="405257"/>
                </a:moveTo>
                <a:lnTo>
                  <a:pt x="797687" y="467360"/>
                </a:lnTo>
                <a:lnTo>
                  <a:pt x="852064" y="467360"/>
                </a:lnTo>
                <a:lnTo>
                  <a:pt x="841121" y="4052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273040" y="2580639"/>
            <a:ext cx="887730" cy="715645"/>
          </a:xfrm>
          <a:custGeom>
            <a:avLst/>
            <a:gdLst/>
            <a:ahLst/>
            <a:cxnLst/>
            <a:rect l="l" t="t" r="r" b="b"/>
            <a:pathLst>
              <a:path w="887729" h="715645">
                <a:moveTo>
                  <a:pt x="887602" y="669036"/>
                </a:moveTo>
                <a:lnTo>
                  <a:pt x="623951" y="715518"/>
                </a:lnTo>
                <a:lnTo>
                  <a:pt x="667385" y="653415"/>
                </a:lnTo>
                <a:lnTo>
                  <a:pt x="0" y="186182"/>
                </a:lnTo>
                <a:lnTo>
                  <a:pt x="130301" y="0"/>
                </a:lnTo>
                <a:lnTo>
                  <a:pt x="797687" y="467360"/>
                </a:lnTo>
                <a:lnTo>
                  <a:pt x="841121" y="405257"/>
                </a:lnTo>
                <a:lnTo>
                  <a:pt x="887602" y="669036"/>
                </a:lnTo>
                <a:close/>
              </a:path>
            </a:pathLst>
          </a:custGeom>
          <a:ln w="9524">
            <a:solidFill>
              <a:srgbClr val="BB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664964" y="2148839"/>
            <a:ext cx="1347215" cy="10957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631435" y="2037588"/>
            <a:ext cx="1459991" cy="1284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707001" y="2168779"/>
            <a:ext cx="1262380" cy="1010285"/>
          </a:xfrm>
          <a:custGeom>
            <a:avLst/>
            <a:gdLst/>
            <a:ahLst/>
            <a:cxnLst/>
            <a:rect l="l" t="t" r="r" b="b"/>
            <a:pathLst>
              <a:path w="1262379" h="1010285">
                <a:moveTo>
                  <a:pt x="1161288" y="0"/>
                </a:moveTo>
                <a:lnTo>
                  <a:pt x="97365" y="63"/>
                </a:lnTo>
                <a:lnTo>
                  <a:pt x="56182" y="10452"/>
                </a:lnTo>
                <a:lnTo>
                  <a:pt x="23776" y="35885"/>
                </a:lnTo>
                <a:lnTo>
                  <a:pt x="4096" y="72407"/>
                </a:lnTo>
                <a:lnTo>
                  <a:pt x="0" y="100964"/>
                </a:lnTo>
                <a:lnTo>
                  <a:pt x="63" y="912411"/>
                </a:lnTo>
                <a:lnTo>
                  <a:pt x="10452" y="953594"/>
                </a:lnTo>
                <a:lnTo>
                  <a:pt x="35885" y="986000"/>
                </a:lnTo>
                <a:lnTo>
                  <a:pt x="72407" y="1005680"/>
                </a:lnTo>
                <a:lnTo>
                  <a:pt x="100964" y="1009776"/>
                </a:lnTo>
                <a:lnTo>
                  <a:pt x="1164887" y="1009713"/>
                </a:lnTo>
                <a:lnTo>
                  <a:pt x="1206070" y="999324"/>
                </a:lnTo>
                <a:lnTo>
                  <a:pt x="1238476" y="973891"/>
                </a:lnTo>
                <a:lnTo>
                  <a:pt x="1258156" y="937369"/>
                </a:lnTo>
                <a:lnTo>
                  <a:pt x="1262252" y="908812"/>
                </a:lnTo>
                <a:lnTo>
                  <a:pt x="1262189" y="97365"/>
                </a:lnTo>
                <a:lnTo>
                  <a:pt x="1251800" y="56182"/>
                </a:lnTo>
                <a:lnTo>
                  <a:pt x="1226367" y="23776"/>
                </a:lnTo>
                <a:lnTo>
                  <a:pt x="1189845" y="4096"/>
                </a:lnTo>
                <a:lnTo>
                  <a:pt x="1161288" y="0"/>
                </a:lnTo>
                <a:close/>
              </a:path>
            </a:pathLst>
          </a:custGeom>
          <a:solidFill>
            <a:srgbClr val="C3C5C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93107" y="2267966"/>
            <a:ext cx="1092200" cy="831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00">
                <a:latin typeface="微软雅黑"/>
                <a:cs typeface="微软雅黑"/>
              </a:rPr>
              <a:t>云</a:t>
            </a:r>
            <a:endParaRPr sz="2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125"/>
              </a:spcBef>
            </a:pPr>
            <a:r>
              <a:rPr dirty="0" sz="1200">
                <a:latin typeface="微软雅黑"/>
                <a:cs typeface="微软雅黑"/>
              </a:rPr>
              <a:t>云计算、大数据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73011" y="1883664"/>
            <a:ext cx="472440" cy="1193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619875" y="1907920"/>
            <a:ext cx="379095" cy="1099185"/>
          </a:xfrm>
          <a:custGeom>
            <a:avLst/>
            <a:gdLst/>
            <a:ahLst/>
            <a:cxnLst/>
            <a:rect l="l" t="t" r="r" b="b"/>
            <a:pathLst>
              <a:path w="379095" h="1099185">
                <a:moveTo>
                  <a:pt x="189356" y="1099058"/>
                </a:moveTo>
                <a:lnTo>
                  <a:pt x="0" y="909701"/>
                </a:lnTo>
                <a:lnTo>
                  <a:pt x="75692" y="909701"/>
                </a:lnTo>
                <a:lnTo>
                  <a:pt x="75692" y="0"/>
                </a:lnTo>
                <a:lnTo>
                  <a:pt x="302895" y="0"/>
                </a:lnTo>
                <a:lnTo>
                  <a:pt x="302895" y="909701"/>
                </a:lnTo>
                <a:lnTo>
                  <a:pt x="378586" y="909701"/>
                </a:lnTo>
                <a:lnTo>
                  <a:pt x="189356" y="1099058"/>
                </a:lnTo>
                <a:close/>
              </a:path>
            </a:pathLst>
          </a:custGeom>
          <a:ln w="9525">
            <a:solidFill>
              <a:srgbClr val="BB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135623" y="1383791"/>
            <a:ext cx="1347216" cy="10942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102096" y="1271016"/>
            <a:ext cx="1459992" cy="1284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178041" y="1402969"/>
            <a:ext cx="1262380" cy="1010285"/>
          </a:xfrm>
          <a:custGeom>
            <a:avLst/>
            <a:gdLst/>
            <a:ahLst/>
            <a:cxnLst/>
            <a:rect l="l" t="t" r="r" b="b"/>
            <a:pathLst>
              <a:path w="1262379" h="1010285">
                <a:moveTo>
                  <a:pt x="1161288" y="0"/>
                </a:moveTo>
                <a:lnTo>
                  <a:pt x="97263" y="66"/>
                </a:lnTo>
                <a:lnTo>
                  <a:pt x="56120" y="10487"/>
                </a:lnTo>
                <a:lnTo>
                  <a:pt x="23748" y="35940"/>
                </a:lnTo>
                <a:lnTo>
                  <a:pt x="4091" y="72495"/>
                </a:lnTo>
                <a:lnTo>
                  <a:pt x="0" y="101091"/>
                </a:lnTo>
                <a:lnTo>
                  <a:pt x="63" y="912538"/>
                </a:lnTo>
                <a:lnTo>
                  <a:pt x="10452" y="953721"/>
                </a:lnTo>
                <a:lnTo>
                  <a:pt x="35885" y="986127"/>
                </a:lnTo>
                <a:lnTo>
                  <a:pt x="72407" y="1005807"/>
                </a:lnTo>
                <a:lnTo>
                  <a:pt x="100965" y="1009903"/>
                </a:lnTo>
                <a:lnTo>
                  <a:pt x="1164887" y="1009840"/>
                </a:lnTo>
                <a:lnTo>
                  <a:pt x="1206070" y="999451"/>
                </a:lnTo>
                <a:lnTo>
                  <a:pt x="1238476" y="974018"/>
                </a:lnTo>
                <a:lnTo>
                  <a:pt x="1258156" y="937496"/>
                </a:lnTo>
                <a:lnTo>
                  <a:pt x="1262253" y="908938"/>
                </a:lnTo>
                <a:lnTo>
                  <a:pt x="1262186" y="97381"/>
                </a:lnTo>
                <a:lnTo>
                  <a:pt x="1251768" y="56165"/>
                </a:lnTo>
                <a:lnTo>
                  <a:pt x="1226334" y="23759"/>
                </a:lnTo>
                <a:lnTo>
                  <a:pt x="1189828" y="4092"/>
                </a:lnTo>
                <a:lnTo>
                  <a:pt x="1161288" y="0"/>
                </a:lnTo>
                <a:close/>
              </a:path>
            </a:pathLst>
          </a:custGeom>
          <a:solidFill>
            <a:srgbClr val="EB8B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264402" y="1502028"/>
            <a:ext cx="1092200" cy="831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00">
                <a:latin typeface="微软雅黑"/>
                <a:cs typeface="微软雅黑"/>
              </a:rPr>
              <a:t>网</a:t>
            </a:r>
            <a:endParaRPr sz="2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125"/>
              </a:spcBef>
            </a:pPr>
            <a:r>
              <a:rPr dirty="0" sz="1200">
                <a:latin typeface="微软雅黑"/>
                <a:cs typeface="微软雅黑"/>
              </a:rPr>
              <a:t>互联网、物联网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9688" y="2555748"/>
            <a:ext cx="982979" cy="810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457693" y="2580639"/>
            <a:ext cx="887730" cy="715645"/>
          </a:xfrm>
          <a:custGeom>
            <a:avLst/>
            <a:gdLst/>
            <a:ahLst/>
            <a:cxnLst/>
            <a:rect l="l" t="t" r="r" b="b"/>
            <a:pathLst>
              <a:path w="887729" h="715645">
                <a:moveTo>
                  <a:pt x="46481" y="405257"/>
                </a:moveTo>
                <a:lnTo>
                  <a:pt x="0" y="669036"/>
                </a:lnTo>
                <a:lnTo>
                  <a:pt x="263778" y="715518"/>
                </a:lnTo>
                <a:lnTo>
                  <a:pt x="220345" y="653415"/>
                </a:lnTo>
                <a:lnTo>
                  <a:pt x="486101" y="467360"/>
                </a:lnTo>
                <a:lnTo>
                  <a:pt x="90042" y="467360"/>
                </a:lnTo>
                <a:lnTo>
                  <a:pt x="46481" y="405257"/>
                </a:lnTo>
                <a:close/>
              </a:path>
              <a:path w="887729" h="715645">
                <a:moveTo>
                  <a:pt x="757301" y="0"/>
                </a:moveTo>
                <a:lnTo>
                  <a:pt x="90042" y="467360"/>
                </a:lnTo>
                <a:lnTo>
                  <a:pt x="486101" y="467360"/>
                </a:lnTo>
                <a:lnTo>
                  <a:pt x="887729" y="186182"/>
                </a:lnTo>
                <a:lnTo>
                  <a:pt x="7573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457693" y="2580639"/>
            <a:ext cx="887730" cy="715645"/>
          </a:xfrm>
          <a:custGeom>
            <a:avLst/>
            <a:gdLst/>
            <a:ahLst/>
            <a:cxnLst/>
            <a:rect l="l" t="t" r="r" b="b"/>
            <a:pathLst>
              <a:path w="887729" h="715645">
                <a:moveTo>
                  <a:pt x="0" y="669036"/>
                </a:moveTo>
                <a:lnTo>
                  <a:pt x="46481" y="405257"/>
                </a:lnTo>
                <a:lnTo>
                  <a:pt x="90042" y="467360"/>
                </a:lnTo>
                <a:lnTo>
                  <a:pt x="757301" y="0"/>
                </a:lnTo>
                <a:lnTo>
                  <a:pt x="887729" y="186182"/>
                </a:lnTo>
                <a:lnTo>
                  <a:pt x="220345" y="653415"/>
                </a:lnTo>
                <a:lnTo>
                  <a:pt x="263778" y="715518"/>
                </a:lnTo>
                <a:lnTo>
                  <a:pt x="0" y="669036"/>
                </a:lnTo>
                <a:close/>
              </a:path>
            </a:pathLst>
          </a:custGeom>
          <a:ln w="9525">
            <a:solidFill>
              <a:srgbClr val="BB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606283" y="2148839"/>
            <a:ext cx="1347216" cy="10957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731252" y="2037588"/>
            <a:ext cx="1143000" cy="12847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649082" y="2168779"/>
            <a:ext cx="1262380" cy="1010285"/>
          </a:xfrm>
          <a:custGeom>
            <a:avLst/>
            <a:gdLst/>
            <a:ahLst/>
            <a:cxnLst/>
            <a:rect l="l" t="t" r="r" b="b"/>
            <a:pathLst>
              <a:path w="1262379" h="1010285">
                <a:moveTo>
                  <a:pt x="1161288" y="0"/>
                </a:moveTo>
                <a:lnTo>
                  <a:pt x="97365" y="63"/>
                </a:lnTo>
                <a:lnTo>
                  <a:pt x="56182" y="10452"/>
                </a:lnTo>
                <a:lnTo>
                  <a:pt x="23776" y="35885"/>
                </a:lnTo>
                <a:lnTo>
                  <a:pt x="4096" y="72407"/>
                </a:lnTo>
                <a:lnTo>
                  <a:pt x="0" y="100964"/>
                </a:lnTo>
                <a:lnTo>
                  <a:pt x="63" y="912411"/>
                </a:lnTo>
                <a:lnTo>
                  <a:pt x="10452" y="953594"/>
                </a:lnTo>
                <a:lnTo>
                  <a:pt x="35885" y="986000"/>
                </a:lnTo>
                <a:lnTo>
                  <a:pt x="72407" y="1005680"/>
                </a:lnTo>
                <a:lnTo>
                  <a:pt x="100965" y="1009776"/>
                </a:lnTo>
                <a:lnTo>
                  <a:pt x="1164887" y="1009713"/>
                </a:lnTo>
                <a:lnTo>
                  <a:pt x="1206070" y="999324"/>
                </a:lnTo>
                <a:lnTo>
                  <a:pt x="1238476" y="973891"/>
                </a:lnTo>
                <a:lnTo>
                  <a:pt x="1258156" y="937369"/>
                </a:lnTo>
                <a:lnTo>
                  <a:pt x="1262252" y="908812"/>
                </a:lnTo>
                <a:lnTo>
                  <a:pt x="1262189" y="97365"/>
                </a:lnTo>
                <a:lnTo>
                  <a:pt x="1251800" y="56182"/>
                </a:lnTo>
                <a:lnTo>
                  <a:pt x="1226367" y="23776"/>
                </a:lnTo>
                <a:lnTo>
                  <a:pt x="1189845" y="4096"/>
                </a:lnTo>
                <a:lnTo>
                  <a:pt x="1161288" y="0"/>
                </a:lnTo>
                <a:close/>
              </a:path>
            </a:pathLst>
          </a:custGeom>
          <a:solidFill>
            <a:srgbClr val="EA1E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894066" y="2267966"/>
            <a:ext cx="775970" cy="831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端</a:t>
            </a:r>
            <a:endParaRPr sz="2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125"/>
              </a:spcBef>
            </a:pPr>
            <a:r>
              <a:rPr dirty="0" sz="1200">
                <a:solidFill>
                  <a:srgbClr val="FFFFFF"/>
                </a:solidFill>
                <a:latin typeface="微软雅黑"/>
                <a:cs typeface="微软雅黑"/>
              </a:rPr>
              <a:t>终端、</a:t>
            </a:r>
            <a:r>
              <a:rPr dirty="0" sz="1200" spc="-15">
                <a:solidFill>
                  <a:srgbClr val="FFFFFF"/>
                </a:solidFill>
                <a:latin typeface="微软雅黑"/>
                <a:cs typeface="微软雅黑"/>
              </a:rPr>
              <a:t>A</a:t>
            </a:r>
            <a:r>
              <a:rPr dirty="0" sz="1200" spc="-10">
                <a:solidFill>
                  <a:srgbClr val="FFFFFF"/>
                </a:solidFill>
                <a:latin typeface="微软雅黑"/>
                <a:cs typeface="微软雅黑"/>
              </a:rPr>
              <a:t>PP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8673" y="1825891"/>
            <a:ext cx="4015104" cy="529590"/>
          </a:xfrm>
          <a:custGeom>
            <a:avLst/>
            <a:gdLst/>
            <a:ahLst/>
            <a:cxnLst/>
            <a:rect l="l" t="t" r="r" b="b"/>
            <a:pathLst>
              <a:path w="4015104" h="529589">
                <a:moveTo>
                  <a:pt x="0" y="529196"/>
                </a:moveTo>
                <a:lnTo>
                  <a:pt x="4014978" y="529196"/>
                </a:lnTo>
                <a:lnTo>
                  <a:pt x="4014978" y="0"/>
                </a:lnTo>
                <a:lnTo>
                  <a:pt x="0" y="0"/>
                </a:lnTo>
                <a:lnTo>
                  <a:pt x="0" y="529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58673" y="1825891"/>
            <a:ext cx="4015104" cy="529590"/>
          </a:xfrm>
          <a:custGeom>
            <a:avLst/>
            <a:gdLst/>
            <a:ahLst/>
            <a:cxnLst/>
            <a:rect l="l" t="t" r="r" b="b"/>
            <a:pathLst>
              <a:path w="4015104" h="529589">
                <a:moveTo>
                  <a:pt x="0" y="529196"/>
                </a:moveTo>
                <a:lnTo>
                  <a:pt x="4014978" y="529196"/>
                </a:lnTo>
                <a:lnTo>
                  <a:pt x="4014978" y="0"/>
                </a:lnTo>
                <a:lnTo>
                  <a:pt x="0" y="0"/>
                </a:lnTo>
                <a:lnTo>
                  <a:pt x="0" y="529196"/>
                </a:lnTo>
                <a:close/>
              </a:path>
            </a:pathLst>
          </a:custGeom>
          <a:ln w="9525">
            <a:solidFill>
              <a:srgbClr val="22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69976" y="1496567"/>
            <a:ext cx="3645408" cy="7056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60831" y="1536191"/>
            <a:ext cx="3532632" cy="6934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12965" y="1515872"/>
            <a:ext cx="3560445" cy="620395"/>
          </a:xfrm>
          <a:custGeom>
            <a:avLst/>
            <a:gdLst/>
            <a:ahLst/>
            <a:cxnLst/>
            <a:rect l="l" t="t" r="r" b="b"/>
            <a:pathLst>
              <a:path w="3560445" h="620394">
                <a:moveTo>
                  <a:pt x="3456622" y="0"/>
                </a:moveTo>
                <a:lnTo>
                  <a:pt x="95821" y="267"/>
                </a:lnTo>
                <a:lnTo>
                  <a:pt x="55147" y="11887"/>
                </a:lnTo>
                <a:lnTo>
                  <a:pt x="23286" y="37968"/>
                </a:lnTo>
                <a:lnTo>
                  <a:pt x="4004" y="74756"/>
                </a:lnTo>
                <a:lnTo>
                  <a:pt x="0" y="103377"/>
                </a:lnTo>
                <a:lnTo>
                  <a:pt x="260" y="524024"/>
                </a:lnTo>
                <a:lnTo>
                  <a:pt x="11858" y="564711"/>
                </a:lnTo>
                <a:lnTo>
                  <a:pt x="37934" y="596587"/>
                </a:lnTo>
                <a:lnTo>
                  <a:pt x="74713" y="615879"/>
                </a:lnTo>
                <a:lnTo>
                  <a:pt x="103314" y="619886"/>
                </a:lnTo>
                <a:lnTo>
                  <a:pt x="3464076" y="619623"/>
                </a:lnTo>
                <a:lnTo>
                  <a:pt x="3504812" y="608019"/>
                </a:lnTo>
                <a:lnTo>
                  <a:pt x="3536703" y="581958"/>
                </a:lnTo>
                <a:lnTo>
                  <a:pt x="3555994" y="545210"/>
                </a:lnTo>
                <a:lnTo>
                  <a:pt x="3560000" y="516635"/>
                </a:lnTo>
                <a:lnTo>
                  <a:pt x="3559729" y="95824"/>
                </a:lnTo>
                <a:lnTo>
                  <a:pt x="3548097" y="55127"/>
                </a:lnTo>
                <a:lnTo>
                  <a:pt x="3522015" y="23270"/>
                </a:lnTo>
                <a:lnTo>
                  <a:pt x="3485235" y="4000"/>
                </a:lnTo>
                <a:lnTo>
                  <a:pt x="3456622" y="0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65149" y="1694814"/>
            <a:ext cx="306578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云计算、大数据基础设施强势突破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8673" y="2778391"/>
            <a:ext cx="4015104" cy="529590"/>
          </a:xfrm>
          <a:custGeom>
            <a:avLst/>
            <a:gdLst/>
            <a:ahLst/>
            <a:cxnLst/>
            <a:rect l="l" t="t" r="r" b="b"/>
            <a:pathLst>
              <a:path w="4015104" h="529589">
                <a:moveTo>
                  <a:pt x="0" y="529196"/>
                </a:moveTo>
                <a:lnTo>
                  <a:pt x="4014978" y="529196"/>
                </a:lnTo>
                <a:lnTo>
                  <a:pt x="4014978" y="0"/>
                </a:lnTo>
                <a:lnTo>
                  <a:pt x="0" y="0"/>
                </a:lnTo>
                <a:lnTo>
                  <a:pt x="0" y="529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58673" y="2778391"/>
            <a:ext cx="4015104" cy="529590"/>
          </a:xfrm>
          <a:custGeom>
            <a:avLst/>
            <a:gdLst/>
            <a:ahLst/>
            <a:cxnLst/>
            <a:rect l="l" t="t" r="r" b="b"/>
            <a:pathLst>
              <a:path w="4015104" h="529589">
                <a:moveTo>
                  <a:pt x="0" y="529196"/>
                </a:moveTo>
                <a:lnTo>
                  <a:pt x="4014978" y="529196"/>
                </a:lnTo>
                <a:lnTo>
                  <a:pt x="4014978" y="0"/>
                </a:lnTo>
                <a:lnTo>
                  <a:pt x="0" y="0"/>
                </a:lnTo>
                <a:lnTo>
                  <a:pt x="0" y="529196"/>
                </a:lnTo>
                <a:close/>
              </a:path>
            </a:pathLst>
          </a:custGeom>
          <a:ln w="9525">
            <a:solidFill>
              <a:srgbClr val="22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69976" y="2449067"/>
            <a:ext cx="3645408" cy="7056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60831" y="2488692"/>
            <a:ext cx="3532632" cy="693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12965" y="2468498"/>
            <a:ext cx="3560445" cy="620395"/>
          </a:xfrm>
          <a:custGeom>
            <a:avLst/>
            <a:gdLst/>
            <a:ahLst/>
            <a:cxnLst/>
            <a:rect l="l" t="t" r="r" b="b"/>
            <a:pathLst>
              <a:path w="3560445" h="620394">
                <a:moveTo>
                  <a:pt x="3456622" y="0"/>
                </a:moveTo>
                <a:lnTo>
                  <a:pt x="95920" y="260"/>
                </a:lnTo>
                <a:lnTo>
                  <a:pt x="55208" y="11852"/>
                </a:lnTo>
                <a:lnTo>
                  <a:pt x="23313" y="37912"/>
                </a:lnTo>
                <a:lnTo>
                  <a:pt x="4009" y="74668"/>
                </a:lnTo>
                <a:lnTo>
                  <a:pt x="0" y="103250"/>
                </a:lnTo>
                <a:lnTo>
                  <a:pt x="267" y="524012"/>
                </a:lnTo>
                <a:lnTo>
                  <a:pt x="11890" y="564728"/>
                </a:lnTo>
                <a:lnTo>
                  <a:pt x="37967" y="596603"/>
                </a:lnTo>
                <a:lnTo>
                  <a:pt x="74729" y="615883"/>
                </a:lnTo>
                <a:lnTo>
                  <a:pt x="103314" y="619887"/>
                </a:lnTo>
                <a:lnTo>
                  <a:pt x="3464175" y="619616"/>
                </a:lnTo>
                <a:lnTo>
                  <a:pt x="3504872" y="607983"/>
                </a:lnTo>
                <a:lnTo>
                  <a:pt x="3536730" y="581902"/>
                </a:lnTo>
                <a:lnTo>
                  <a:pt x="3555999" y="545121"/>
                </a:lnTo>
                <a:lnTo>
                  <a:pt x="3560000" y="516508"/>
                </a:lnTo>
                <a:lnTo>
                  <a:pt x="3559736" y="95812"/>
                </a:lnTo>
                <a:lnTo>
                  <a:pt x="3548128" y="55145"/>
                </a:lnTo>
                <a:lnTo>
                  <a:pt x="3522048" y="23286"/>
                </a:lnTo>
                <a:lnTo>
                  <a:pt x="3485252" y="4005"/>
                </a:lnTo>
                <a:lnTo>
                  <a:pt x="3456622" y="0"/>
                </a:lnTo>
                <a:close/>
              </a:path>
            </a:pathLst>
          </a:custGeom>
          <a:solidFill>
            <a:srgbClr val="EB8B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65149" y="2647569"/>
            <a:ext cx="306578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互联网、物联网基础设施快速渗透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8673" y="3730968"/>
            <a:ext cx="4015104" cy="529590"/>
          </a:xfrm>
          <a:custGeom>
            <a:avLst/>
            <a:gdLst/>
            <a:ahLst/>
            <a:cxnLst/>
            <a:rect l="l" t="t" r="r" b="b"/>
            <a:pathLst>
              <a:path w="4015104" h="529589">
                <a:moveTo>
                  <a:pt x="0" y="529196"/>
                </a:moveTo>
                <a:lnTo>
                  <a:pt x="4014978" y="529196"/>
                </a:lnTo>
                <a:lnTo>
                  <a:pt x="4014978" y="0"/>
                </a:lnTo>
                <a:lnTo>
                  <a:pt x="0" y="0"/>
                </a:lnTo>
                <a:lnTo>
                  <a:pt x="0" y="5291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58673" y="3730968"/>
            <a:ext cx="4015104" cy="529590"/>
          </a:xfrm>
          <a:custGeom>
            <a:avLst/>
            <a:gdLst/>
            <a:ahLst/>
            <a:cxnLst/>
            <a:rect l="l" t="t" r="r" b="b"/>
            <a:pathLst>
              <a:path w="4015104" h="529589">
                <a:moveTo>
                  <a:pt x="0" y="529196"/>
                </a:moveTo>
                <a:lnTo>
                  <a:pt x="4014978" y="529196"/>
                </a:lnTo>
                <a:lnTo>
                  <a:pt x="4014978" y="0"/>
                </a:lnTo>
                <a:lnTo>
                  <a:pt x="0" y="0"/>
                </a:lnTo>
                <a:lnTo>
                  <a:pt x="0" y="529196"/>
                </a:lnTo>
                <a:close/>
              </a:path>
            </a:pathLst>
          </a:custGeom>
          <a:ln w="9525">
            <a:solidFill>
              <a:srgbClr val="22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69976" y="3401567"/>
            <a:ext cx="3645408" cy="7056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60831" y="3441191"/>
            <a:ext cx="3112008" cy="6934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12965" y="3420998"/>
            <a:ext cx="3560445" cy="620395"/>
          </a:xfrm>
          <a:custGeom>
            <a:avLst/>
            <a:gdLst/>
            <a:ahLst/>
            <a:cxnLst/>
            <a:rect l="l" t="t" r="r" b="b"/>
            <a:pathLst>
              <a:path w="3560445" h="620395">
                <a:moveTo>
                  <a:pt x="3456622" y="0"/>
                </a:moveTo>
                <a:lnTo>
                  <a:pt x="95821" y="267"/>
                </a:lnTo>
                <a:lnTo>
                  <a:pt x="55147" y="11887"/>
                </a:lnTo>
                <a:lnTo>
                  <a:pt x="23286" y="37968"/>
                </a:lnTo>
                <a:lnTo>
                  <a:pt x="4004" y="74756"/>
                </a:lnTo>
                <a:lnTo>
                  <a:pt x="0" y="103378"/>
                </a:lnTo>
                <a:lnTo>
                  <a:pt x="264" y="524051"/>
                </a:lnTo>
                <a:lnTo>
                  <a:pt x="11877" y="564743"/>
                </a:lnTo>
                <a:lnTo>
                  <a:pt x="37954" y="596622"/>
                </a:lnTo>
                <a:lnTo>
                  <a:pt x="74723" y="615917"/>
                </a:lnTo>
                <a:lnTo>
                  <a:pt x="103314" y="619925"/>
                </a:lnTo>
                <a:lnTo>
                  <a:pt x="3464136" y="619656"/>
                </a:lnTo>
                <a:lnTo>
                  <a:pt x="3504848" y="608028"/>
                </a:lnTo>
                <a:lnTo>
                  <a:pt x="3536719" y="581946"/>
                </a:lnTo>
                <a:lnTo>
                  <a:pt x="3555997" y="545181"/>
                </a:lnTo>
                <a:lnTo>
                  <a:pt x="3560000" y="516597"/>
                </a:lnTo>
                <a:lnTo>
                  <a:pt x="3559729" y="95824"/>
                </a:lnTo>
                <a:lnTo>
                  <a:pt x="3548097" y="55127"/>
                </a:lnTo>
                <a:lnTo>
                  <a:pt x="3522015" y="23270"/>
                </a:lnTo>
                <a:lnTo>
                  <a:pt x="3485235" y="4000"/>
                </a:lnTo>
                <a:lnTo>
                  <a:pt x="3456622" y="0"/>
                </a:lnTo>
                <a:close/>
              </a:path>
            </a:pathLst>
          </a:custGeom>
          <a:solidFill>
            <a:srgbClr val="6D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65149" y="3600703"/>
            <a:ext cx="264604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>
                <a:solidFill>
                  <a:srgbClr val="FFFFFF"/>
                </a:solidFill>
                <a:latin typeface="微软雅黑"/>
                <a:cs typeface="微软雅黑"/>
              </a:rPr>
              <a:t>智能终端、</a:t>
            </a: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AP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P</a:t>
            </a:r>
            <a:r>
              <a:rPr dirty="0" sz="1600" spc="-25">
                <a:solidFill>
                  <a:srgbClr val="FFFFFF"/>
                </a:solidFill>
                <a:latin typeface="微软雅黑"/>
                <a:cs typeface="微软雅黑"/>
              </a:rPr>
              <a:t>应用异军突起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/>
              <a:t>“互联网＋”的新基础</a:t>
            </a:r>
            <a:r>
              <a:rPr dirty="0" sz="2000" spc="-15"/>
              <a:t>设</a:t>
            </a:r>
            <a:r>
              <a:rPr dirty="0" sz="2000"/>
              <a:t>施：</a:t>
            </a:r>
            <a:r>
              <a:rPr dirty="0" sz="2000" spc="-15"/>
              <a:t>云</a:t>
            </a:r>
            <a:r>
              <a:rPr dirty="0" sz="2000"/>
              <a:t>网端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763016" y="952753"/>
            <a:ext cx="52832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41E1E"/>
                </a:solidFill>
                <a:latin typeface="微软雅黑"/>
                <a:cs typeface="微软雅黑"/>
              </a:rPr>
              <a:t>新基础设施叠加于原有基础设施之上，发挥更大作用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9975" y="2643251"/>
            <a:ext cx="1405255" cy="663575"/>
          </a:xfrm>
          <a:custGeom>
            <a:avLst/>
            <a:gdLst/>
            <a:ahLst/>
            <a:cxnLst/>
            <a:rect l="l" t="t" r="r" b="b"/>
            <a:pathLst>
              <a:path w="1405254" h="663575">
                <a:moveTo>
                  <a:pt x="0" y="663575"/>
                </a:moveTo>
                <a:lnTo>
                  <a:pt x="1405001" y="663575"/>
                </a:lnTo>
                <a:lnTo>
                  <a:pt x="1405001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solidFill>
            <a:srgbClr val="B41E1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339975" y="2643251"/>
            <a:ext cx="1405255" cy="663575"/>
          </a:xfrm>
          <a:custGeom>
            <a:avLst/>
            <a:gdLst/>
            <a:ahLst/>
            <a:cxnLst/>
            <a:rect l="l" t="t" r="r" b="b"/>
            <a:pathLst>
              <a:path w="1405254" h="663575">
                <a:moveTo>
                  <a:pt x="0" y="663575"/>
                </a:moveTo>
                <a:lnTo>
                  <a:pt x="1405001" y="663575"/>
                </a:lnTo>
                <a:lnTo>
                  <a:pt x="1405001" y="0"/>
                </a:lnTo>
                <a:lnTo>
                  <a:pt x="0" y="0"/>
                </a:lnTo>
                <a:lnTo>
                  <a:pt x="0" y="663575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943350" y="2741676"/>
            <a:ext cx="530225" cy="482600"/>
          </a:xfrm>
          <a:custGeom>
            <a:avLst/>
            <a:gdLst/>
            <a:ahLst/>
            <a:cxnLst/>
            <a:rect l="l" t="t" r="r" b="b"/>
            <a:pathLst>
              <a:path w="530225" h="482600">
                <a:moveTo>
                  <a:pt x="0" y="120650"/>
                </a:moveTo>
                <a:lnTo>
                  <a:pt x="288925" y="120650"/>
                </a:lnTo>
                <a:lnTo>
                  <a:pt x="288925" y="0"/>
                </a:lnTo>
                <a:lnTo>
                  <a:pt x="530225" y="241300"/>
                </a:lnTo>
                <a:lnTo>
                  <a:pt x="288925" y="482600"/>
                </a:lnTo>
                <a:lnTo>
                  <a:pt x="288925" y="361950"/>
                </a:lnTo>
                <a:lnTo>
                  <a:pt x="0" y="361950"/>
                </a:lnTo>
                <a:lnTo>
                  <a:pt x="0" y="120650"/>
                </a:lnTo>
                <a:close/>
              </a:path>
            </a:pathLst>
          </a:custGeom>
          <a:ln w="25400">
            <a:solidFill>
              <a:srgbClr val="B4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665726" y="3311525"/>
            <a:ext cx="1922780" cy="530225"/>
          </a:xfrm>
          <a:custGeom>
            <a:avLst/>
            <a:gdLst/>
            <a:ahLst/>
            <a:cxnLst/>
            <a:rect l="l" t="t" r="r" b="b"/>
            <a:pathLst>
              <a:path w="1922779" h="530225">
                <a:moveTo>
                  <a:pt x="0" y="530225"/>
                </a:moveTo>
                <a:lnTo>
                  <a:pt x="1922399" y="530225"/>
                </a:lnTo>
                <a:lnTo>
                  <a:pt x="1922399" y="0"/>
                </a:lnTo>
                <a:lnTo>
                  <a:pt x="0" y="0"/>
                </a:lnTo>
                <a:lnTo>
                  <a:pt x="0" y="530225"/>
                </a:lnTo>
                <a:close/>
              </a:path>
            </a:pathLst>
          </a:custGeom>
          <a:solidFill>
            <a:srgbClr val="6D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665726" y="4002087"/>
            <a:ext cx="1922780" cy="584200"/>
          </a:xfrm>
          <a:custGeom>
            <a:avLst/>
            <a:gdLst/>
            <a:ahLst/>
            <a:cxnLst/>
            <a:rect l="l" t="t" r="r" b="b"/>
            <a:pathLst>
              <a:path w="1922779" h="584200">
                <a:moveTo>
                  <a:pt x="0" y="584200"/>
                </a:moveTo>
                <a:lnTo>
                  <a:pt x="1922399" y="584200"/>
                </a:lnTo>
                <a:lnTo>
                  <a:pt x="1922399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rgbClr val="C3C5C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23235" y="2845689"/>
            <a:ext cx="3829685" cy="1668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新基础设施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ts val="2100"/>
              </a:lnSpc>
              <a:spcBef>
                <a:spcPts val="7"/>
              </a:spcBef>
            </a:pPr>
            <a:endParaRPr sz="2100"/>
          </a:p>
          <a:p>
            <a:pPr algn="ctr" marL="237744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工业经济基础设施</a:t>
            </a:r>
            <a:endParaRPr sz="1400">
              <a:latin typeface="微软雅黑"/>
              <a:cs typeface="微软雅黑"/>
            </a:endParaRPr>
          </a:p>
          <a:p>
            <a:pPr algn="ctr" marL="237744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（铁公机</a:t>
            </a:r>
            <a:r>
              <a:rPr dirty="0" sz="1400" spc="-5">
                <a:solidFill>
                  <a:srgbClr val="FFFFFF"/>
                </a:solidFill>
                <a:latin typeface="微软雅黑"/>
                <a:cs typeface="微软雅黑"/>
              </a:rPr>
              <a:t>…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ts val="850"/>
              </a:lnSpc>
              <a:spcBef>
                <a:spcPts val="42"/>
              </a:spcBef>
            </a:pPr>
            <a:endParaRPr sz="850"/>
          </a:p>
          <a:p>
            <a:pPr>
              <a:lnSpc>
                <a:spcPts val="1400"/>
              </a:lnSpc>
            </a:pPr>
            <a:endParaRPr sz="1400"/>
          </a:p>
          <a:p>
            <a:pPr algn="ctr" marL="237744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农业经济基础设施</a:t>
            </a:r>
            <a:endParaRPr sz="1400">
              <a:latin typeface="微软雅黑"/>
              <a:cs typeface="微软雅黑"/>
            </a:endParaRPr>
          </a:p>
          <a:p>
            <a:pPr algn="r" marR="217804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（土地</a:t>
            </a:r>
            <a:r>
              <a:rPr dirty="0" sz="1400" spc="-5">
                <a:latin typeface="微软雅黑"/>
                <a:cs typeface="微软雅黑"/>
              </a:rPr>
              <a:t>……</a:t>
            </a:r>
            <a:r>
              <a:rPr dirty="0" sz="1400">
                <a:latin typeface="微软雅黑"/>
                <a:cs typeface="微软雅黑"/>
              </a:rPr>
              <a:t>）</a:t>
            </a:r>
            <a:endParaRPr sz="1400">
              <a:latin typeface="微软雅黑"/>
              <a:cs typeface="微软雅黑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53026" y="1438275"/>
          <a:ext cx="1960880" cy="172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2399"/>
              </a:tblGrid>
              <a:tr h="425481"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服务（业）生态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BB0000"/>
                    </a:solidFill>
                  </a:tcPr>
                </a:tc>
              </a:tr>
              <a:tr h="423894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平台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EA1E25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502920" marR="367030" indent="-12827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云计算</a:t>
                      </a:r>
                      <a:r>
                        <a:rPr dirty="0" sz="1400">
                          <a:latin typeface="微软雅黑"/>
                          <a:cs typeface="微软雅黑"/>
                        </a:rPr>
                        <a:t>-</a:t>
                      </a:r>
                      <a:r>
                        <a:rPr dirty="0" sz="1400">
                          <a:latin typeface="微软雅黑"/>
                          <a:cs typeface="微软雅黑"/>
                        </a:rPr>
                        <a:t>大数据 终端－应用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EB8B90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互联网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221E1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/>
              <a:t>“互联网＋”的新基础</a:t>
            </a:r>
            <a:r>
              <a:rPr dirty="0" sz="2000" spc="-15"/>
              <a:t>设</a:t>
            </a:r>
            <a:r>
              <a:rPr dirty="0" sz="2000"/>
              <a:t>施：</a:t>
            </a:r>
            <a:r>
              <a:rPr dirty="0" sz="2000" spc="-15"/>
              <a:t>云</a:t>
            </a:r>
            <a:r>
              <a:rPr dirty="0" sz="2000"/>
              <a:t>网端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912367" y="777732"/>
            <a:ext cx="665099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699"/>
              </a:lnSpc>
            </a:pPr>
            <a:r>
              <a:rPr dirty="0" sz="1800">
                <a:solidFill>
                  <a:srgbClr val="B41E1E"/>
                </a:solidFill>
                <a:latin typeface="微软雅黑"/>
                <a:cs typeface="微软雅黑"/>
              </a:rPr>
              <a:t>基础设施投资主体转向： 政府或者国有大企业</a:t>
            </a:r>
            <a:r>
              <a:rPr dirty="0" sz="1800">
                <a:solidFill>
                  <a:srgbClr val="B41E1E"/>
                </a:solidFill>
                <a:latin typeface="Wingdings"/>
                <a:cs typeface="Wingdings"/>
              </a:rPr>
              <a:t></a:t>
            </a:r>
            <a:r>
              <a:rPr dirty="0" sz="1800">
                <a:solidFill>
                  <a:srgbClr val="B41E1E"/>
                </a:solidFill>
                <a:latin typeface="微软雅黑"/>
                <a:cs typeface="微软雅黑"/>
              </a:rPr>
              <a:t>民营企业（云计算）和个人（移动互联网）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90116" y="1418844"/>
            <a:ext cx="1659635" cy="694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2571813"/>
            <a:ext cx="1368425" cy="1157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042987" y="4011612"/>
            <a:ext cx="1162050" cy="598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153667" y="2165604"/>
            <a:ext cx="2731008" cy="18836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330952" y="1368552"/>
            <a:ext cx="2609088" cy="1792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95215" y="3025139"/>
            <a:ext cx="2549651" cy="17205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807707" y="2953511"/>
            <a:ext cx="2336291" cy="1805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708400" y="2211387"/>
            <a:ext cx="1600200" cy="5540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627376" y="4084637"/>
            <a:ext cx="1642999" cy="4651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/>
              <a:t>“互联网＋”的新生产</a:t>
            </a:r>
            <a:r>
              <a:rPr dirty="0" sz="2000" spc="-15"/>
              <a:t>要</a:t>
            </a:r>
            <a:r>
              <a:rPr dirty="0" sz="2000"/>
              <a:t>素：</a:t>
            </a:r>
            <a:r>
              <a:rPr dirty="0" sz="2000" spc="-15"/>
              <a:t>大</a:t>
            </a:r>
            <a:r>
              <a:rPr dirty="0" sz="2000"/>
              <a:t>数据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763016" y="879983"/>
            <a:ext cx="665480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800">
                <a:solidFill>
                  <a:srgbClr val="B41E1E"/>
                </a:solidFill>
                <a:latin typeface="微软雅黑"/>
                <a:cs typeface="微软雅黑"/>
              </a:rPr>
              <a:t>信息技术上的不断突破，其本质都是在松绑数据的依附 最大程度释放数据的流动和使用，并最终提升经济社会运行的效率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350" y="1419225"/>
            <a:ext cx="6261100" cy="322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/>
              <a:t>“互联网＋”的新生产</a:t>
            </a:r>
            <a:r>
              <a:rPr dirty="0" sz="2000" spc="-15"/>
              <a:t>要</a:t>
            </a:r>
            <a:r>
              <a:rPr dirty="0" sz="2000"/>
              <a:t>素：</a:t>
            </a:r>
            <a:r>
              <a:rPr dirty="0" sz="2000" spc="-15"/>
              <a:t>大</a:t>
            </a:r>
            <a:r>
              <a:rPr dirty="0" sz="2000"/>
              <a:t>数据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763016" y="879983"/>
            <a:ext cx="669099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41E1E"/>
                </a:solidFill>
                <a:latin typeface="微软雅黑"/>
                <a:cs typeface="微软雅黑"/>
              </a:rPr>
              <a:t>以控制为出发点的</a:t>
            </a:r>
            <a:r>
              <a:rPr dirty="0" sz="1800" spc="-5">
                <a:solidFill>
                  <a:srgbClr val="B41E1E"/>
                </a:solidFill>
                <a:latin typeface="微软雅黑"/>
                <a:cs typeface="微软雅黑"/>
              </a:rPr>
              <a:t>I</a:t>
            </a:r>
            <a:r>
              <a:rPr dirty="0" sz="1800">
                <a:solidFill>
                  <a:srgbClr val="B41E1E"/>
                </a:solidFill>
                <a:latin typeface="微软雅黑"/>
                <a:cs typeface="微软雅黑"/>
              </a:rPr>
              <a:t>T</a:t>
            </a:r>
            <a:r>
              <a:rPr dirty="0" sz="1800">
                <a:solidFill>
                  <a:srgbClr val="B41E1E"/>
                </a:solidFill>
                <a:latin typeface="微软雅黑"/>
                <a:cs typeface="微软雅黑"/>
              </a:rPr>
              <a:t>时代正在走向激活生产力为目的</a:t>
            </a:r>
            <a:r>
              <a:rPr dirty="0" sz="1800" spc="5">
                <a:solidFill>
                  <a:srgbClr val="B41E1E"/>
                </a:solidFill>
                <a:latin typeface="微软雅黑"/>
                <a:cs typeface="微软雅黑"/>
              </a:rPr>
              <a:t>的</a:t>
            </a:r>
            <a:r>
              <a:rPr dirty="0" sz="1800" spc="-105">
                <a:solidFill>
                  <a:srgbClr val="B41E1E"/>
                </a:solidFill>
                <a:latin typeface="微软雅黑"/>
                <a:cs typeface="微软雅黑"/>
              </a:rPr>
              <a:t>D</a:t>
            </a:r>
            <a:r>
              <a:rPr dirty="0" sz="1800" spc="-15">
                <a:solidFill>
                  <a:srgbClr val="B41E1E"/>
                </a:solidFill>
                <a:latin typeface="微软雅黑"/>
                <a:cs typeface="微软雅黑"/>
              </a:rPr>
              <a:t>T</a:t>
            </a:r>
            <a:r>
              <a:rPr dirty="0" sz="1800">
                <a:solidFill>
                  <a:srgbClr val="B41E1E"/>
                </a:solidFill>
                <a:latin typeface="微软雅黑"/>
                <a:cs typeface="微软雅黑"/>
              </a:rPr>
              <a:t>数据时代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35375" y="2427351"/>
            <a:ext cx="1289050" cy="792480"/>
          </a:xfrm>
          <a:custGeom>
            <a:avLst/>
            <a:gdLst/>
            <a:ahLst/>
            <a:cxnLst/>
            <a:rect l="l" t="t" r="r" b="b"/>
            <a:pathLst>
              <a:path w="1289050" h="792480">
                <a:moveTo>
                  <a:pt x="892937" y="0"/>
                </a:moveTo>
                <a:lnTo>
                  <a:pt x="1289050" y="395986"/>
                </a:lnTo>
                <a:lnTo>
                  <a:pt x="892937" y="792099"/>
                </a:lnTo>
                <a:lnTo>
                  <a:pt x="892937" y="594106"/>
                </a:lnTo>
                <a:lnTo>
                  <a:pt x="396113" y="594106"/>
                </a:lnTo>
                <a:lnTo>
                  <a:pt x="396113" y="792099"/>
                </a:lnTo>
                <a:lnTo>
                  <a:pt x="0" y="395986"/>
                </a:lnTo>
                <a:lnTo>
                  <a:pt x="396113" y="0"/>
                </a:lnTo>
                <a:lnTo>
                  <a:pt x="396113" y="197993"/>
                </a:lnTo>
                <a:lnTo>
                  <a:pt x="892937" y="197993"/>
                </a:lnTo>
                <a:lnTo>
                  <a:pt x="892937" y="0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116012" y="1492186"/>
            <a:ext cx="3240151" cy="2735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932298" y="1492186"/>
            <a:ext cx="3240151" cy="2735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116012" y="4227512"/>
            <a:ext cx="3240405" cy="307975"/>
          </a:xfrm>
          <a:custGeom>
            <a:avLst/>
            <a:gdLst/>
            <a:ahLst/>
            <a:cxnLst/>
            <a:rect l="l" t="t" r="r" b="b"/>
            <a:pathLst>
              <a:path w="3240404" h="307975">
                <a:moveTo>
                  <a:pt x="0" y="307975"/>
                </a:moveTo>
                <a:lnTo>
                  <a:pt x="3240024" y="307975"/>
                </a:lnTo>
                <a:lnTo>
                  <a:pt x="3240024" y="0"/>
                </a:lnTo>
                <a:lnTo>
                  <a:pt x="0" y="0"/>
                </a:lnTo>
                <a:lnTo>
                  <a:pt x="0" y="307975"/>
                </a:lnTo>
                <a:close/>
              </a:path>
            </a:pathLst>
          </a:custGeom>
          <a:solidFill>
            <a:srgbClr val="B41E1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17826" y="4286707"/>
            <a:ext cx="6350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微软雅黑"/>
                <a:cs typeface="微软雅黑"/>
              </a:rPr>
              <a:t>实物经济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32426" y="4227512"/>
            <a:ext cx="3240405" cy="307975"/>
          </a:xfrm>
          <a:custGeom>
            <a:avLst/>
            <a:gdLst/>
            <a:ahLst/>
            <a:cxnLst/>
            <a:rect l="l" t="t" r="r" b="b"/>
            <a:pathLst>
              <a:path w="3240404" h="307975">
                <a:moveTo>
                  <a:pt x="0" y="307975"/>
                </a:moveTo>
                <a:lnTo>
                  <a:pt x="3240024" y="307975"/>
                </a:lnTo>
                <a:lnTo>
                  <a:pt x="3240024" y="0"/>
                </a:lnTo>
                <a:lnTo>
                  <a:pt x="0" y="0"/>
                </a:lnTo>
                <a:lnTo>
                  <a:pt x="0" y="307975"/>
                </a:lnTo>
                <a:close/>
              </a:path>
            </a:pathLst>
          </a:custGeom>
          <a:solidFill>
            <a:srgbClr val="B41E1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34810" y="4286707"/>
            <a:ext cx="6350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FFFFFF"/>
                </a:solidFill>
                <a:latin typeface="微软雅黑"/>
                <a:cs typeface="微软雅黑"/>
              </a:rPr>
              <a:t>数字经济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187" y="793750"/>
            <a:ext cx="8569960" cy="3510279"/>
          </a:xfrm>
          <a:custGeom>
            <a:avLst/>
            <a:gdLst/>
            <a:ahLst/>
            <a:cxnLst/>
            <a:rect l="l" t="t" r="r" b="b"/>
            <a:pathLst>
              <a:path w="8569960" h="3510279">
                <a:moveTo>
                  <a:pt x="0" y="584962"/>
                </a:moveTo>
                <a:lnTo>
                  <a:pt x="1939" y="536982"/>
                </a:lnTo>
                <a:lnTo>
                  <a:pt x="7656" y="490072"/>
                </a:lnTo>
                <a:lnTo>
                  <a:pt x="17001" y="444381"/>
                </a:lnTo>
                <a:lnTo>
                  <a:pt x="29823" y="400060"/>
                </a:lnTo>
                <a:lnTo>
                  <a:pt x="45972" y="357258"/>
                </a:lnTo>
                <a:lnTo>
                  <a:pt x="65296" y="316128"/>
                </a:lnTo>
                <a:lnTo>
                  <a:pt x="87646" y="276819"/>
                </a:lnTo>
                <a:lnTo>
                  <a:pt x="112871" y="239481"/>
                </a:lnTo>
                <a:lnTo>
                  <a:pt x="140820" y="204265"/>
                </a:lnTo>
                <a:lnTo>
                  <a:pt x="171343" y="171323"/>
                </a:lnTo>
                <a:lnTo>
                  <a:pt x="204289" y="140803"/>
                </a:lnTo>
                <a:lnTo>
                  <a:pt x="239508" y="112857"/>
                </a:lnTo>
                <a:lnTo>
                  <a:pt x="276849" y="87635"/>
                </a:lnTo>
                <a:lnTo>
                  <a:pt x="316162" y="65288"/>
                </a:lnTo>
                <a:lnTo>
                  <a:pt x="357296" y="45966"/>
                </a:lnTo>
                <a:lnTo>
                  <a:pt x="400100" y="29819"/>
                </a:lnTo>
                <a:lnTo>
                  <a:pt x="444425" y="16999"/>
                </a:lnTo>
                <a:lnTo>
                  <a:pt x="490118" y="7655"/>
                </a:lnTo>
                <a:lnTo>
                  <a:pt x="537031" y="1938"/>
                </a:lnTo>
                <a:lnTo>
                  <a:pt x="585012" y="0"/>
                </a:lnTo>
                <a:lnTo>
                  <a:pt x="7984299" y="0"/>
                </a:lnTo>
                <a:lnTo>
                  <a:pt x="8032279" y="1938"/>
                </a:lnTo>
                <a:lnTo>
                  <a:pt x="8079192" y="7655"/>
                </a:lnTo>
                <a:lnTo>
                  <a:pt x="8124887" y="16999"/>
                </a:lnTo>
                <a:lnTo>
                  <a:pt x="8169214" y="29819"/>
                </a:lnTo>
                <a:lnTo>
                  <a:pt x="8212022" y="45966"/>
                </a:lnTo>
                <a:lnTo>
                  <a:pt x="8253160" y="65288"/>
                </a:lnTo>
                <a:lnTo>
                  <a:pt x="8292478" y="87635"/>
                </a:lnTo>
                <a:lnTo>
                  <a:pt x="8329824" y="112857"/>
                </a:lnTo>
                <a:lnTo>
                  <a:pt x="8365049" y="140803"/>
                </a:lnTo>
                <a:lnTo>
                  <a:pt x="8398002" y="171323"/>
                </a:lnTo>
                <a:lnTo>
                  <a:pt x="8428531" y="204265"/>
                </a:lnTo>
                <a:lnTo>
                  <a:pt x="8456486" y="239481"/>
                </a:lnTo>
                <a:lnTo>
                  <a:pt x="8481717" y="276819"/>
                </a:lnTo>
                <a:lnTo>
                  <a:pt x="8504072" y="316128"/>
                </a:lnTo>
                <a:lnTo>
                  <a:pt x="8523402" y="357258"/>
                </a:lnTo>
                <a:lnTo>
                  <a:pt x="8539555" y="400060"/>
                </a:lnTo>
                <a:lnTo>
                  <a:pt x="8552381" y="444381"/>
                </a:lnTo>
                <a:lnTo>
                  <a:pt x="8561729" y="490072"/>
                </a:lnTo>
                <a:lnTo>
                  <a:pt x="8567448" y="536982"/>
                </a:lnTo>
                <a:lnTo>
                  <a:pt x="8569388" y="584962"/>
                </a:lnTo>
                <a:lnTo>
                  <a:pt x="8569388" y="2924937"/>
                </a:lnTo>
                <a:lnTo>
                  <a:pt x="8567448" y="2972919"/>
                </a:lnTo>
                <a:lnTo>
                  <a:pt x="8561729" y="3019834"/>
                </a:lnTo>
                <a:lnTo>
                  <a:pt x="8552381" y="3065529"/>
                </a:lnTo>
                <a:lnTo>
                  <a:pt x="8539555" y="3109855"/>
                </a:lnTo>
                <a:lnTo>
                  <a:pt x="8523402" y="3152660"/>
                </a:lnTo>
                <a:lnTo>
                  <a:pt x="8504072" y="3193795"/>
                </a:lnTo>
                <a:lnTo>
                  <a:pt x="8481717" y="3233109"/>
                </a:lnTo>
                <a:lnTo>
                  <a:pt x="8456486" y="3270450"/>
                </a:lnTo>
                <a:lnTo>
                  <a:pt x="8428531" y="3305670"/>
                </a:lnTo>
                <a:lnTo>
                  <a:pt x="8398002" y="3338617"/>
                </a:lnTo>
                <a:lnTo>
                  <a:pt x="8365049" y="3369140"/>
                </a:lnTo>
                <a:lnTo>
                  <a:pt x="8329824" y="3397090"/>
                </a:lnTo>
                <a:lnTo>
                  <a:pt x="8292478" y="3422315"/>
                </a:lnTo>
                <a:lnTo>
                  <a:pt x="8253160" y="3444665"/>
                </a:lnTo>
                <a:lnTo>
                  <a:pt x="8212022" y="3463990"/>
                </a:lnTo>
                <a:lnTo>
                  <a:pt x="8169214" y="3480138"/>
                </a:lnTo>
                <a:lnTo>
                  <a:pt x="8124887" y="3492960"/>
                </a:lnTo>
                <a:lnTo>
                  <a:pt x="8079192" y="3502305"/>
                </a:lnTo>
                <a:lnTo>
                  <a:pt x="8032279" y="3508023"/>
                </a:lnTo>
                <a:lnTo>
                  <a:pt x="7984299" y="3509962"/>
                </a:lnTo>
                <a:lnTo>
                  <a:pt x="585012" y="3509962"/>
                </a:lnTo>
                <a:lnTo>
                  <a:pt x="537031" y="3508023"/>
                </a:lnTo>
                <a:lnTo>
                  <a:pt x="490118" y="3502305"/>
                </a:lnTo>
                <a:lnTo>
                  <a:pt x="444425" y="3492960"/>
                </a:lnTo>
                <a:lnTo>
                  <a:pt x="400100" y="3480138"/>
                </a:lnTo>
                <a:lnTo>
                  <a:pt x="357296" y="3463990"/>
                </a:lnTo>
                <a:lnTo>
                  <a:pt x="316162" y="3444665"/>
                </a:lnTo>
                <a:lnTo>
                  <a:pt x="276849" y="3422315"/>
                </a:lnTo>
                <a:lnTo>
                  <a:pt x="239508" y="3397090"/>
                </a:lnTo>
                <a:lnTo>
                  <a:pt x="204289" y="3369140"/>
                </a:lnTo>
                <a:lnTo>
                  <a:pt x="171343" y="3338617"/>
                </a:lnTo>
                <a:lnTo>
                  <a:pt x="140820" y="3305670"/>
                </a:lnTo>
                <a:lnTo>
                  <a:pt x="112871" y="3270450"/>
                </a:lnTo>
                <a:lnTo>
                  <a:pt x="87646" y="3233109"/>
                </a:lnTo>
                <a:lnTo>
                  <a:pt x="65296" y="3193795"/>
                </a:lnTo>
                <a:lnTo>
                  <a:pt x="45972" y="3152660"/>
                </a:lnTo>
                <a:lnTo>
                  <a:pt x="29823" y="3109855"/>
                </a:lnTo>
                <a:lnTo>
                  <a:pt x="17001" y="3065529"/>
                </a:lnTo>
                <a:lnTo>
                  <a:pt x="7656" y="3019834"/>
                </a:lnTo>
                <a:lnTo>
                  <a:pt x="1939" y="2972919"/>
                </a:lnTo>
                <a:lnTo>
                  <a:pt x="0" y="2924937"/>
                </a:lnTo>
                <a:lnTo>
                  <a:pt x="0" y="584962"/>
                </a:lnTo>
                <a:close/>
              </a:path>
            </a:pathLst>
          </a:custGeom>
          <a:ln w="25400">
            <a:solidFill>
              <a:srgbClr val="EA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/>
              <a:t>“互联网＋”的新分工</a:t>
            </a:r>
            <a:r>
              <a:rPr dirty="0" sz="2000" spc="-15"/>
              <a:t>体</a:t>
            </a:r>
            <a:r>
              <a:rPr dirty="0" sz="2000"/>
              <a:t>系：</a:t>
            </a:r>
            <a:r>
              <a:rPr dirty="0" sz="2000" spc="-15"/>
              <a:t>大</a:t>
            </a:r>
            <a:r>
              <a:rPr dirty="0" sz="2000"/>
              <a:t>规模</a:t>
            </a:r>
            <a:r>
              <a:rPr dirty="0" sz="2000" spc="-15"/>
              <a:t>社</a:t>
            </a:r>
            <a:r>
              <a:rPr dirty="0" sz="2000"/>
              <a:t>会化</a:t>
            </a:r>
            <a:r>
              <a:rPr dirty="0" sz="2000" spc="-15"/>
              <a:t>协</a:t>
            </a:r>
            <a:r>
              <a:rPr dirty="0" sz="2000"/>
              <a:t>同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5459476" y="1820798"/>
            <a:ext cx="1260424" cy="36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973823" y="2453639"/>
            <a:ext cx="1856231" cy="746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22731" y="2217420"/>
            <a:ext cx="1603247" cy="813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1789" y="3167126"/>
            <a:ext cx="56070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消费者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58896" y="2106167"/>
            <a:ext cx="2162555" cy="1077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225797" y="3278632"/>
            <a:ext cx="38227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微软雅黑"/>
                <a:cs typeface="微软雅黑"/>
              </a:rPr>
              <a:t>店铺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14925" y="2262251"/>
            <a:ext cx="3089275" cy="278130"/>
          </a:xfrm>
          <a:custGeom>
            <a:avLst/>
            <a:gdLst/>
            <a:ahLst/>
            <a:cxnLst/>
            <a:rect l="l" t="t" r="r" b="b"/>
            <a:pathLst>
              <a:path w="3089275" h="278130">
                <a:moveTo>
                  <a:pt x="3089275" y="208280"/>
                </a:moveTo>
                <a:lnTo>
                  <a:pt x="2950336" y="208280"/>
                </a:lnTo>
                <a:lnTo>
                  <a:pt x="3019805" y="277749"/>
                </a:lnTo>
                <a:lnTo>
                  <a:pt x="3089275" y="208280"/>
                </a:lnTo>
                <a:close/>
              </a:path>
              <a:path w="3089275" h="278130">
                <a:moveTo>
                  <a:pt x="3054604" y="104140"/>
                </a:moveTo>
                <a:lnTo>
                  <a:pt x="2985134" y="104140"/>
                </a:lnTo>
                <a:lnTo>
                  <a:pt x="2985134" y="208280"/>
                </a:lnTo>
                <a:lnTo>
                  <a:pt x="3054604" y="208280"/>
                </a:lnTo>
                <a:lnTo>
                  <a:pt x="3054604" y="104140"/>
                </a:lnTo>
                <a:close/>
              </a:path>
              <a:path w="3089275" h="278130">
                <a:moveTo>
                  <a:pt x="69469" y="0"/>
                </a:moveTo>
                <a:lnTo>
                  <a:pt x="0" y="69342"/>
                </a:lnTo>
                <a:lnTo>
                  <a:pt x="69469" y="138811"/>
                </a:lnTo>
                <a:lnTo>
                  <a:pt x="69469" y="104140"/>
                </a:lnTo>
                <a:lnTo>
                  <a:pt x="3054604" y="104140"/>
                </a:lnTo>
                <a:lnTo>
                  <a:pt x="3054604" y="34671"/>
                </a:lnTo>
                <a:lnTo>
                  <a:pt x="69469" y="34671"/>
                </a:lnTo>
                <a:lnTo>
                  <a:pt x="69469" y="0"/>
                </a:lnTo>
                <a:close/>
              </a:path>
            </a:pathLst>
          </a:custGeom>
          <a:solidFill>
            <a:srgbClr val="EB8B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114925" y="2262251"/>
            <a:ext cx="3089275" cy="278130"/>
          </a:xfrm>
          <a:custGeom>
            <a:avLst/>
            <a:gdLst/>
            <a:ahLst/>
            <a:cxnLst/>
            <a:rect l="l" t="t" r="r" b="b"/>
            <a:pathLst>
              <a:path w="3089275" h="278130">
                <a:moveTo>
                  <a:pt x="0" y="69342"/>
                </a:moveTo>
                <a:lnTo>
                  <a:pt x="69469" y="138811"/>
                </a:lnTo>
                <a:lnTo>
                  <a:pt x="69469" y="104140"/>
                </a:lnTo>
                <a:lnTo>
                  <a:pt x="2985134" y="104140"/>
                </a:lnTo>
                <a:lnTo>
                  <a:pt x="2985134" y="208280"/>
                </a:lnTo>
                <a:lnTo>
                  <a:pt x="2950336" y="208280"/>
                </a:lnTo>
                <a:lnTo>
                  <a:pt x="3019805" y="277749"/>
                </a:lnTo>
                <a:lnTo>
                  <a:pt x="3089275" y="208280"/>
                </a:lnTo>
                <a:lnTo>
                  <a:pt x="3054604" y="208280"/>
                </a:lnTo>
                <a:lnTo>
                  <a:pt x="3054604" y="34671"/>
                </a:lnTo>
                <a:lnTo>
                  <a:pt x="69469" y="34671"/>
                </a:lnTo>
                <a:lnTo>
                  <a:pt x="69469" y="0"/>
                </a:lnTo>
                <a:lnTo>
                  <a:pt x="0" y="69342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124075" y="2162187"/>
            <a:ext cx="1304925" cy="342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982211" y="3544823"/>
            <a:ext cx="2362200" cy="5577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325615" y="3761130"/>
            <a:ext cx="91694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物流服务商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80126" y="2752725"/>
            <a:ext cx="1392555" cy="165100"/>
          </a:xfrm>
          <a:custGeom>
            <a:avLst/>
            <a:gdLst/>
            <a:ahLst/>
            <a:cxnLst/>
            <a:rect l="l" t="t" r="r" b="b"/>
            <a:pathLst>
              <a:path w="1392554" h="165100">
                <a:moveTo>
                  <a:pt x="82550" y="0"/>
                </a:moveTo>
                <a:lnTo>
                  <a:pt x="0" y="82550"/>
                </a:lnTo>
                <a:lnTo>
                  <a:pt x="82550" y="165100"/>
                </a:lnTo>
                <a:lnTo>
                  <a:pt x="82550" y="123825"/>
                </a:lnTo>
                <a:lnTo>
                  <a:pt x="1350899" y="123825"/>
                </a:lnTo>
                <a:lnTo>
                  <a:pt x="1392174" y="82550"/>
                </a:lnTo>
                <a:lnTo>
                  <a:pt x="1350899" y="41275"/>
                </a:lnTo>
                <a:lnTo>
                  <a:pt x="82550" y="41275"/>
                </a:lnTo>
                <a:lnTo>
                  <a:pt x="82550" y="0"/>
                </a:lnTo>
                <a:close/>
              </a:path>
              <a:path w="1392554" h="165100">
                <a:moveTo>
                  <a:pt x="1350899" y="123825"/>
                </a:moveTo>
                <a:lnTo>
                  <a:pt x="1309624" y="123825"/>
                </a:lnTo>
                <a:lnTo>
                  <a:pt x="1309624" y="165100"/>
                </a:lnTo>
                <a:lnTo>
                  <a:pt x="1350899" y="123825"/>
                </a:lnTo>
                <a:close/>
              </a:path>
              <a:path w="1392554" h="165100">
                <a:moveTo>
                  <a:pt x="1309624" y="0"/>
                </a:moveTo>
                <a:lnTo>
                  <a:pt x="1309624" y="41275"/>
                </a:lnTo>
                <a:lnTo>
                  <a:pt x="1350899" y="41275"/>
                </a:lnTo>
                <a:lnTo>
                  <a:pt x="1309624" y="0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580126" y="2752725"/>
            <a:ext cx="1392555" cy="165100"/>
          </a:xfrm>
          <a:custGeom>
            <a:avLst/>
            <a:gdLst/>
            <a:ahLst/>
            <a:cxnLst/>
            <a:rect l="l" t="t" r="r" b="b"/>
            <a:pathLst>
              <a:path w="1392554" h="165100">
                <a:moveTo>
                  <a:pt x="0" y="82550"/>
                </a:moveTo>
                <a:lnTo>
                  <a:pt x="82550" y="0"/>
                </a:lnTo>
                <a:lnTo>
                  <a:pt x="82550" y="41275"/>
                </a:lnTo>
                <a:lnTo>
                  <a:pt x="1309624" y="41275"/>
                </a:lnTo>
                <a:lnTo>
                  <a:pt x="1309624" y="0"/>
                </a:lnTo>
                <a:lnTo>
                  <a:pt x="1392174" y="82550"/>
                </a:lnTo>
                <a:lnTo>
                  <a:pt x="1309624" y="165100"/>
                </a:lnTo>
                <a:lnTo>
                  <a:pt x="1309624" y="123825"/>
                </a:lnTo>
                <a:lnTo>
                  <a:pt x="82550" y="123825"/>
                </a:lnTo>
                <a:lnTo>
                  <a:pt x="82550" y="165100"/>
                </a:lnTo>
                <a:lnTo>
                  <a:pt x="0" y="825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182876" y="2752725"/>
            <a:ext cx="1170305" cy="165100"/>
          </a:xfrm>
          <a:custGeom>
            <a:avLst/>
            <a:gdLst/>
            <a:ahLst/>
            <a:cxnLst/>
            <a:rect l="l" t="t" r="r" b="b"/>
            <a:pathLst>
              <a:path w="1170304" h="165100">
                <a:moveTo>
                  <a:pt x="82550" y="0"/>
                </a:moveTo>
                <a:lnTo>
                  <a:pt x="0" y="82550"/>
                </a:lnTo>
                <a:lnTo>
                  <a:pt x="82550" y="165100"/>
                </a:lnTo>
                <a:lnTo>
                  <a:pt x="82550" y="123825"/>
                </a:lnTo>
                <a:lnTo>
                  <a:pt x="1128649" y="123825"/>
                </a:lnTo>
                <a:lnTo>
                  <a:pt x="1169924" y="82550"/>
                </a:lnTo>
                <a:lnTo>
                  <a:pt x="1128649" y="41275"/>
                </a:lnTo>
                <a:lnTo>
                  <a:pt x="82550" y="41275"/>
                </a:lnTo>
                <a:lnTo>
                  <a:pt x="82550" y="0"/>
                </a:lnTo>
                <a:close/>
              </a:path>
              <a:path w="1170304" h="165100">
                <a:moveTo>
                  <a:pt x="1128649" y="123825"/>
                </a:moveTo>
                <a:lnTo>
                  <a:pt x="1087374" y="123825"/>
                </a:lnTo>
                <a:lnTo>
                  <a:pt x="1087374" y="165100"/>
                </a:lnTo>
                <a:lnTo>
                  <a:pt x="1128649" y="123825"/>
                </a:lnTo>
                <a:close/>
              </a:path>
              <a:path w="1170304" h="165100">
                <a:moveTo>
                  <a:pt x="1087374" y="0"/>
                </a:moveTo>
                <a:lnTo>
                  <a:pt x="1087374" y="41275"/>
                </a:lnTo>
                <a:lnTo>
                  <a:pt x="1128649" y="41275"/>
                </a:lnTo>
                <a:lnTo>
                  <a:pt x="1087374" y="0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182876" y="2752725"/>
            <a:ext cx="1170305" cy="165100"/>
          </a:xfrm>
          <a:custGeom>
            <a:avLst/>
            <a:gdLst/>
            <a:ahLst/>
            <a:cxnLst/>
            <a:rect l="l" t="t" r="r" b="b"/>
            <a:pathLst>
              <a:path w="1170304" h="165100">
                <a:moveTo>
                  <a:pt x="0" y="82550"/>
                </a:moveTo>
                <a:lnTo>
                  <a:pt x="82550" y="0"/>
                </a:lnTo>
                <a:lnTo>
                  <a:pt x="82550" y="41275"/>
                </a:lnTo>
                <a:lnTo>
                  <a:pt x="1087374" y="41275"/>
                </a:lnTo>
                <a:lnTo>
                  <a:pt x="1087374" y="0"/>
                </a:lnTo>
                <a:lnTo>
                  <a:pt x="1169924" y="82550"/>
                </a:lnTo>
                <a:lnTo>
                  <a:pt x="1087374" y="165100"/>
                </a:lnTo>
                <a:lnTo>
                  <a:pt x="1087374" y="123825"/>
                </a:lnTo>
                <a:lnTo>
                  <a:pt x="82550" y="123825"/>
                </a:lnTo>
                <a:lnTo>
                  <a:pt x="82550" y="165100"/>
                </a:lnTo>
                <a:lnTo>
                  <a:pt x="0" y="8255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372867" y="3348228"/>
            <a:ext cx="912876" cy="542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187450" y="3349625"/>
            <a:ext cx="1079500" cy="287655"/>
          </a:xfrm>
          <a:custGeom>
            <a:avLst/>
            <a:gdLst/>
            <a:ahLst/>
            <a:cxnLst/>
            <a:rect l="l" t="t" r="r" b="b"/>
            <a:pathLst>
              <a:path w="1079500" h="287654">
                <a:moveTo>
                  <a:pt x="107696" y="71881"/>
                </a:moveTo>
                <a:lnTo>
                  <a:pt x="35915" y="71881"/>
                </a:lnTo>
                <a:lnTo>
                  <a:pt x="35915" y="161702"/>
                </a:lnTo>
                <a:lnTo>
                  <a:pt x="43253" y="204058"/>
                </a:lnTo>
                <a:lnTo>
                  <a:pt x="63548" y="240281"/>
                </a:lnTo>
                <a:lnTo>
                  <a:pt x="94256" y="267808"/>
                </a:lnTo>
                <a:lnTo>
                  <a:pt x="132835" y="284076"/>
                </a:lnTo>
                <a:lnTo>
                  <a:pt x="161671" y="287400"/>
                </a:lnTo>
                <a:lnTo>
                  <a:pt x="1079500" y="287400"/>
                </a:lnTo>
                <a:lnTo>
                  <a:pt x="1079500" y="215519"/>
                </a:lnTo>
                <a:lnTo>
                  <a:pt x="161621" y="215518"/>
                </a:lnTo>
                <a:lnTo>
                  <a:pt x="147271" y="213583"/>
                </a:lnTo>
                <a:lnTo>
                  <a:pt x="115049" y="188826"/>
                </a:lnTo>
                <a:lnTo>
                  <a:pt x="107700" y="161702"/>
                </a:lnTo>
                <a:lnTo>
                  <a:pt x="107696" y="71881"/>
                </a:lnTo>
                <a:close/>
              </a:path>
              <a:path w="1079500" h="287654">
                <a:moveTo>
                  <a:pt x="71831" y="0"/>
                </a:moveTo>
                <a:lnTo>
                  <a:pt x="0" y="71881"/>
                </a:lnTo>
                <a:lnTo>
                  <a:pt x="143637" y="71881"/>
                </a:lnTo>
                <a:lnTo>
                  <a:pt x="71831" y="0"/>
                </a:lnTo>
                <a:close/>
              </a:path>
            </a:pathLst>
          </a:custGeom>
          <a:solidFill>
            <a:srgbClr val="EB8B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187450" y="3349625"/>
            <a:ext cx="1079500" cy="287655"/>
          </a:xfrm>
          <a:custGeom>
            <a:avLst/>
            <a:gdLst/>
            <a:ahLst/>
            <a:cxnLst/>
            <a:rect l="l" t="t" r="r" b="b"/>
            <a:pathLst>
              <a:path w="1079500" h="287654">
                <a:moveTo>
                  <a:pt x="1079500" y="287400"/>
                </a:moveTo>
                <a:lnTo>
                  <a:pt x="161671" y="287400"/>
                </a:lnTo>
                <a:lnTo>
                  <a:pt x="147004" y="286554"/>
                </a:lnTo>
                <a:lnTo>
                  <a:pt x="106367" y="274608"/>
                </a:lnTo>
                <a:lnTo>
                  <a:pt x="72752" y="250549"/>
                </a:lnTo>
                <a:lnTo>
                  <a:pt x="48704" y="216940"/>
                </a:lnTo>
                <a:lnTo>
                  <a:pt x="36764" y="176344"/>
                </a:lnTo>
                <a:lnTo>
                  <a:pt x="35915" y="71881"/>
                </a:lnTo>
                <a:lnTo>
                  <a:pt x="0" y="71881"/>
                </a:lnTo>
                <a:lnTo>
                  <a:pt x="71831" y="0"/>
                </a:lnTo>
                <a:lnTo>
                  <a:pt x="143637" y="71881"/>
                </a:lnTo>
                <a:lnTo>
                  <a:pt x="107696" y="71881"/>
                </a:lnTo>
                <a:lnTo>
                  <a:pt x="107696" y="161670"/>
                </a:lnTo>
                <a:lnTo>
                  <a:pt x="123475" y="199722"/>
                </a:lnTo>
                <a:lnTo>
                  <a:pt x="161621" y="215518"/>
                </a:lnTo>
                <a:lnTo>
                  <a:pt x="1079500" y="215519"/>
                </a:lnTo>
                <a:lnTo>
                  <a:pt x="1079500" y="28740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248155" y="1554480"/>
            <a:ext cx="3396996" cy="411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249362" y="1552575"/>
            <a:ext cx="3394710" cy="0"/>
          </a:xfrm>
          <a:custGeom>
            <a:avLst/>
            <a:gdLst/>
            <a:ahLst/>
            <a:cxnLst/>
            <a:rect l="l" t="t" r="r" b="b"/>
            <a:pathLst>
              <a:path w="3394710" h="0">
                <a:moveTo>
                  <a:pt x="0" y="0"/>
                </a:moveTo>
                <a:lnTo>
                  <a:pt x="3394138" y="0"/>
                </a:lnTo>
              </a:path>
            </a:pathLst>
          </a:custGeom>
          <a:ln w="38100">
            <a:solidFill>
              <a:srgbClr val="22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801367" y="1217675"/>
            <a:ext cx="2386584" cy="5425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077467" y="1574291"/>
            <a:ext cx="342900" cy="728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164192" y="1552575"/>
            <a:ext cx="171450" cy="556260"/>
          </a:xfrm>
          <a:custGeom>
            <a:avLst/>
            <a:gdLst/>
            <a:ahLst/>
            <a:cxnLst/>
            <a:rect l="l" t="t" r="r" b="b"/>
            <a:pathLst>
              <a:path w="171450" h="556260">
                <a:moveTo>
                  <a:pt x="17962" y="385403"/>
                </a:moveTo>
                <a:lnTo>
                  <a:pt x="4853" y="390575"/>
                </a:lnTo>
                <a:lnTo>
                  <a:pt x="0" y="401242"/>
                </a:lnTo>
                <a:lnTo>
                  <a:pt x="2442" y="413004"/>
                </a:lnTo>
                <a:lnTo>
                  <a:pt x="85169" y="555751"/>
                </a:lnTo>
                <a:lnTo>
                  <a:pt x="107367" y="517906"/>
                </a:lnTo>
                <a:lnTo>
                  <a:pt x="66234" y="517906"/>
                </a:lnTo>
                <a:lnTo>
                  <a:pt x="66434" y="447393"/>
                </a:lnTo>
                <a:lnTo>
                  <a:pt x="35411" y="393826"/>
                </a:lnTo>
                <a:lnTo>
                  <a:pt x="28631" y="387222"/>
                </a:lnTo>
                <a:lnTo>
                  <a:pt x="17962" y="385403"/>
                </a:lnTo>
                <a:close/>
              </a:path>
              <a:path w="171450" h="556260">
                <a:moveTo>
                  <a:pt x="66434" y="447393"/>
                </a:moveTo>
                <a:lnTo>
                  <a:pt x="66234" y="517906"/>
                </a:lnTo>
                <a:lnTo>
                  <a:pt x="104334" y="517906"/>
                </a:lnTo>
                <a:lnTo>
                  <a:pt x="104361" y="508381"/>
                </a:lnTo>
                <a:lnTo>
                  <a:pt x="68850" y="508254"/>
                </a:lnTo>
                <a:lnTo>
                  <a:pt x="85390" y="480123"/>
                </a:lnTo>
                <a:lnTo>
                  <a:pt x="66434" y="447393"/>
                </a:lnTo>
                <a:close/>
              </a:path>
              <a:path w="171450" h="556260">
                <a:moveTo>
                  <a:pt x="156507" y="385197"/>
                </a:moveTo>
                <a:lnTo>
                  <a:pt x="144866" y="386253"/>
                </a:lnTo>
                <a:lnTo>
                  <a:pt x="135906" y="394207"/>
                </a:lnTo>
                <a:lnTo>
                  <a:pt x="104534" y="447564"/>
                </a:lnTo>
                <a:lnTo>
                  <a:pt x="104334" y="517906"/>
                </a:lnTo>
                <a:lnTo>
                  <a:pt x="107367" y="517906"/>
                </a:lnTo>
                <a:lnTo>
                  <a:pt x="168672" y="413385"/>
                </a:lnTo>
                <a:lnTo>
                  <a:pt x="171128" y="404740"/>
                </a:lnTo>
                <a:lnTo>
                  <a:pt x="167621" y="394309"/>
                </a:lnTo>
                <a:lnTo>
                  <a:pt x="156507" y="385197"/>
                </a:lnTo>
                <a:close/>
              </a:path>
              <a:path w="171450" h="556260">
                <a:moveTo>
                  <a:pt x="85390" y="480123"/>
                </a:moveTo>
                <a:lnTo>
                  <a:pt x="68850" y="508254"/>
                </a:lnTo>
                <a:lnTo>
                  <a:pt x="101756" y="508381"/>
                </a:lnTo>
                <a:lnTo>
                  <a:pt x="85390" y="480123"/>
                </a:lnTo>
                <a:close/>
              </a:path>
              <a:path w="171450" h="556260">
                <a:moveTo>
                  <a:pt x="104534" y="447564"/>
                </a:moveTo>
                <a:lnTo>
                  <a:pt x="85390" y="480123"/>
                </a:lnTo>
                <a:lnTo>
                  <a:pt x="101756" y="508381"/>
                </a:lnTo>
                <a:lnTo>
                  <a:pt x="104361" y="508381"/>
                </a:lnTo>
                <a:lnTo>
                  <a:pt x="104534" y="447564"/>
                </a:lnTo>
                <a:close/>
              </a:path>
              <a:path w="171450" h="556260">
                <a:moveTo>
                  <a:pt x="105807" y="0"/>
                </a:moveTo>
                <a:lnTo>
                  <a:pt x="67707" y="0"/>
                </a:lnTo>
                <a:lnTo>
                  <a:pt x="66611" y="385197"/>
                </a:lnTo>
                <a:lnTo>
                  <a:pt x="66533" y="447564"/>
                </a:lnTo>
                <a:lnTo>
                  <a:pt x="85390" y="480123"/>
                </a:lnTo>
                <a:lnTo>
                  <a:pt x="104534" y="447564"/>
                </a:lnTo>
                <a:lnTo>
                  <a:pt x="105807" y="0"/>
                </a:lnTo>
                <a:close/>
              </a:path>
            </a:pathLst>
          </a:custGeom>
          <a:solidFill>
            <a:srgbClr val="221E1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469891" y="1574291"/>
            <a:ext cx="342900" cy="7284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556700" y="1552575"/>
            <a:ext cx="171450" cy="556260"/>
          </a:xfrm>
          <a:custGeom>
            <a:avLst/>
            <a:gdLst/>
            <a:ahLst/>
            <a:cxnLst/>
            <a:rect l="l" t="t" r="r" b="b"/>
            <a:pathLst>
              <a:path w="171450" h="556260">
                <a:moveTo>
                  <a:pt x="17956" y="385407"/>
                </a:moveTo>
                <a:lnTo>
                  <a:pt x="4827" y="390591"/>
                </a:lnTo>
                <a:lnTo>
                  <a:pt x="0" y="401253"/>
                </a:lnTo>
                <a:lnTo>
                  <a:pt x="2472" y="413004"/>
                </a:lnTo>
                <a:lnTo>
                  <a:pt x="85149" y="555751"/>
                </a:lnTo>
                <a:lnTo>
                  <a:pt x="107363" y="517906"/>
                </a:lnTo>
                <a:lnTo>
                  <a:pt x="66226" y="517906"/>
                </a:lnTo>
                <a:lnTo>
                  <a:pt x="66409" y="449796"/>
                </a:lnTo>
                <a:lnTo>
                  <a:pt x="28625" y="387224"/>
                </a:lnTo>
                <a:lnTo>
                  <a:pt x="17956" y="385407"/>
                </a:lnTo>
                <a:close/>
              </a:path>
              <a:path w="171450" h="556260">
                <a:moveTo>
                  <a:pt x="66409" y="449796"/>
                </a:moveTo>
                <a:lnTo>
                  <a:pt x="66226" y="517906"/>
                </a:lnTo>
                <a:lnTo>
                  <a:pt x="104326" y="517906"/>
                </a:lnTo>
                <a:lnTo>
                  <a:pt x="104351" y="508381"/>
                </a:lnTo>
                <a:lnTo>
                  <a:pt x="68766" y="508254"/>
                </a:lnTo>
                <a:lnTo>
                  <a:pt x="85018" y="480612"/>
                </a:lnTo>
                <a:lnTo>
                  <a:pt x="66409" y="449796"/>
                </a:lnTo>
                <a:close/>
              </a:path>
              <a:path w="171450" h="556260">
                <a:moveTo>
                  <a:pt x="156470" y="385197"/>
                </a:moveTo>
                <a:lnTo>
                  <a:pt x="144819" y="386253"/>
                </a:lnTo>
                <a:lnTo>
                  <a:pt x="135822" y="394207"/>
                </a:lnTo>
                <a:lnTo>
                  <a:pt x="104516" y="447451"/>
                </a:lnTo>
                <a:lnTo>
                  <a:pt x="104326" y="517906"/>
                </a:lnTo>
                <a:lnTo>
                  <a:pt x="107363" y="517906"/>
                </a:lnTo>
                <a:lnTo>
                  <a:pt x="168715" y="413385"/>
                </a:lnTo>
                <a:lnTo>
                  <a:pt x="171168" y="404711"/>
                </a:lnTo>
                <a:lnTo>
                  <a:pt x="167632" y="394295"/>
                </a:lnTo>
                <a:lnTo>
                  <a:pt x="156470" y="385197"/>
                </a:lnTo>
                <a:close/>
              </a:path>
              <a:path w="171450" h="556260">
                <a:moveTo>
                  <a:pt x="85018" y="480612"/>
                </a:moveTo>
                <a:lnTo>
                  <a:pt x="68766" y="508254"/>
                </a:lnTo>
                <a:lnTo>
                  <a:pt x="101786" y="508381"/>
                </a:lnTo>
                <a:lnTo>
                  <a:pt x="85018" y="480612"/>
                </a:lnTo>
                <a:close/>
              </a:path>
              <a:path w="171450" h="556260">
                <a:moveTo>
                  <a:pt x="104516" y="447451"/>
                </a:moveTo>
                <a:lnTo>
                  <a:pt x="85018" y="480612"/>
                </a:lnTo>
                <a:lnTo>
                  <a:pt x="101786" y="508381"/>
                </a:lnTo>
                <a:lnTo>
                  <a:pt x="104351" y="508381"/>
                </a:lnTo>
                <a:lnTo>
                  <a:pt x="104516" y="447451"/>
                </a:lnTo>
                <a:close/>
              </a:path>
              <a:path w="171450" h="556260">
                <a:moveTo>
                  <a:pt x="105723" y="0"/>
                </a:moveTo>
                <a:lnTo>
                  <a:pt x="67623" y="0"/>
                </a:lnTo>
                <a:lnTo>
                  <a:pt x="66409" y="449796"/>
                </a:lnTo>
                <a:lnTo>
                  <a:pt x="85018" y="480612"/>
                </a:lnTo>
                <a:lnTo>
                  <a:pt x="104516" y="447451"/>
                </a:lnTo>
                <a:lnTo>
                  <a:pt x="105723" y="0"/>
                </a:lnTo>
                <a:close/>
              </a:path>
            </a:pathLst>
          </a:custGeom>
          <a:solidFill>
            <a:srgbClr val="221E1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360801" y="3116326"/>
            <a:ext cx="4843780" cy="574675"/>
          </a:xfrm>
          <a:custGeom>
            <a:avLst/>
            <a:gdLst/>
            <a:ahLst/>
            <a:cxnLst/>
            <a:rect l="l" t="t" r="r" b="b"/>
            <a:pathLst>
              <a:path w="4843780" h="574675">
                <a:moveTo>
                  <a:pt x="109347" y="348869"/>
                </a:moveTo>
                <a:lnTo>
                  <a:pt x="0" y="461772"/>
                </a:lnTo>
                <a:lnTo>
                  <a:pt x="109347" y="574675"/>
                </a:lnTo>
                <a:lnTo>
                  <a:pt x="109347" y="488061"/>
                </a:lnTo>
                <a:lnTo>
                  <a:pt x="4756784" y="488061"/>
                </a:lnTo>
                <a:lnTo>
                  <a:pt x="4756784" y="435483"/>
                </a:lnTo>
                <a:lnTo>
                  <a:pt x="109347" y="435483"/>
                </a:lnTo>
                <a:lnTo>
                  <a:pt x="109347" y="348869"/>
                </a:lnTo>
                <a:close/>
              </a:path>
              <a:path w="4843780" h="574675">
                <a:moveTo>
                  <a:pt x="4756784" y="109347"/>
                </a:moveTo>
                <a:lnTo>
                  <a:pt x="4704207" y="109347"/>
                </a:lnTo>
                <a:lnTo>
                  <a:pt x="4704207" y="435483"/>
                </a:lnTo>
                <a:lnTo>
                  <a:pt x="4756784" y="435483"/>
                </a:lnTo>
                <a:lnTo>
                  <a:pt x="4756784" y="109347"/>
                </a:lnTo>
                <a:close/>
              </a:path>
              <a:path w="4843780" h="574675">
                <a:moveTo>
                  <a:pt x="4730496" y="0"/>
                </a:moveTo>
                <a:lnTo>
                  <a:pt x="4617593" y="109347"/>
                </a:lnTo>
                <a:lnTo>
                  <a:pt x="4843399" y="109347"/>
                </a:lnTo>
                <a:lnTo>
                  <a:pt x="4730496" y="0"/>
                </a:lnTo>
                <a:close/>
              </a:path>
            </a:pathLst>
          </a:custGeom>
          <a:solidFill>
            <a:srgbClr val="EB8B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003291" y="1589532"/>
            <a:ext cx="3396996" cy="411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7740650" y="1587500"/>
            <a:ext cx="659130" cy="0"/>
          </a:xfrm>
          <a:custGeom>
            <a:avLst/>
            <a:gdLst/>
            <a:ahLst/>
            <a:cxnLst/>
            <a:rect l="l" t="t" r="r" b="b"/>
            <a:pathLst>
              <a:path w="659129" h="0">
                <a:moveTo>
                  <a:pt x="0" y="0"/>
                </a:moveTo>
                <a:lnTo>
                  <a:pt x="658876" y="0"/>
                </a:lnTo>
              </a:path>
            </a:pathLst>
          </a:custGeom>
          <a:ln w="38100">
            <a:solidFill>
              <a:srgbClr val="22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005451" y="1587500"/>
            <a:ext cx="646430" cy="0"/>
          </a:xfrm>
          <a:custGeom>
            <a:avLst/>
            <a:gdLst/>
            <a:ahLst/>
            <a:cxnLst/>
            <a:rect l="l" t="t" r="r" b="b"/>
            <a:pathLst>
              <a:path w="646429" h="0">
                <a:moveTo>
                  <a:pt x="0" y="0"/>
                </a:moveTo>
                <a:lnTo>
                  <a:pt x="646049" y="0"/>
                </a:lnTo>
              </a:path>
            </a:pathLst>
          </a:custGeom>
          <a:ln w="38100">
            <a:solidFill>
              <a:srgbClr val="22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832603" y="1609344"/>
            <a:ext cx="342900" cy="7299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918650" y="1587500"/>
            <a:ext cx="171450" cy="557530"/>
          </a:xfrm>
          <a:custGeom>
            <a:avLst/>
            <a:gdLst/>
            <a:ahLst/>
            <a:cxnLst/>
            <a:rect l="l" t="t" r="r" b="b"/>
            <a:pathLst>
              <a:path w="171450" h="557530">
                <a:moveTo>
                  <a:pt x="17968" y="387008"/>
                </a:moveTo>
                <a:lnTo>
                  <a:pt x="4827" y="392174"/>
                </a:lnTo>
                <a:lnTo>
                  <a:pt x="0" y="402868"/>
                </a:lnTo>
                <a:lnTo>
                  <a:pt x="2472" y="414527"/>
                </a:lnTo>
                <a:lnTo>
                  <a:pt x="85149" y="557276"/>
                </a:lnTo>
                <a:lnTo>
                  <a:pt x="107308" y="519556"/>
                </a:lnTo>
                <a:lnTo>
                  <a:pt x="66226" y="519430"/>
                </a:lnTo>
                <a:lnTo>
                  <a:pt x="66409" y="451342"/>
                </a:lnTo>
                <a:lnTo>
                  <a:pt x="28644" y="388827"/>
                </a:lnTo>
                <a:lnTo>
                  <a:pt x="17968" y="387008"/>
                </a:lnTo>
                <a:close/>
              </a:path>
              <a:path w="171450" h="557530">
                <a:moveTo>
                  <a:pt x="66409" y="451342"/>
                </a:moveTo>
                <a:lnTo>
                  <a:pt x="66226" y="519430"/>
                </a:lnTo>
                <a:lnTo>
                  <a:pt x="104326" y="519556"/>
                </a:lnTo>
                <a:lnTo>
                  <a:pt x="104352" y="509905"/>
                </a:lnTo>
                <a:lnTo>
                  <a:pt x="68766" y="509905"/>
                </a:lnTo>
                <a:lnTo>
                  <a:pt x="85043" y="482189"/>
                </a:lnTo>
                <a:lnTo>
                  <a:pt x="66409" y="451342"/>
                </a:lnTo>
                <a:close/>
              </a:path>
              <a:path w="171450" h="557530">
                <a:moveTo>
                  <a:pt x="156523" y="386859"/>
                </a:moveTo>
                <a:lnTo>
                  <a:pt x="144844" y="387867"/>
                </a:lnTo>
                <a:lnTo>
                  <a:pt x="135822" y="395731"/>
                </a:lnTo>
                <a:lnTo>
                  <a:pt x="104515" y="449035"/>
                </a:lnTo>
                <a:lnTo>
                  <a:pt x="104326" y="519556"/>
                </a:lnTo>
                <a:lnTo>
                  <a:pt x="107308" y="519556"/>
                </a:lnTo>
                <a:lnTo>
                  <a:pt x="168715" y="415036"/>
                </a:lnTo>
                <a:lnTo>
                  <a:pt x="171170" y="406387"/>
                </a:lnTo>
                <a:lnTo>
                  <a:pt x="167655" y="395961"/>
                </a:lnTo>
                <a:lnTo>
                  <a:pt x="156523" y="386859"/>
                </a:lnTo>
                <a:close/>
              </a:path>
              <a:path w="171450" h="557530">
                <a:moveTo>
                  <a:pt x="85043" y="482189"/>
                </a:moveTo>
                <a:lnTo>
                  <a:pt x="68766" y="509905"/>
                </a:lnTo>
                <a:lnTo>
                  <a:pt x="101786" y="509905"/>
                </a:lnTo>
                <a:lnTo>
                  <a:pt x="85043" y="482189"/>
                </a:lnTo>
                <a:close/>
              </a:path>
              <a:path w="171450" h="557530">
                <a:moveTo>
                  <a:pt x="104515" y="449035"/>
                </a:moveTo>
                <a:lnTo>
                  <a:pt x="85043" y="482189"/>
                </a:lnTo>
                <a:lnTo>
                  <a:pt x="101786" y="509905"/>
                </a:lnTo>
                <a:lnTo>
                  <a:pt x="104352" y="509905"/>
                </a:lnTo>
                <a:lnTo>
                  <a:pt x="104515" y="449035"/>
                </a:lnTo>
                <a:close/>
              </a:path>
              <a:path w="171450" h="557530">
                <a:moveTo>
                  <a:pt x="105723" y="0"/>
                </a:moveTo>
                <a:lnTo>
                  <a:pt x="67623" y="0"/>
                </a:lnTo>
                <a:lnTo>
                  <a:pt x="66409" y="451342"/>
                </a:lnTo>
                <a:lnTo>
                  <a:pt x="85043" y="482189"/>
                </a:lnTo>
                <a:lnTo>
                  <a:pt x="104515" y="449035"/>
                </a:lnTo>
                <a:lnTo>
                  <a:pt x="105723" y="0"/>
                </a:lnTo>
                <a:close/>
              </a:path>
            </a:pathLst>
          </a:custGeom>
          <a:solidFill>
            <a:srgbClr val="221E1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8226552" y="1609344"/>
            <a:ext cx="342900" cy="7299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8312725" y="1587500"/>
            <a:ext cx="171450" cy="557530"/>
          </a:xfrm>
          <a:custGeom>
            <a:avLst/>
            <a:gdLst/>
            <a:ahLst/>
            <a:cxnLst/>
            <a:rect l="l" t="t" r="r" b="b"/>
            <a:pathLst>
              <a:path w="171450" h="557530">
                <a:moveTo>
                  <a:pt x="17968" y="387008"/>
                </a:moveTo>
                <a:lnTo>
                  <a:pt x="4827" y="392174"/>
                </a:lnTo>
                <a:lnTo>
                  <a:pt x="0" y="402868"/>
                </a:lnTo>
                <a:lnTo>
                  <a:pt x="2472" y="414527"/>
                </a:lnTo>
                <a:lnTo>
                  <a:pt x="85149" y="557276"/>
                </a:lnTo>
                <a:lnTo>
                  <a:pt x="107308" y="519556"/>
                </a:lnTo>
                <a:lnTo>
                  <a:pt x="66226" y="519430"/>
                </a:lnTo>
                <a:lnTo>
                  <a:pt x="66425" y="451369"/>
                </a:lnTo>
                <a:lnTo>
                  <a:pt x="28644" y="388827"/>
                </a:lnTo>
                <a:lnTo>
                  <a:pt x="17968" y="387008"/>
                </a:lnTo>
                <a:close/>
              </a:path>
              <a:path w="171450" h="557530">
                <a:moveTo>
                  <a:pt x="66425" y="451369"/>
                </a:moveTo>
                <a:lnTo>
                  <a:pt x="66226" y="519430"/>
                </a:lnTo>
                <a:lnTo>
                  <a:pt x="104326" y="519556"/>
                </a:lnTo>
                <a:lnTo>
                  <a:pt x="104354" y="509905"/>
                </a:lnTo>
                <a:lnTo>
                  <a:pt x="68766" y="509905"/>
                </a:lnTo>
                <a:lnTo>
                  <a:pt x="85043" y="482189"/>
                </a:lnTo>
                <a:lnTo>
                  <a:pt x="66425" y="451369"/>
                </a:lnTo>
                <a:close/>
              </a:path>
              <a:path w="171450" h="557530">
                <a:moveTo>
                  <a:pt x="156523" y="386859"/>
                </a:moveTo>
                <a:lnTo>
                  <a:pt x="144844" y="387867"/>
                </a:lnTo>
                <a:lnTo>
                  <a:pt x="135822" y="395731"/>
                </a:lnTo>
                <a:lnTo>
                  <a:pt x="104532" y="449006"/>
                </a:lnTo>
                <a:lnTo>
                  <a:pt x="104326" y="519556"/>
                </a:lnTo>
                <a:lnTo>
                  <a:pt x="107308" y="519556"/>
                </a:lnTo>
                <a:lnTo>
                  <a:pt x="168715" y="415036"/>
                </a:lnTo>
                <a:lnTo>
                  <a:pt x="171170" y="406387"/>
                </a:lnTo>
                <a:lnTo>
                  <a:pt x="167655" y="395961"/>
                </a:lnTo>
                <a:lnTo>
                  <a:pt x="156523" y="386859"/>
                </a:lnTo>
                <a:close/>
              </a:path>
              <a:path w="171450" h="557530">
                <a:moveTo>
                  <a:pt x="85043" y="482189"/>
                </a:moveTo>
                <a:lnTo>
                  <a:pt x="68766" y="509905"/>
                </a:lnTo>
                <a:lnTo>
                  <a:pt x="101786" y="509905"/>
                </a:lnTo>
                <a:lnTo>
                  <a:pt x="85043" y="482189"/>
                </a:lnTo>
                <a:close/>
              </a:path>
              <a:path w="171450" h="557530">
                <a:moveTo>
                  <a:pt x="104532" y="449006"/>
                </a:moveTo>
                <a:lnTo>
                  <a:pt x="85043" y="482189"/>
                </a:lnTo>
                <a:lnTo>
                  <a:pt x="101786" y="509905"/>
                </a:lnTo>
                <a:lnTo>
                  <a:pt x="104354" y="509905"/>
                </a:lnTo>
                <a:lnTo>
                  <a:pt x="104532" y="449006"/>
                </a:lnTo>
                <a:close/>
              </a:path>
              <a:path w="171450" h="557530">
                <a:moveTo>
                  <a:pt x="105850" y="0"/>
                </a:moveTo>
                <a:lnTo>
                  <a:pt x="67750" y="0"/>
                </a:lnTo>
                <a:lnTo>
                  <a:pt x="66425" y="451369"/>
                </a:lnTo>
                <a:lnTo>
                  <a:pt x="85043" y="482189"/>
                </a:lnTo>
                <a:lnTo>
                  <a:pt x="104532" y="449006"/>
                </a:lnTo>
                <a:lnTo>
                  <a:pt x="105850" y="0"/>
                </a:lnTo>
                <a:close/>
              </a:path>
            </a:pathLst>
          </a:custGeom>
          <a:solidFill>
            <a:srgbClr val="221E1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315581" y="3100323"/>
            <a:ext cx="56070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品牌商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995801" y="4284662"/>
            <a:ext cx="1270000" cy="482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651500" y="1187450"/>
            <a:ext cx="2089150" cy="517525"/>
          </a:xfrm>
          <a:custGeom>
            <a:avLst/>
            <a:gdLst/>
            <a:ahLst/>
            <a:cxnLst/>
            <a:rect l="l" t="t" r="r" b="b"/>
            <a:pathLst>
              <a:path w="2089150" h="517525">
                <a:moveTo>
                  <a:pt x="0" y="517525"/>
                </a:moveTo>
                <a:lnTo>
                  <a:pt x="2089150" y="517525"/>
                </a:lnTo>
                <a:lnTo>
                  <a:pt x="2089150" y="0"/>
                </a:lnTo>
                <a:lnTo>
                  <a:pt x="0" y="0"/>
                </a:lnTo>
                <a:lnTo>
                  <a:pt x="0" y="517525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262885" y="1300226"/>
            <a:ext cx="5267960" cy="150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29845">
              <a:lnSpc>
                <a:spcPct val="100000"/>
              </a:lnSpc>
            </a:pPr>
            <a:r>
              <a:rPr dirty="0" sz="1800" b="1">
                <a:solidFill>
                  <a:srgbClr val="C00000"/>
                </a:solidFill>
                <a:latin typeface="微软雅黑"/>
                <a:cs typeface="微软雅黑"/>
              </a:rPr>
              <a:t>共创</a:t>
            </a:r>
            <a:r>
              <a:rPr dirty="0" sz="1800" spc="-5" b="1">
                <a:solidFill>
                  <a:srgbClr val="C00000"/>
                </a:solidFill>
                <a:latin typeface="微软雅黑"/>
                <a:cs typeface="微软雅黑"/>
              </a:rPr>
              <a:t>C</a:t>
            </a:r>
            <a:r>
              <a:rPr dirty="0" sz="1800" b="1">
                <a:solidFill>
                  <a:srgbClr val="C00000"/>
                </a:solidFill>
                <a:latin typeface="微软雅黑"/>
                <a:cs typeface="微软雅黑"/>
              </a:rPr>
              <a:t>2</a:t>
            </a:r>
            <a:r>
              <a:rPr dirty="0" sz="1800" spc="-10" b="1">
                <a:solidFill>
                  <a:srgbClr val="C00000"/>
                </a:solidFill>
                <a:latin typeface="微软雅黑"/>
                <a:cs typeface="微软雅黑"/>
              </a:rPr>
              <a:t>B</a:t>
            </a:r>
            <a:r>
              <a:rPr dirty="0" sz="1800" b="1">
                <a:solidFill>
                  <a:srgbClr val="C00000"/>
                </a:solidFill>
                <a:latin typeface="微软雅黑"/>
                <a:cs typeface="微软雅黑"/>
              </a:rPr>
              <a:t>供应链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ts val="1300"/>
              </a:lnSpc>
              <a:spcBef>
                <a:spcPts val="45"/>
              </a:spcBef>
            </a:pPr>
            <a:endParaRPr sz="1300"/>
          </a:p>
          <a:p>
            <a:pPr>
              <a:lnSpc>
                <a:spcPts val="1800"/>
              </a:lnSpc>
            </a:pPr>
            <a:endParaRPr sz="1800"/>
          </a:p>
          <a:p>
            <a:pPr algn="r" marR="6350">
              <a:lnSpc>
                <a:spcPct val="100000"/>
              </a:lnSpc>
            </a:pPr>
            <a:r>
              <a:rPr dirty="0" sz="1400" spc="-5" b="1">
                <a:latin typeface="微软雅黑"/>
                <a:cs typeface="微软雅黑"/>
              </a:rPr>
              <a:t>IT</a:t>
            </a:r>
            <a:r>
              <a:rPr dirty="0" sz="1400" spc="-5" b="1">
                <a:latin typeface="微软雅黑"/>
                <a:cs typeface="微软雅黑"/>
              </a:rPr>
              <a:t>服务商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ts val="1400"/>
              </a:lnSpc>
            </a:pPr>
            <a:endParaRPr sz="1400"/>
          </a:p>
          <a:p>
            <a:pPr>
              <a:lnSpc>
                <a:spcPts val="1600"/>
              </a:lnSpc>
              <a:spcBef>
                <a:spcPts val="89"/>
              </a:spcBef>
            </a:pPr>
            <a:endParaRPr sz="1600"/>
          </a:p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运营服务商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0729" y="2025142"/>
            <a:ext cx="5511800" cy="56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C00000"/>
                </a:solidFill>
                <a:latin typeface="微软雅黑"/>
                <a:cs typeface="微软雅黑"/>
              </a:rPr>
              <a:t>“互联网＋”的本质与进程</a:t>
            </a:r>
            <a:endParaRPr sz="3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/>
              <a:t>互联网＋”的新分工体</a:t>
            </a:r>
            <a:r>
              <a:rPr dirty="0" sz="2000" spc="-15"/>
              <a:t>系</a:t>
            </a:r>
            <a:r>
              <a:rPr dirty="0" sz="2000"/>
              <a:t>：大</a:t>
            </a:r>
            <a:r>
              <a:rPr dirty="0" sz="2000" spc="-15"/>
              <a:t>规</a:t>
            </a:r>
            <a:r>
              <a:rPr dirty="0" sz="2000"/>
              <a:t>模社</a:t>
            </a:r>
            <a:r>
              <a:rPr dirty="0" sz="2000" spc="-15"/>
              <a:t>会</a:t>
            </a:r>
            <a:r>
              <a:rPr dirty="0" sz="2000"/>
              <a:t>化协同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763016" y="879983"/>
            <a:ext cx="68834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41E1E"/>
                </a:solidFill>
                <a:latin typeface="微软雅黑"/>
                <a:cs typeface="微软雅黑"/>
              </a:rPr>
              <a:t>大规模、社会化协作：包含了共享经济、网络协同和众包合作三方面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4375" y="3250692"/>
            <a:ext cx="1069848" cy="940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600200" y="3191255"/>
            <a:ext cx="897636" cy="1129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545971" y="3292855"/>
            <a:ext cx="947419" cy="816610"/>
          </a:xfrm>
          <a:custGeom>
            <a:avLst/>
            <a:gdLst/>
            <a:ahLst/>
            <a:cxnLst/>
            <a:rect l="l" t="t" r="r" b="b"/>
            <a:pathLst>
              <a:path w="947419" h="816610">
                <a:moveTo>
                  <a:pt x="742822" y="0"/>
                </a:moveTo>
                <a:lnTo>
                  <a:pt x="204089" y="0"/>
                </a:lnTo>
                <a:lnTo>
                  <a:pt x="0" y="408178"/>
                </a:lnTo>
                <a:lnTo>
                  <a:pt x="204089" y="816381"/>
                </a:lnTo>
                <a:lnTo>
                  <a:pt x="742822" y="816381"/>
                </a:lnTo>
                <a:lnTo>
                  <a:pt x="946911" y="408178"/>
                </a:lnTo>
                <a:lnTo>
                  <a:pt x="742822" y="0"/>
                </a:lnTo>
                <a:close/>
              </a:path>
            </a:pathLst>
          </a:custGeom>
          <a:solidFill>
            <a:srgbClr val="EB8B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545971" y="3292855"/>
            <a:ext cx="947419" cy="816610"/>
          </a:xfrm>
          <a:custGeom>
            <a:avLst/>
            <a:gdLst/>
            <a:ahLst/>
            <a:cxnLst/>
            <a:rect l="l" t="t" r="r" b="b"/>
            <a:pathLst>
              <a:path w="947419" h="816610">
                <a:moveTo>
                  <a:pt x="0" y="408178"/>
                </a:moveTo>
                <a:lnTo>
                  <a:pt x="204089" y="0"/>
                </a:lnTo>
                <a:lnTo>
                  <a:pt x="742822" y="0"/>
                </a:lnTo>
                <a:lnTo>
                  <a:pt x="946911" y="408178"/>
                </a:lnTo>
                <a:lnTo>
                  <a:pt x="742822" y="816381"/>
                </a:lnTo>
                <a:lnTo>
                  <a:pt x="204089" y="816381"/>
                </a:lnTo>
                <a:lnTo>
                  <a:pt x="0" y="40817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03907" y="3352546"/>
            <a:ext cx="4318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网络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3907" y="3788461"/>
            <a:ext cx="4318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协同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0608" y="3653282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86995" y="0"/>
                </a:moveTo>
                <a:lnTo>
                  <a:pt x="23875" y="0"/>
                </a:lnTo>
                <a:lnTo>
                  <a:pt x="0" y="47752"/>
                </a:lnTo>
                <a:lnTo>
                  <a:pt x="23875" y="95504"/>
                </a:lnTo>
                <a:lnTo>
                  <a:pt x="86995" y="95504"/>
                </a:lnTo>
                <a:lnTo>
                  <a:pt x="110871" y="47752"/>
                </a:lnTo>
                <a:lnTo>
                  <a:pt x="869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570608" y="3653282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0" y="47752"/>
                </a:moveTo>
                <a:lnTo>
                  <a:pt x="23875" y="0"/>
                </a:lnTo>
                <a:lnTo>
                  <a:pt x="86995" y="0"/>
                </a:lnTo>
                <a:lnTo>
                  <a:pt x="110871" y="47752"/>
                </a:lnTo>
                <a:lnTo>
                  <a:pt x="86995" y="95504"/>
                </a:lnTo>
                <a:lnTo>
                  <a:pt x="23875" y="95504"/>
                </a:lnTo>
                <a:lnTo>
                  <a:pt x="0" y="47752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36600" y="2854325"/>
            <a:ext cx="946912" cy="816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36600" y="2854325"/>
            <a:ext cx="947419" cy="816610"/>
          </a:xfrm>
          <a:custGeom>
            <a:avLst/>
            <a:gdLst/>
            <a:ahLst/>
            <a:cxnLst/>
            <a:rect l="l" t="t" r="r" b="b"/>
            <a:pathLst>
              <a:path w="947419" h="816610">
                <a:moveTo>
                  <a:pt x="0" y="408177"/>
                </a:moveTo>
                <a:lnTo>
                  <a:pt x="204088" y="0"/>
                </a:lnTo>
                <a:lnTo>
                  <a:pt x="742822" y="0"/>
                </a:lnTo>
                <a:lnTo>
                  <a:pt x="946912" y="408177"/>
                </a:lnTo>
                <a:lnTo>
                  <a:pt x="742822" y="816356"/>
                </a:lnTo>
                <a:lnTo>
                  <a:pt x="204088" y="816356"/>
                </a:lnTo>
                <a:lnTo>
                  <a:pt x="0" y="40817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381252" y="3562858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86994" y="0"/>
                </a:moveTo>
                <a:lnTo>
                  <a:pt x="23875" y="0"/>
                </a:lnTo>
                <a:lnTo>
                  <a:pt x="0" y="47878"/>
                </a:lnTo>
                <a:lnTo>
                  <a:pt x="23875" y="95630"/>
                </a:lnTo>
                <a:lnTo>
                  <a:pt x="86994" y="95630"/>
                </a:lnTo>
                <a:lnTo>
                  <a:pt x="110870" y="47878"/>
                </a:lnTo>
                <a:lnTo>
                  <a:pt x="869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381252" y="3562858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0" y="47878"/>
                </a:moveTo>
                <a:lnTo>
                  <a:pt x="23875" y="0"/>
                </a:lnTo>
                <a:lnTo>
                  <a:pt x="86994" y="0"/>
                </a:lnTo>
                <a:lnTo>
                  <a:pt x="110870" y="47878"/>
                </a:lnTo>
                <a:lnTo>
                  <a:pt x="86994" y="95630"/>
                </a:lnTo>
                <a:lnTo>
                  <a:pt x="23875" y="95630"/>
                </a:lnTo>
                <a:lnTo>
                  <a:pt x="0" y="47878"/>
                </a:lnTo>
                <a:close/>
              </a:path>
            </a:pathLst>
          </a:custGeom>
          <a:ln w="25399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290572" y="2802635"/>
            <a:ext cx="1071372" cy="940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406395" y="2743200"/>
            <a:ext cx="897635" cy="1129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352675" y="2844673"/>
            <a:ext cx="947419" cy="816610"/>
          </a:xfrm>
          <a:custGeom>
            <a:avLst/>
            <a:gdLst/>
            <a:ahLst/>
            <a:cxnLst/>
            <a:rect l="l" t="t" r="r" b="b"/>
            <a:pathLst>
              <a:path w="947420" h="816610">
                <a:moveTo>
                  <a:pt x="742823" y="0"/>
                </a:moveTo>
                <a:lnTo>
                  <a:pt x="204088" y="0"/>
                </a:lnTo>
                <a:lnTo>
                  <a:pt x="0" y="408177"/>
                </a:lnTo>
                <a:lnTo>
                  <a:pt x="204088" y="816355"/>
                </a:lnTo>
                <a:lnTo>
                  <a:pt x="742823" y="816355"/>
                </a:lnTo>
                <a:lnTo>
                  <a:pt x="946912" y="408177"/>
                </a:lnTo>
                <a:lnTo>
                  <a:pt x="742823" y="0"/>
                </a:lnTo>
                <a:close/>
              </a:path>
            </a:pathLst>
          </a:custGeom>
          <a:solidFill>
            <a:srgbClr val="6D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352675" y="2844673"/>
            <a:ext cx="947419" cy="816610"/>
          </a:xfrm>
          <a:custGeom>
            <a:avLst/>
            <a:gdLst/>
            <a:ahLst/>
            <a:cxnLst/>
            <a:rect l="l" t="t" r="r" b="b"/>
            <a:pathLst>
              <a:path w="947420" h="816610">
                <a:moveTo>
                  <a:pt x="0" y="408177"/>
                </a:moveTo>
                <a:lnTo>
                  <a:pt x="204088" y="0"/>
                </a:lnTo>
                <a:lnTo>
                  <a:pt x="742823" y="0"/>
                </a:lnTo>
                <a:lnTo>
                  <a:pt x="946912" y="408177"/>
                </a:lnTo>
                <a:lnTo>
                  <a:pt x="742823" y="816355"/>
                </a:lnTo>
                <a:lnTo>
                  <a:pt x="204088" y="816355"/>
                </a:lnTo>
                <a:lnTo>
                  <a:pt x="0" y="40817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610992" y="2904235"/>
            <a:ext cx="43116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共享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10992" y="3340353"/>
            <a:ext cx="43116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>
                <a:solidFill>
                  <a:srgbClr val="FFFFFF"/>
                </a:solidFill>
                <a:latin typeface="微软雅黑"/>
                <a:cs typeface="微软雅黑"/>
              </a:rPr>
              <a:t>经济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99994" y="3552316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86994" y="0"/>
                </a:moveTo>
                <a:lnTo>
                  <a:pt x="23875" y="0"/>
                </a:lnTo>
                <a:lnTo>
                  <a:pt x="0" y="47752"/>
                </a:lnTo>
                <a:lnTo>
                  <a:pt x="23875" y="95504"/>
                </a:lnTo>
                <a:lnTo>
                  <a:pt x="86994" y="95504"/>
                </a:lnTo>
                <a:lnTo>
                  <a:pt x="110870" y="47752"/>
                </a:lnTo>
                <a:lnTo>
                  <a:pt x="869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999994" y="3552316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0" y="47752"/>
                </a:moveTo>
                <a:lnTo>
                  <a:pt x="23875" y="0"/>
                </a:lnTo>
                <a:lnTo>
                  <a:pt x="86994" y="0"/>
                </a:lnTo>
                <a:lnTo>
                  <a:pt x="110870" y="47752"/>
                </a:lnTo>
                <a:lnTo>
                  <a:pt x="86994" y="95504"/>
                </a:lnTo>
                <a:lnTo>
                  <a:pt x="23875" y="95504"/>
                </a:lnTo>
                <a:lnTo>
                  <a:pt x="0" y="47752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159379" y="3292855"/>
            <a:ext cx="946911" cy="816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159379" y="3292855"/>
            <a:ext cx="947419" cy="816610"/>
          </a:xfrm>
          <a:custGeom>
            <a:avLst/>
            <a:gdLst/>
            <a:ahLst/>
            <a:cxnLst/>
            <a:rect l="l" t="t" r="r" b="b"/>
            <a:pathLst>
              <a:path w="947420" h="816610">
                <a:moveTo>
                  <a:pt x="0" y="408178"/>
                </a:moveTo>
                <a:lnTo>
                  <a:pt x="204088" y="0"/>
                </a:lnTo>
                <a:lnTo>
                  <a:pt x="742822" y="0"/>
                </a:lnTo>
                <a:lnTo>
                  <a:pt x="946911" y="408178"/>
                </a:lnTo>
                <a:lnTo>
                  <a:pt x="742822" y="816381"/>
                </a:lnTo>
                <a:lnTo>
                  <a:pt x="204088" y="816381"/>
                </a:lnTo>
                <a:lnTo>
                  <a:pt x="0" y="40817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184017" y="3653282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86994" y="0"/>
                </a:moveTo>
                <a:lnTo>
                  <a:pt x="23875" y="0"/>
                </a:lnTo>
                <a:lnTo>
                  <a:pt x="0" y="47752"/>
                </a:lnTo>
                <a:lnTo>
                  <a:pt x="23875" y="95504"/>
                </a:lnTo>
                <a:lnTo>
                  <a:pt x="86994" y="95504"/>
                </a:lnTo>
                <a:lnTo>
                  <a:pt x="110870" y="47752"/>
                </a:lnTo>
                <a:lnTo>
                  <a:pt x="869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184017" y="3653282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0" y="47752"/>
                </a:moveTo>
                <a:lnTo>
                  <a:pt x="23875" y="0"/>
                </a:lnTo>
                <a:lnTo>
                  <a:pt x="86994" y="0"/>
                </a:lnTo>
                <a:lnTo>
                  <a:pt x="110870" y="47752"/>
                </a:lnTo>
                <a:lnTo>
                  <a:pt x="86994" y="95504"/>
                </a:lnTo>
                <a:lnTo>
                  <a:pt x="23875" y="95504"/>
                </a:lnTo>
                <a:lnTo>
                  <a:pt x="0" y="47752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484375" y="2356104"/>
            <a:ext cx="1069848" cy="9403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600200" y="2296667"/>
            <a:ext cx="897636" cy="11292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545971" y="2398395"/>
            <a:ext cx="947419" cy="816610"/>
          </a:xfrm>
          <a:custGeom>
            <a:avLst/>
            <a:gdLst/>
            <a:ahLst/>
            <a:cxnLst/>
            <a:rect l="l" t="t" r="r" b="b"/>
            <a:pathLst>
              <a:path w="947419" h="816610">
                <a:moveTo>
                  <a:pt x="742822" y="0"/>
                </a:moveTo>
                <a:lnTo>
                  <a:pt x="204089" y="0"/>
                </a:lnTo>
                <a:lnTo>
                  <a:pt x="0" y="408178"/>
                </a:lnTo>
                <a:lnTo>
                  <a:pt x="204089" y="816356"/>
                </a:lnTo>
                <a:lnTo>
                  <a:pt x="742822" y="816356"/>
                </a:lnTo>
                <a:lnTo>
                  <a:pt x="946911" y="408178"/>
                </a:lnTo>
                <a:lnTo>
                  <a:pt x="742822" y="0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545971" y="2398395"/>
            <a:ext cx="947419" cy="816610"/>
          </a:xfrm>
          <a:custGeom>
            <a:avLst/>
            <a:gdLst/>
            <a:ahLst/>
            <a:cxnLst/>
            <a:rect l="l" t="t" r="r" b="b"/>
            <a:pathLst>
              <a:path w="947419" h="816610">
                <a:moveTo>
                  <a:pt x="0" y="408178"/>
                </a:moveTo>
                <a:lnTo>
                  <a:pt x="204089" y="0"/>
                </a:lnTo>
                <a:lnTo>
                  <a:pt x="742822" y="0"/>
                </a:lnTo>
                <a:lnTo>
                  <a:pt x="946911" y="408178"/>
                </a:lnTo>
                <a:lnTo>
                  <a:pt x="742822" y="816356"/>
                </a:lnTo>
                <a:lnTo>
                  <a:pt x="204089" y="816356"/>
                </a:lnTo>
                <a:lnTo>
                  <a:pt x="0" y="40817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803907" y="2457957"/>
            <a:ext cx="4318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众包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03907" y="2893822"/>
            <a:ext cx="4318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合作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87955" y="2416048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86994" y="0"/>
                </a:moveTo>
                <a:lnTo>
                  <a:pt x="23875" y="0"/>
                </a:lnTo>
                <a:lnTo>
                  <a:pt x="0" y="47751"/>
                </a:lnTo>
                <a:lnTo>
                  <a:pt x="23875" y="95631"/>
                </a:lnTo>
                <a:lnTo>
                  <a:pt x="86994" y="95631"/>
                </a:lnTo>
                <a:lnTo>
                  <a:pt x="110870" y="47751"/>
                </a:lnTo>
                <a:lnTo>
                  <a:pt x="869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2187955" y="2416048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0" y="47751"/>
                </a:moveTo>
                <a:lnTo>
                  <a:pt x="23875" y="0"/>
                </a:lnTo>
                <a:lnTo>
                  <a:pt x="86994" y="0"/>
                </a:lnTo>
                <a:lnTo>
                  <a:pt x="110870" y="47751"/>
                </a:lnTo>
                <a:lnTo>
                  <a:pt x="86994" y="95631"/>
                </a:lnTo>
                <a:lnTo>
                  <a:pt x="23875" y="95631"/>
                </a:lnTo>
                <a:lnTo>
                  <a:pt x="0" y="47751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352675" y="1952370"/>
            <a:ext cx="946912" cy="8163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352675" y="1952370"/>
            <a:ext cx="947419" cy="816610"/>
          </a:xfrm>
          <a:custGeom>
            <a:avLst/>
            <a:gdLst/>
            <a:ahLst/>
            <a:cxnLst/>
            <a:rect l="l" t="t" r="r" b="b"/>
            <a:pathLst>
              <a:path w="947420" h="816610">
                <a:moveTo>
                  <a:pt x="0" y="408178"/>
                </a:moveTo>
                <a:lnTo>
                  <a:pt x="204088" y="0"/>
                </a:lnTo>
                <a:lnTo>
                  <a:pt x="742823" y="0"/>
                </a:lnTo>
                <a:lnTo>
                  <a:pt x="946912" y="408178"/>
                </a:lnTo>
                <a:lnTo>
                  <a:pt x="742823" y="816356"/>
                </a:lnTo>
                <a:lnTo>
                  <a:pt x="204088" y="816356"/>
                </a:lnTo>
                <a:lnTo>
                  <a:pt x="0" y="408178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2380614" y="2310892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86995" y="0"/>
                </a:moveTo>
                <a:lnTo>
                  <a:pt x="24003" y="0"/>
                </a:lnTo>
                <a:lnTo>
                  <a:pt x="0" y="47751"/>
                </a:lnTo>
                <a:lnTo>
                  <a:pt x="24003" y="95503"/>
                </a:lnTo>
                <a:lnTo>
                  <a:pt x="86995" y="95503"/>
                </a:lnTo>
                <a:lnTo>
                  <a:pt x="110871" y="47751"/>
                </a:lnTo>
                <a:lnTo>
                  <a:pt x="869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380614" y="2310892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5">
                <a:moveTo>
                  <a:pt x="0" y="47751"/>
                </a:moveTo>
                <a:lnTo>
                  <a:pt x="24003" y="0"/>
                </a:lnTo>
                <a:lnTo>
                  <a:pt x="86995" y="0"/>
                </a:lnTo>
                <a:lnTo>
                  <a:pt x="110871" y="47751"/>
                </a:lnTo>
                <a:lnTo>
                  <a:pt x="86995" y="95503"/>
                </a:lnTo>
                <a:lnTo>
                  <a:pt x="24003" y="95503"/>
                </a:lnTo>
                <a:lnTo>
                  <a:pt x="0" y="47751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508116" y="2367889"/>
            <a:ext cx="2160270" cy="428625"/>
          </a:xfrm>
          <a:custGeom>
            <a:avLst/>
            <a:gdLst/>
            <a:ahLst/>
            <a:cxnLst/>
            <a:rect l="l" t="t" r="r" b="b"/>
            <a:pathLst>
              <a:path w="2160270" h="428625">
                <a:moveTo>
                  <a:pt x="0" y="428396"/>
                </a:moveTo>
                <a:lnTo>
                  <a:pt x="2160269" y="428396"/>
                </a:lnTo>
                <a:lnTo>
                  <a:pt x="2160269" y="0"/>
                </a:lnTo>
                <a:lnTo>
                  <a:pt x="0" y="0"/>
                </a:lnTo>
                <a:lnTo>
                  <a:pt x="0" y="428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508116" y="2367889"/>
            <a:ext cx="2160270" cy="428625"/>
          </a:xfrm>
          <a:custGeom>
            <a:avLst/>
            <a:gdLst/>
            <a:ahLst/>
            <a:cxnLst/>
            <a:rect l="l" t="t" r="r" b="b"/>
            <a:pathLst>
              <a:path w="2160270" h="428625">
                <a:moveTo>
                  <a:pt x="0" y="428396"/>
                </a:moveTo>
                <a:lnTo>
                  <a:pt x="2160269" y="428396"/>
                </a:lnTo>
                <a:lnTo>
                  <a:pt x="2160269" y="0"/>
                </a:lnTo>
                <a:lnTo>
                  <a:pt x="0" y="0"/>
                </a:lnTo>
                <a:lnTo>
                  <a:pt x="0" y="428396"/>
                </a:lnTo>
                <a:close/>
              </a:path>
            </a:pathLst>
          </a:custGeom>
          <a:ln w="9525">
            <a:solidFill>
              <a:srgbClr val="22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602223" y="2097023"/>
            <a:ext cx="2001012" cy="5867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526023" y="2078735"/>
            <a:ext cx="1303020" cy="693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644896" y="2116963"/>
            <a:ext cx="1915795" cy="502284"/>
          </a:xfrm>
          <a:custGeom>
            <a:avLst/>
            <a:gdLst/>
            <a:ahLst/>
            <a:cxnLst/>
            <a:rect l="l" t="t" r="r" b="b"/>
            <a:pathLst>
              <a:path w="1915795" h="502285">
                <a:moveTo>
                  <a:pt x="1831848" y="0"/>
                </a:moveTo>
                <a:lnTo>
                  <a:pt x="79068" y="125"/>
                </a:lnTo>
                <a:lnTo>
                  <a:pt x="38979" y="12923"/>
                </a:lnTo>
                <a:lnTo>
                  <a:pt x="10704" y="42664"/>
                </a:lnTo>
                <a:lnTo>
                  <a:pt x="0" y="83566"/>
                </a:lnTo>
                <a:lnTo>
                  <a:pt x="125" y="422823"/>
                </a:lnTo>
                <a:lnTo>
                  <a:pt x="12929" y="462831"/>
                </a:lnTo>
                <a:lnTo>
                  <a:pt x="42704" y="491076"/>
                </a:lnTo>
                <a:lnTo>
                  <a:pt x="83692" y="501776"/>
                </a:lnTo>
                <a:lnTo>
                  <a:pt x="1836359" y="501656"/>
                </a:lnTo>
                <a:lnTo>
                  <a:pt x="1876414" y="488886"/>
                </a:lnTo>
                <a:lnTo>
                  <a:pt x="1904698" y="459139"/>
                </a:lnTo>
                <a:lnTo>
                  <a:pt x="1915413" y="418211"/>
                </a:lnTo>
                <a:lnTo>
                  <a:pt x="1915293" y="79054"/>
                </a:lnTo>
                <a:lnTo>
                  <a:pt x="1902523" y="38999"/>
                </a:lnTo>
                <a:lnTo>
                  <a:pt x="1872776" y="10715"/>
                </a:lnTo>
                <a:lnTo>
                  <a:pt x="1831848" y="0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729985" y="2236977"/>
            <a:ext cx="836294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企业边界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508116" y="3139033"/>
            <a:ext cx="2160270" cy="428625"/>
          </a:xfrm>
          <a:custGeom>
            <a:avLst/>
            <a:gdLst/>
            <a:ahLst/>
            <a:cxnLst/>
            <a:rect l="l" t="t" r="r" b="b"/>
            <a:pathLst>
              <a:path w="2160270" h="428625">
                <a:moveTo>
                  <a:pt x="0" y="428396"/>
                </a:moveTo>
                <a:lnTo>
                  <a:pt x="2160269" y="428396"/>
                </a:lnTo>
                <a:lnTo>
                  <a:pt x="2160269" y="0"/>
                </a:lnTo>
                <a:lnTo>
                  <a:pt x="0" y="0"/>
                </a:lnTo>
                <a:lnTo>
                  <a:pt x="0" y="428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508116" y="3139033"/>
            <a:ext cx="2160270" cy="428625"/>
          </a:xfrm>
          <a:custGeom>
            <a:avLst/>
            <a:gdLst/>
            <a:ahLst/>
            <a:cxnLst/>
            <a:rect l="l" t="t" r="r" b="b"/>
            <a:pathLst>
              <a:path w="2160270" h="428625">
                <a:moveTo>
                  <a:pt x="0" y="428396"/>
                </a:moveTo>
                <a:lnTo>
                  <a:pt x="2160269" y="428396"/>
                </a:lnTo>
                <a:lnTo>
                  <a:pt x="2160269" y="0"/>
                </a:lnTo>
                <a:lnTo>
                  <a:pt x="0" y="0"/>
                </a:lnTo>
                <a:lnTo>
                  <a:pt x="0" y="428396"/>
                </a:lnTo>
                <a:close/>
              </a:path>
            </a:pathLst>
          </a:custGeom>
          <a:ln w="9525">
            <a:solidFill>
              <a:srgbClr val="22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602223" y="2868167"/>
            <a:ext cx="2001012" cy="5867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526023" y="2849879"/>
            <a:ext cx="1708403" cy="6934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644896" y="2888107"/>
            <a:ext cx="1915795" cy="502284"/>
          </a:xfrm>
          <a:custGeom>
            <a:avLst/>
            <a:gdLst/>
            <a:ahLst/>
            <a:cxnLst/>
            <a:rect l="l" t="t" r="r" b="b"/>
            <a:pathLst>
              <a:path w="1915795" h="502285">
                <a:moveTo>
                  <a:pt x="1831848" y="0"/>
                </a:moveTo>
                <a:lnTo>
                  <a:pt x="79068" y="125"/>
                </a:lnTo>
                <a:lnTo>
                  <a:pt x="38979" y="12892"/>
                </a:lnTo>
                <a:lnTo>
                  <a:pt x="10704" y="42608"/>
                </a:lnTo>
                <a:lnTo>
                  <a:pt x="0" y="83566"/>
                </a:lnTo>
                <a:lnTo>
                  <a:pt x="131" y="422808"/>
                </a:lnTo>
                <a:lnTo>
                  <a:pt x="12963" y="462850"/>
                </a:lnTo>
                <a:lnTo>
                  <a:pt x="42732" y="491088"/>
                </a:lnTo>
                <a:lnTo>
                  <a:pt x="83692" y="501776"/>
                </a:lnTo>
                <a:lnTo>
                  <a:pt x="1836460" y="501651"/>
                </a:lnTo>
                <a:lnTo>
                  <a:pt x="1876468" y="488847"/>
                </a:lnTo>
                <a:lnTo>
                  <a:pt x="1904713" y="459072"/>
                </a:lnTo>
                <a:lnTo>
                  <a:pt x="1915413" y="418084"/>
                </a:lnTo>
                <a:lnTo>
                  <a:pt x="1915293" y="79042"/>
                </a:lnTo>
                <a:lnTo>
                  <a:pt x="1902523" y="38942"/>
                </a:lnTo>
                <a:lnTo>
                  <a:pt x="1872776" y="10688"/>
                </a:lnTo>
                <a:lnTo>
                  <a:pt x="1831848" y="0"/>
                </a:lnTo>
                <a:close/>
              </a:path>
            </a:pathLst>
          </a:custGeom>
          <a:solidFill>
            <a:srgbClr val="EB8B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729985" y="3008502"/>
            <a:ext cx="124206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生产组织体系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508116" y="3910088"/>
            <a:ext cx="2160270" cy="428625"/>
          </a:xfrm>
          <a:custGeom>
            <a:avLst/>
            <a:gdLst/>
            <a:ahLst/>
            <a:cxnLst/>
            <a:rect l="l" t="t" r="r" b="b"/>
            <a:pathLst>
              <a:path w="2160270" h="428625">
                <a:moveTo>
                  <a:pt x="0" y="428396"/>
                </a:moveTo>
                <a:lnTo>
                  <a:pt x="2160269" y="428396"/>
                </a:lnTo>
                <a:lnTo>
                  <a:pt x="2160269" y="0"/>
                </a:lnTo>
                <a:lnTo>
                  <a:pt x="0" y="0"/>
                </a:lnTo>
                <a:lnTo>
                  <a:pt x="0" y="428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508116" y="3910088"/>
            <a:ext cx="2160270" cy="428625"/>
          </a:xfrm>
          <a:custGeom>
            <a:avLst/>
            <a:gdLst/>
            <a:ahLst/>
            <a:cxnLst/>
            <a:rect l="l" t="t" r="r" b="b"/>
            <a:pathLst>
              <a:path w="2160270" h="428625">
                <a:moveTo>
                  <a:pt x="0" y="428396"/>
                </a:moveTo>
                <a:lnTo>
                  <a:pt x="2160269" y="428396"/>
                </a:lnTo>
                <a:lnTo>
                  <a:pt x="2160269" y="0"/>
                </a:lnTo>
                <a:lnTo>
                  <a:pt x="0" y="0"/>
                </a:lnTo>
                <a:lnTo>
                  <a:pt x="0" y="428396"/>
                </a:lnTo>
                <a:close/>
              </a:path>
            </a:pathLst>
          </a:custGeom>
          <a:ln w="9525">
            <a:solidFill>
              <a:srgbClr val="221E1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602223" y="3639311"/>
            <a:ext cx="2001012" cy="5867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526023" y="3621023"/>
            <a:ext cx="1708403" cy="6934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644896" y="3659123"/>
            <a:ext cx="1915795" cy="502284"/>
          </a:xfrm>
          <a:custGeom>
            <a:avLst/>
            <a:gdLst/>
            <a:ahLst/>
            <a:cxnLst/>
            <a:rect l="l" t="t" r="r" b="b"/>
            <a:pathLst>
              <a:path w="1915795" h="502285">
                <a:moveTo>
                  <a:pt x="1831848" y="0"/>
                </a:moveTo>
                <a:lnTo>
                  <a:pt x="78968" y="131"/>
                </a:lnTo>
                <a:lnTo>
                  <a:pt x="38926" y="12963"/>
                </a:lnTo>
                <a:lnTo>
                  <a:pt x="10688" y="42732"/>
                </a:lnTo>
                <a:lnTo>
                  <a:pt x="0" y="83692"/>
                </a:lnTo>
                <a:lnTo>
                  <a:pt x="128" y="422930"/>
                </a:lnTo>
                <a:lnTo>
                  <a:pt x="12949" y="462962"/>
                </a:lnTo>
                <a:lnTo>
                  <a:pt x="42721" y="491200"/>
                </a:lnTo>
                <a:lnTo>
                  <a:pt x="83692" y="501891"/>
                </a:lnTo>
                <a:lnTo>
                  <a:pt x="1836420" y="501767"/>
                </a:lnTo>
                <a:lnTo>
                  <a:pt x="1876446" y="488980"/>
                </a:lnTo>
                <a:lnTo>
                  <a:pt x="1904707" y="459219"/>
                </a:lnTo>
                <a:lnTo>
                  <a:pt x="1915413" y="418249"/>
                </a:lnTo>
                <a:lnTo>
                  <a:pt x="1915288" y="79068"/>
                </a:lnTo>
                <a:lnTo>
                  <a:pt x="1902490" y="38979"/>
                </a:lnTo>
                <a:lnTo>
                  <a:pt x="1872749" y="10704"/>
                </a:lnTo>
                <a:lnTo>
                  <a:pt x="1831848" y="0"/>
                </a:lnTo>
                <a:close/>
              </a:path>
            </a:pathLst>
          </a:custGeom>
          <a:solidFill>
            <a:srgbClr val="6D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5729985" y="3779621"/>
            <a:ext cx="124206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劳动雇佣关系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924300" y="2787650"/>
            <a:ext cx="1295400" cy="576580"/>
          </a:xfrm>
          <a:custGeom>
            <a:avLst/>
            <a:gdLst/>
            <a:ahLst/>
            <a:cxnLst/>
            <a:rect l="l" t="t" r="r" b="b"/>
            <a:pathLst>
              <a:path w="1295400" h="576579">
                <a:moveTo>
                  <a:pt x="0" y="144018"/>
                </a:moveTo>
                <a:lnTo>
                  <a:pt x="1007237" y="144018"/>
                </a:lnTo>
                <a:lnTo>
                  <a:pt x="1007237" y="0"/>
                </a:lnTo>
                <a:lnTo>
                  <a:pt x="1295400" y="288163"/>
                </a:lnTo>
                <a:lnTo>
                  <a:pt x="1007237" y="576326"/>
                </a:lnTo>
                <a:lnTo>
                  <a:pt x="1007237" y="432181"/>
                </a:lnTo>
                <a:lnTo>
                  <a:pt x="0" y="432181"/>
                </a:lnTo>
                <a:lnTo>
                  <a:pt x="144017" y="288163"/>
                </a:lnTo>
                <a:lnTo>
                  <a:pt x="0" y="144018"/>
                </a:lnTo>
                <a:close/>
              </a:path>
            </a:pathLst>
          </a:custGeom>
          <a:ln w="25399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249673" y="2418714"/>
            <a:ext cx="4318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冲击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9659" y="2031745"/>
            <a:ext cx="231648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“互联网＋零售业”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99160">
              <a:lnSpc>
                <a:spcPct val="100000"/>
              </a:lnSpc>
            </a:pPr>
            <a:r>
              <a:rPr dirty="0"/>
              <a:t>网络零售释放内需潜力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6520">
              <a:lnSpc>
                <a:spcPct val="100000"/>
              </a:lnSpc>
            </a:pPr>
            <a:r>
              <a:rPr dirty="0" sz="2800" spc="-20">
                <a:latin typeface="微软雅黑"/>
                <a:cs typeface="微软雅黑"/>
              </a:rPr>
              <a:t>2006-2014</a:t>
            </a:r>
            <a:r>
              <a:rPr dirty="0" sz="2800" spc="-35"/>
              <a:t>：网络零售爆发式增长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7450" y="2205101"/>
            <a:ext cx="5237226" cy="2516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828800" y="1212850"/>
            <a:ext cx="1870075" cy="821055"/>
          </a:xfrm>
          <a:custGeom>
            <a:avLst/>
            <a:gdLst/>
            <a:ahLst/>
            <a:cxnLst/>
            <a:rect l="l" t="t" r="r" b="b"/>
            <a:pathLst>
              <a:path w="1870075" h="821055">
                <a:moveTo>
                  <a:pt x="935101" y="0"/>
                </a:moveTo>
                <a:lnTo>
                  <a:pt x="858399" y="1360"/>
                </a:lnTo>
                <a:lnTo>
                  <a:pt x="783406" y="5372"/>
                </a:lnTo>
                <a:lnTo>
                  <a:pt x="710363" y="11928"/>
                </a:lnTo>
                <a:lnTo>
                  <a:pt x="639511" y="20924"/>
                </a:lnTo>
                <a:lnTo>
                  <a:pt x="571089" y="32254"/>
                </a:lnTo>
                <a:lnTo>
                  <a:pt x="505338" y="45811"/>
                </a:lnTo>
                <a:lnTo>
                  <a:pt x="442499" y="61491"/>
                </a:lnTo>
                <a:lnTo>
                  <a:pt x="382813" y="79187"/>
                </a:lnTo>
                <a:lnTo>
                  <a:pt x="326519" y="98793"/>
                </a:lnTo>
                <a:lnTo>
                  <a:pt x="273859" y="120205"/>
                </a:lnTo>
                <a:lnTo>
                  <a:pt x="225073" y="143316"/>
                </a:lnTo>
                <a:lnTo>
                  <a:pt x="180400" y="168021"/>
                </a:lnTo>
                <a:lnTo>
                  <a:pt x="140083" y="194213"/>
                </a:lnTo>
                <a:lnTo>
                  <a:pt x="104361" y="221787"/>
                </a:lnTo>
                <a:lnTo>
                  <a:pt x="73475" y="250638"/>
                </a:lnTo>
                <a:lnTo>
                  <a:pt x="47665" y="280659"/>
                </a:lnTo>
                <a:lnTo>
                  <a:pt x="12237" y="343791"/>
                </a:lnTo>
                <a:lnTo>
                  <a:pt x="0" y="410337"/>
                </a:lnTo>
                <a:lnTo>
                  <a:pt x="3099" y="444001"/>
                </a:lnTo>
                <a:lnTo>
                  <a:pt x="27172" y="508976"/>
                </a:lnTo>
                <a:lnTo>
                  <a:pt x="73475" y="570108"/>
                </a:lnTo>
                <a:lnTo>
                  <a:pt x="104361" y="598969"/>
                </a:lnTo>
                <a:lnTo>
                  <a:pt x="140083" y="626552"/>
                </a:lnTo>
                <a:lnTo>
                  <a:pt x="180400" y="652752"/>
                </a:lnTo>
                <a:lnTo>
                  <a:pt x="225073" y="677463"/>
                </a:lnTo>
                <a:lnTo>
                  <a:pt x="273859" y="700579"/>
                </a:lnTo>
                <a:lnTo>
                  <a:pt x="326519" y="721995"/>
                </a:lnTo>
                <a:lnTo>
                  <a:pt x="382813" y="741605"/>
                </a:lnTo>
                <a:lnTo>
                  <a:pt x="442499" y="759304"/>
                </a:lnTo>
                <a:lnTo>
                  <a:pt x="505338" y="774986"/>
                </a:lnTo>
                <a:lnTo>
                  <a:pt x="571089" y="788544"/>
                </a:lnTo>
                <a:lnTo>
                  <a:pt x="639511" y="799875"/>
                </a:lnTo>
                <a:lnTo>
                  <a:pt x="710363" y="808871"/>
                </a:lnTo>
                <a:lnTo>
                  <a:pt x="783406" y="815428"/>
                </a:lnTo>
                <a:lnTo>
                  <a:pt x="858399" y="819440"/>
                </a:lnTo>
                <a:lnTo>
                  <a:pt x="935101" y="820801"/>
                </a:lnTo>
                <a:lnTo>
                  <a:pt x="1011784" y="819440"/>
                </a:lnTo>
                <a:lnTo>
                  <a:pt x="1086761" y="815428"/>
                </a:lnTo>
                <a:lnTo>
                  <a:pt x="1159789" y="808871"/>
                </a:lnTo>
                <a:lnTo>
                  <a:pt x="1230628" y="799875"/>
                </a:lnTo>
                <a:lnTo>
                  <a:pt x="1299039" y="788544"/>
                </a:lnTo>
                <a:lnTo>
                  <a:pt x="1364779" y="774986"/>
                </a:lnTo>
                <a:lnTo>
                  <a:pt x="1427609" y="759304"/>
                </a:lnTo>
                <a:lnTo>
                  <a:pt x="1487288" y="741605"/>
                </a:lnTo>
                <a:lnTo>
                  <a:pt x="1543576" y="721995"/>
                </a:lnTo>
                <a:lnTo>
                  <a:pt x="1596231" y="700579"/>
                </a:lnTo>
                <a:lnTo>
                  <a:pt x="1645013" y="677463"/>
                </a:lnTo>
                <a:lnTo>
                  <a:pt x="1689682" y="652752"/>
                </a:lnTo>
                <a:lnTo>
                  <a:pt x="1729996" y="626552"/>
                </a:lnTo>
                <a:lnTo>
                  <a:pt x="1765716" y="598969"/>
                </a:lnTo>
                <a:lnTo>
                  <a:pt x="1796601" y="570108"/>
                </a:lnTo>
                <a:lnTo>
                  <a:pt x="1822410" y="540076"/>
                </a:lnTo>
                <a:lnTo>
                  <a:pt x="1857838" y="476916"/>
                </a:lnTo>
                <a:lnTo>
                  <a:pt x="1870075" y="410337"/>
                </a:lnTo>
                <a:lnTo>
                  <a:pt x="1866975" y="376690"/>
                </a:lnTo>
                <a:lnTo>
                  <a:pt x="1842902" y="311746"/>
                </a:lnTo>
                <a:lnTo>
                  <a:pt x="1796601" y="250638"/>
                </a:lnTo>
                <a:lnTo>
                  <a:pt x="1765716" y="221787"/>
                </a:lnTo>
                <a:lnTo>
                  <a:pt x="1729996" y="194213"/>
                </a:lnTo>
                <a:lnTo>
                  <a:pt x="1689682" y="168021"/>
                </a:lnTo>
                <a:lnTo>
                  <a:pt x="1645013" y="143316"/>
                </a:lnTo>
                <a:lnTo>
                  <a:pt x="1596231" y="120205"/>
                </a:lnTo>
                <a:lnTo>
                  <a:pt x="1543576" y="98793"/>
                </a:lnTo>
                <a:lnTo>
                  <a:pt x="1487288" y="79187"/>
                </a:lnTo>
                <a:lnTo>
                  <a:pt x="1427609" y="61491"/>
                </a:lnTo>
                <a:lnTo>
                  <a:pt x="1364779" y="45811"/>
                </a:lnTo>
                <a:lnTo>
                  <a:pt x="1299039" y="32254"/>
                </a:lnTo>
                <a:lnTo>
                  <a:pt x="1230628" y="20924"/>
                </a:lnTo>
                <a:lnTo>
                  <a:pt x="1159789" y="11928"/>
                </a:lnTo>
                <a:lnTo>
                  <a:pt x="1086761" y="5372"/>
                </a:lnTo>
                <a:lnTo>
                  <a:pt x="1011784" y="1360"/>
                </a:lnTo>
                <a:lnTo>
                  <a:pt x="935101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828800" y="1212850"/>
            <a:ext cx="1870075" cy="821055"/>
          </a:xfrm>
          <a:custGeom>
            <a:avLst/>
            <a:gdLst/>
            <a:ahLst/>
            <a:cxnLst/>
            <a:rect l="l" t="t" r="r" b="b"/>
            <a:pathLst>
              <a:path w="1870075" h="821055">
                <a:moveTo>
                  <a:pt x="0" y="410337"/>
                </a:moveTo>
                <a:lnTo>
                  <a:pt x="12237" y="343791"/>
                </a:lnTo>
                <a:lnTo>
                  <a:pt x="47665" y="280659"/>
                </a:lnTo>
                <a:lnTo>
                  <a:pt x="73475" y="250638"/>
                </a:lnTo>
                <a:lnTo>
                  <a:pt x="104361" y="221787"/>
                </a:lnTo>
                <a:lnTo>
                  <a:pt x="140083" y="194213"/>
                </a:lnTo>
                <a:lnTo>
                  <a:pt x="180400" y="168021"/>
                </a:lnTo>
                <a:lnTo>
                  <a:pt x="225073" y="143316"/>
                </a:lnTo>
                <a:lnTo>
                  <a:pt x="273859" y="120205"/>
                </a:lnTo>
                <a:lnTo>
                  <a:pt x="326519" y="98793"/>
                </a:lnTo>
                <a:lnTo>
                  <a:pt x="382813" y="79187"/>
                </a:lnTo>
                <a:lnTo>
                  <a:pt x="442499" y="61491"/>
                </a:lnTo>
                <a:lnTo>
                  <a:pt x="505338" y="45811"/>
                </a:lnTo>
                <a:lnTo>
                  <a:pt x="571089" y="32254"/>
                </a:lnTo>
                <a:lnTo>
                  <a:pt x="639511" y="20924"/>
                </a:lnTo>
                <a:lnTo>
                  <a:pt x="710363" y="11928"/>
                </a:lnTo>
                <a:lnTo>
                  <a:pt x="783406" y="5372"/>
                </a:lnTo>
                <a:lnTo>
                  <a:pt x="858399" y="1360"/>
                </a:lnTo>
                <a:lnTo>
                  <a:pt x="935101" y="0"/>
                </a:lnTo>
                <a:lnTo>
                  <a:pt x="1011784" y="1360"/>
                </a:lnTo>
                <a:lnTo>
                  <a:pt x="1086761" y="5372"/>
                </a:lnTo>
                <a:lnTo>
                  <a:pt x="1159789" y="11928"/>
                </a:lnTo>
                <a:lnTo>
                  <a:pt x="1230628" y="20924"/>
                </a:lnTo>
                <a:lnTo>
                  <a:pt x="1299039" y="32254"/>
                </a:lnTo>
                <a:lnTo>
                  <a:pt x="1364779" y="45811"/>
                </a:lnTo>
                <a:lnTo>
                  <a:pt x="1427609" y="61491"/>
                </a:lnTo>
                <a:lnTo>
                  <a:pt x="1487288" y="79187"/>
                </a:lnTo>
                <a:lnTo>
                  <a:pt x="1543576" y="98793"/>
                </a:lnTo>
                <a:lnTo>
                  <a:pt x="1596231" y="120205"/>
                </a:lnTo>
                <a:lnTo>
                  <a:pt x="1645013" y="143316"/>
                </a:lnTo>
                <a:lnTo>
                  <a:pt x="1689682" y="168021"/>
                </a:lnTo>
                <a:lnTo>
                  <a:pt x="1729996" y="194213"/>
                </a:lnTo>
                <a:lnTo>
                  <a:pt x="1765716" y="221787"/>
                </a:lnTo>
                <a:lnTo>
                  <a:pt x="1796601" y="250638"/>
                </a:lnTo>
                <a:lnTo>
                  <a:pt x="1822410" y="280659"/>
                </a:lnTo>
                <a:lnTo>
                  <a:pt x="1857838" y="343791"/>
                </a:lnTo>
                <a:lnTo>
                  <a:pt x="1870075" y="410337"/>
                </a:lnTo>
                <a:lnTo>
                  <a:pt x="1866975" y="444001"/>
                </a:lnTo>
                <a:lnTo>
                  <a:pt x="1842902" y="508976"/>
                </a:lnTo>
                <a:lnTo>
                  <a:pt x="1796601" y="570108"/>
                </a:lnTo>
                <a:lnTo>
                  <a:pt x="1765716" y="598969"/>
                </a:lnTo>
                <a:lnTo>
                  <a:pt x="1729996" y="626552"/>
                </a:lnTo>
                <a:lnTo>
                  <a:pt x="1689682" y="652752"/>
                </a:lnTo>
                <a:lnTo>
                  <a:pt x="1645013" y="677463"/>
                </a:lnTo>
                <a:lnTo>
                  <a:pt x="1596231" y="700579"/>
                </a:lnTo>
                <a:lnTo>
                  <a:pt x="1543576" y="721995"/>
                </a:lnTo>
                <a:lnTo>
                  <a:pt x="1487288" y="741605"/>
                </a:lnTo>
                <a:lnTo>
                  <a:pt x="1427609" y="759304"/>
                </a:lnTo>
                <a:lnTo>
                  <a:pt x="1364779" y="774986"/>
                </a:lnTo>
                <a:lnTo>
                  <a:pt x="1299039" y="788544"/>
                </a:lnTo>
                <a:lnTo>
                  <a:pt x="1230628" y="799875"/>
                </a:lnTo>
                <a:lnTo>
                  <a:pt x="1159789" y="808871"/>
                </a:lnTo>
                <a:lnTo>
                  <a:pt x="1086761" y="815428"/>
                </a:lnTo>
                <a:lnTo>
                  <a:pt x="1011784" y="819440"/>
                </a:lnTo>
                <a:lnTo>
                  <a:pt x="935101" y="820801"/>
                </a:lnTo>
                <a:lnTo>
                  <a:pt x="858399" y="819440"/>
                </a:lnTo>
                <a:lnTo>
                  <a:pt x="783406" y="815428"/>
                </a:lnTo>
                <a:lnTo>
                  <a:pt x="710363" y="808871"/>
                </a:lnTo>
                <a:lnTo>
                  <a:pt x="639511" y="799875"/>
                </a:lnTo>
                <a:lnTo>
                  <a:pt x="571089" y="788544"/>
                </a:lnTo>
                <a:lnTo>
                  <a:pt x="505338" y="774986"/>
                </a:lnTo>
                <a:lnTo>
                  <a:pt x="442499" y="759304"/>
                </a:lnTo>
                <a:lnTo>
                  <a:pt x="382813" y="741605"/>
                </a:lnTo>
                <a:lnTo>
                  <a:pt x="326519" y="721995"/>
                </a:lnTo>
                <a:lnTo>
                  <a:pt x="273859" y="700579"/>
                </a:lnTo>
                <a:lnTo>
                  <a:pt x="225073" y="677463"/>
                </a:lnTo>
                <a:lnTo>
                  <a:pt x="180400" y="652752"/>
                </a:lnTo>
                <a:lnTo>
                  <a:pt x="140083" y="626552"/>
                </a:lnTo>
                <a:lnTo>
                  <a:pt x="104361" y="598969"/>
                </a:lnTo>
                <a:lnTo>
                  <a:pt x="73475" y="570108"/>
                </a:lnTo>
                <a:lnTo>
                  <a:pt x="47665" y="540076"/>
                </a:lnTo>
                <a:lnTo>
                  <a:pt x="12237" y="476916"/>
                </a:lnTo>
                <a:lnTo>
                  <a:pt x="0" y="410337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48332" y="1346327"/>
            <a:ext cx="1231265" cy="556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1435"/>
              </a:lnSpc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2014</a:t>
            </a:r>
            <a:r>
              <a:rPr dirty="0" sz="1200">
                <a:solidFill>
                  <a:srgbClr val="FFFFFF"/>
                </a:solidFill>
                <a:latin typeface="宋体"/>
                <a:cs typeface="宋体"/>
              </a:rPr>
              <a:t>年</a:t>
            </a:r>
            <a:endParaRPr sz="1200">
              <a:latin typeface="宋体"/>
              <a:cs typeface="宋体"/>
            </a:endParaRPr>
          </a:p>
          <a:p>
            <a:pPr algn="ctr">
              <a:lnSpc>
                <a:spcPts val="2875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2.7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dirty="0" sz="2400" spc="-15" b="1">
                <a:solidFill>
                  <a:srgbClr val="FFFFFF"/>
                </a:solidFill>
                <a:latin typeface="宋体"/>
                <a:cs typeface="宋体"/>
              </a:rPr>
              <a:t>万亿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94475" y="1276350"/>
            <a:ext cx="1938655" cy="863600"/>
          </a:xfrm>
          <a:custGeom>
            <a:avLst/>
            <a:gdLst/>
            <a:ahLst/>
            <a:cxnLst/>
            <a:rect l="l" t="t" r="r" b="b"/>
            <a:pathLst>
              <a:path w="1938654" h="863600">
                <a:moveTo>
                  <a:pt x="969136" y="0"/>
                </a:moveTo>
                <a:lnTo>
                  <a:pt x="889661" y="1431"/>
                </a:lnTo>
                <a:lnTo>
                  <a:pt x="811952" y="5650"/>
                </a:lnTo>
                <a:lnTo>
                  <a:pt x="736262" y="12547"/>
                </a:lnTo>
                <a:lnTo>
                  <a:pt x="662838" y="22010"/>
                </a:lnTo>
                <a:lnTo>
                  <a:pt x="591931" y="33928"/>
                </a:lnTo>
                <a:lnTo>
                  <a:pt x="523789" y="48191"/>
                </a:lnTo>
                <a:lnTo>
                  <a:pt x="458664" y="64686"/>
                </a:lnTo>
                <a:lnTo>
                  <a:pt x="396803" y="83303"/>
                </a:lnTo>
                <a:lnTo>
                  <a:pt x="338458" y="103932"/>
                </a:lnTo>
                <a:lnTo>
                  <a:pt x="283876" y="126460"/>
                </a:lnTo>
                <a:lnTo>
                  <a:pt x="233309" y="150777"/>
                </a:lnTo>
                <a:lnTo>
                  <a:pt x="187004" y="176771"/>
                </a:lnTo>
                <a:lnTo>
                  <a:pt x="145213" y="204333"/>
                </a:lnTo>
                <a:lnTo>
                  <a:pt x="108184" y="233350"/>
                </a:lnTo>
                <a:lnTo>
                  <a:pt x="76168" y="263711"/>
                </a:lnTo>
                <a:lnTo>
                  <a:pt x="49413" y="295306"/>
                </a:lnTo>
                <a:lnTo>
                  <a:pt x="28169" y="328023"/>
                </a:lnTo>
                <a:lnTo>
                  <a:pt x="3213" y="396381"/>
                </a:lnTo>
                <a:lnTo>
                  <a:pt x="0" y="431800"/>
                </a:lnTo>
                <a:lnTo>
                  <a:pt x="3213" y="467218"/>
                </a:lnTo>
                <a:lnTo>
                  <a:pt x="28169" y="535576"/>
                </a:lnTo>
                <a:lnTo>
                  <a:pt x="49413" y="568293"/>
                </a:lnTo>
                <a:lnTo>
                  <a:pt x="76168" y="599888"/>
                </a:lnTo>
                <a:lnTo>
                  <a:pt x="108184" y="630249"/>
                </a:lnTo>
                <a:lnTo>
                  <a:pt x="145213" y="659266"/>
                </a:lnTo>
                <a:lnTo>
                  <a:pt x="187004" y="686828"/>
                </a:lnTo>
                <a:lnTo>
                  <a:pt x="233309" y="712822"/>
                </a:lnTo>
                <a:lnTo>
                  <a:pt x="283876" y="737139"/>
                </a:lnTo>
                <a:lnTo>
                  <a:pt x="338458" y="759667"/>
                </a:lnTo>
                <a:lnTo>
                  <a:pt x="396803" y="780296"/>
                </a:lnTo>
                <a:lnTo>
                  <a:pt x="458664" y="798913"/>
                </a:lnTo>
                <a:lnTo>
                  <a:pt x="523789" y="815408"/>
                </a:lnTo>
                <a:lnTo>
                  <a:pt x="591931" y="829671"/>
                </a:lnTo>
                <a:lnTo>
                  <a:pt x="662838" y="841589"/>
                </a:lnTo>
                <a:lnTo>
                  <a:pt x="736262" y="851052"/>
                </a:lnTo>
                <a:lnTo>
                  <a:pt x="811952" y="857949"/>
                </a:lnTo>
                <a:lnTo>
                  <a:pt x="889661" y="862168"/>
                </a:lnTo>
                <a:lnTo>
                  <a:pt x="969136" y="863600"/>
                </a:lnTo>
                <a:lnTo>
                  <a:pt x="1048631" y="862168"/>
                </a:lnTo>
                <a:lnTo>
                  <a:pt x="1126355" y="857949"/>
                </a:lnTo>
                <a:lnTo>
                  <a:pt x="1202060" y="851052"/>
                </a:lnTo>
                <a:lnTo>
                  <a:pt x="1275497" y="841589"/>
                </a:lnTo>
                <a:lnTo>
                  <a:pt x="1346416" y="829671"/>
                </a:lnTo>
                <a:lnTo>
                  <a:pt x="1414567" y="815408"/>
                </a:lnTo>
                <a:lnTo>
                  <a:pt x="1479701" y="798913"/>
                </a:lnTo>
                <a:lnTo>
                  <a:pt x="1541569" y="780296"/>
                </a:lnTo>
                <a:lnTo>
                  <a:pt x="1599921" y="759667"/>
                </a:lnTo>
                <a:lnTo>
                  <a:pt x="1654508" y="737139"/>
                </a:lnTo>
                <a:lnTo>
                  <a:pt x="1705080" y="712822"/>
                </a:lnTo>
                <a:lnTo>
                  <a:pt x="1751387" y="686828"/>
                </a:lnTo>
                <a:lnTo>
                  <a:pt x="1793181" y="659266"/>
                </a:lnTo>
                <a:lnTo>
                  <a:pt x="1830212" y="630249"/>
                </a:lnTo>
                <a:lnTo>
                  <a:pt x="1862230" y="599888"/>
                </a:lnTo>
                <a:lnTo>
                  <a:pt x="1888986" y="568293"/>
                </a:lnTo>
                <a:lnTo>
                  <a:pt x="1910231" y="535576"/>
                </a:lnTo>
                <a:lnTo>
                  <a:pt x="1935187" y="467218"/>
                </a:lnTo>
                <a:lnTo>
                  <a:pt x="1938401" y="431800"/>
                </a:lnTo>
                <a:lnTo>
                  <a:pt x="1935187" y="396381"/>
                </a:lnTo>
                <a:lnTo>
                  <a:pt x="1910231" y="328023"/>
                </a:lnTo>
                <a:lnTo>
                  <a:pt x="1888986" y="295306"/>
                </a:lnTo>
                <a:lnTo>
                  <a:pt x="1862230" y="263711"/>
                </a:lnTo>
                <a:lnTo>
                  <a:pt x="1830212" y="233350"/>
                </a:lnTo>
                <a:lnTo>
                  <a:pt x="1793181" y="204333"/>
                </a:lnTo>
                <a:lnTo>
                  <a:pt x="1751387" y="176771"/>
                </a:lnTo>
                <a:lnTo>
                  <a:pt x="1705080" y="150777"/>
                </a:lnTo>
                <a:lnTo>
                  <a:pt x="1654508" y="126460"/>
                </a:lnTo>
                <a:lnTo>
                  <a:pt x="1599921" y="103932"/>
                </a:lnTo>
                <a:lnTo>
                  <a:pt x="1541569" y="83303"/>
                </a:lnTo>
                <a:lnTo>
                  <a:pt x="1479701" y="64686"/>
                </a:lnTo>
                <a:lnTo>
                  <a:pt x="1414567" y="48191"/>
                </a:lnTo>
                <a:lnTo>
                  <a:pt x="1346416" y="33928"/>
                </a:lnTo>
                <a:lnTo>
                  <a:pt x="1275497" y="22010"/>
                </a:lnTo>
                <a:lnTo>
                  <a:pt x="1202060" y="12547"/>
                </a:lnTo>
                <a:lnTo>
                  <a:pt x="1126355" y="5650"/>
                </a:lnTo>
                <a:lnTo>
                  <a:pt x="1048631" y="1431"/>
                </a:lnTo>
                <a:lnTo>
                  <a:pt x="969136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594475" y="1276350"/>
            <a:ext cx="1938655" cy="863600"/>
          </a:xfrm>
          <a:custGeom>
            <a:avLst/>
            <a:gdLst/>
            <a:ahLst/>
            <a:cxnLst/>
            <a:rect l="l" t="t" r="r" b="b"/>
            <a:pathLst>
              <a:path w="1938654" h="863600">
                <a:moveTo>
                  <a:pt x="0" y="431800"/>
                </a:moveTo>
                <a:lnTo>
                  <a:pt x="12686" y="361752"/>
                </a:lnTo>
                <a:lnTo>
                  <a:pt x="49413" y="295306"/>
                </a:lnTo>
                <a:lnTo>
                  <a:pt x="76168" y="263711"/>
                </a:lnTo>
                <a:lnTo>
                  <a:pt x="108184" y="233350"/>
                </a:lnTo>
                <a:lnTo>
                  <a:pt x="145213" y="204333"/>
                </a:lnTo>
                <a:lnTo>
                  <a:pt x="187004" y="176771"/>
                </a:lnTo>
                <a:lnTo>
                  <a:pt x="233309" y="150777"/>
                </a:lnTo>
                <a:lnTo>
                  <a:pt x="283876" y="126460"/>
                </a:lnTo>
                <a:lnTo>
                  <a:pt x="338458" y="103932"/>
                </a:lnTo>
                <a:lnTo>
                  <a:pt x="396803" y="83303"/>
                </a:lnTo>
                <a:lnTo>
                  <a:pt x="458664" y="64686"/>
                </a:lnTo>
                <a:lnTo>
                  <a:pt x="523789" y="48191"/>
                </a:lnTo>
                <a:lnTo>
                  <a:pt x="591931" y="33928"/>
                </a:lnTo>
                <a:lnTo>
                  <a:pt x="662838" y="22010"/>
                </a:lnTo>
                <a:lnTo>
                  <a:pt x="736262" y="12547"/>
                </a:lnTo>
                <a:lnTo>
                  <a:pt x="811952" y="5650"/>
                </a:lnTo>
                <a:lnTo>
                  <a:pt x="889661" y="1431"/>
                </a:lnTo>
                <a:lnTo>
                  <a:pt x="969136" y="0"/>
                </a:lnTo>
                <a:lnTo>
                  <a:pt x="1048631" y="1431"/>
                </a:lnTo>
                <a:lnTo>
                  <a:pt x="1126355" y="5650"/>
                </a:lnTo>
                <a:lnTo>
                  <a:pt x="1202060" y="12547"/>
                </a:lnTo>
                <a:lnTo>
                  <a:pt x="1275497" y="22010"/>
                </a:lnTo>
                <a:lnTo>
                  <a:pt x="1346416" y="33928"/>
                </a:lnTo>
                <a:lnTo>
                  <a:pt x="1414567" y="48191"/>
                </a:lnTo>
                <a:lnTo>
                  <a:pt x="1479701" y="64686"/>
                </a:lnTo>
                <a:lnTo>
                  <a:pt x="1541569" y="83303"/>
                </a:lnTo>
                <a:lnTo>
                  <a:pt x="1599921" y="103932"/>
                </a:lnTo>
                <a:lnTo>
                  <a:pt x="1654508" y="126460"/>
                </a:lnTo>
                <a:lnTo>
                  <a:pt x="1705080" y="150777"/>
                </a:lnTo>
                <a:lnTo>
                  <a:pt x="1751387" y="176771"/>
                </a:lnTo>
                <a:lnTo>
                  <a:pt x="1793181" y="204333"/>
                </a:lnTo>
                <a:lnTo>
                  <a:pt x="1830212" y="233350"/>
                </a:lnTo>
                <a:lnTo>
                  <a:pt x="1862230" y="263711"/>
                </a:lnTo>
                <a:lnTo>
                  <a:pt x="1888986" y="295306"/>
                </a:lnTo>
                <a:lnTo>
                  <a:pt x="1910231" y="328023"/>
                </a:lnTo>
                <a:lnTo>
                  <a:pt x="1935187" y="396381"/>
                </a:lnTo>
                <a:lnTo>
                  <a:pt x="1938401" y="431800"/>
                </a:lnTo>
                <a:lnTo>
                  <a:pt x="1935187" y="467218"/>
                </a:lnTo>
                <a:lnTo>
                  <a:pt x="1910231" y="535576"/>
                </a:lnTo>
                <a:lnTo>
                  <a:pt x="1888986" y="568293"/>
                </a:lnTo>
                <a:lnTo>
                  <a:pt x="1862230" y="599888"/>
                </a:lnTo>
                <a:lnTo>
                  <a:pt x="1830212" y="630249"/>
                </a:lnTo>
                <a:lnTo>
                  <a:pt x="1793181" y="659266"/>
                </a:lnTo>
                <a:lnTo>
                  <a:pt x="1751387" y="686828"/>
                </a:lnTo>
                <a:lnTo>
                  <a:pt x="1705080" y="712822"/>
                </a:lnTo>
                <a:lnTo>
                  <a:pt x="1654508" y="737139"/>
                </a:lnTo>
                <a:lnTo>
                  <a:pt x="1599921" y="759667"/>
                </a:lnTo>
                <a:lnTo>
                  <a:pt x="1541569" y="780296"/>
                </a:lnTo>
                <a:lnTo>
                  <a:pt x="1479701" y="798913"/>
                </a:lnTo>
                <a:lnTo>
                  <a:pt x="1414567" y="815408"/>
                </a:lnTo>
                <a:lnTo>
                  <a:pt x="1346416" y="829671"/>
                </a:lnTo>
                <a:lnTo>
                  <a:pt x="1275497" y="841589"/>
                </a:lnTo>
                <a:lnTo>
                  <a:pt x="1202060" y="851052"/>
                </a:lnTo>
                <a:lnTo>
                  <a:pt x="1126355" y="857949"/>
                </a:lnTo>
                <a:lnTo>
                  <a:pt x="1048631" y="862168"/>
                </a:lnTo>
                <a:lnTo>
                  <a:pt x="969136" y="863600"/>
                </a:lnTo>
                <a:lnTo>
                  <a:pt x="889661" y="862168"/>
                </a:lnTo>
                <a:lnTo>
                  <a:pt x="811952" y="857949"/>
                </a:lnTo>
                <a:lnTo>
                  <a:pt x="736262" y="851052"/>
                </a:lnTo>
                <a:lnTo>
                  <a:pt x="662838" y="841589"/>
                </a:lnTo>
                <a:lnTo>
                  <a:pt x="591931" y="829671"/>
                </a:lnTo>
                <a:lnTo>
                  <a:pt x="523789" y="815408"/>
                </a:lnTo>
                <a:lnTo>
                  <a:pt x="458664" y="798913"/>
                </a:lnTo>
                <a:lnTo>
                  <a:pt x="396803" y="780296"/>
                </a:lnTo>
                <a:lnTo>
                  <a:pt x="338458" y="759667"/>
                </a:lnTo>
                <a:lnTo>
                  <a:pt x="283876" y="737139"/>
                </a:lnTo>
                <a:lnTo>
                  <a:pt x="233309" y="712822"/>
                </a:lnTo>
                <a:lnTo>
                  <a:pt x="187004" y="686828"/>
                </a:lnTo>
                <a:lnTo>
                  <a:pt x="145213" y="659266"/>
                </a:lnTo>
                <a:lnTo>
                  <a:pt x="108184" y="630249"/>
                </a:lnTo>
                <a:lnTo>
                  <a:pt x="76168" y="599888"/>
                </a:lnTo>
                <a:lnTo>
                  <a:pt x="49413" y="568293"/>
                </a:lnTo>
                <a:lnTo>
                  <a:pt x="28169" y="535576"/>
                </a:lnTo>
                <a:lnTo>
                  <a:pt x="3213" y="467218"/>
                </a:lnTo>
                <a:lnTo>
                  <a:pt x="0" y="431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23303" y="1431290"/>
            <a:ext cx="889635" cy="553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270">
              <a:lnSpc>
                <a:spcPts val="1420"/>
              </a:lnSpc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2014</a:t>
            </a:r>
            <a:r>
              <a:rPr dirty="0" sz="1200" spc="-15" b="1">
                <a:solidFill>
                  <a:srgbClr val="FFFFFF"/>
                </a:solidFill>
                <a:latin typeface="宋体"/>
                <a:cs typeface="宋体"/>
              </a:rPr>
              <a:t>年</a:t>
            </a:r>
            <a:endParaRPr sz="1200">
              <a:latin typeface="宋体"/>
              <a:cs typeface="宋体"/>
            </a:endParaRPr>
          </a:p>
          <a:p>
            <a:pPr algn="ctr">
              <a:lnSpc>
                <a:spcPts val="2860"/>
              </a:lnSpc>
            </a:pP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10.6%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0362" y="1430400"/>
            <a:ext cx="1122680" cy="468630"/>
          </a:xfrm>
          <a:custGeom>
            <a:avLst/>
            <a:gdLst/>
            <a:ahLst/>
            <a:cxnLst/>
            <a:rect l="l" t="t" r="r" b="b"/>
            <a:pathLst>
              <a:path w="1122680" h="468630">
                <a:moveTo>
                  <a:pt x="561187" y="0"/>
                </a:moveTo>
                <a:lnTo>
                  <a:pt x="515160" y="775"/>
                </a:lnTo>
                <a:lnTo>
                  <a:pt x="470158" y="3062"/>
                </a:lnTo>
                <a:lnTo>
                  <a:pt x="426325" y="6801"/>
                </a:lnTo>
                <a:lnTo>
                  <a:pt x="383805" y="11930"/>
                </a:lnTo>
                <a:lnTo>
                  <a:pt x="342744" y="18391"/>
                </a:lnTo>
                <a:lnTo>
                  <a:pt x="303285" y="26122"/>
                </a:lnTo>
                <a:lnTo>
                  <a:pt x="265574" y="35063"/>
                </a:lnTo>
                <a:lnTo>
                  <a:pt x="195969" y="56336"/>
                </a:lnTo>
                <a:lnTo>
                  <a:pt x="135085" y="81729"/>
                </a:lnTo>
                <a:lnTo>
                  <a:pt x="84076" y="110759"/>
                </a:lnTo>
                <a:lnTo>
                  <a:pt x="44099" y="142946"/>
                </a:lnTo>
                <a:lnTo>
                  <a:pt x="16309" y="177807"/>
                </a:lnTo>
                <a:lnTo>
                  <a:pt x="1860" y="214861"/>
                </a:lnTo>
                <a:lnTo>
                  <a:pt x="0" y="234061"/>
                </a:lnTo>
                <a:lnTo>
                  <a:pt x="1860" y="253278"/>
                </a:lnTo>
                <a:lnTo>
                  <a:pt x="16309" y="290363"/>
                </a:lnTo>
                <a:lnTo>
                  <a:pt x="44099" y="325248"/>
                </a:lnTo>
                <a:lnTo>
                  <a:pt x="84076" y="357454"/>
                </a:lnTo>
                <a:lnTo>
                  <a:pt x="135085" y="386498"/>
                </a:lnTo>
                <a:lnTo>
                  <a:pt x="195969" y="411900"/>
                </a:lnTo>
                <a:lnTo>
                  <a:pt x="265574" y="433180"/>
                </a:lnTo>
                <a:lnTo>
                  <a:pt x="303285" y="442123"/>
                </a:lnTo>
                <a:lnTo>
                  <a:pt x="342744" y="449855"/>
                </a:lnTo>
                <a:lnTo>
                  <a:pt x="383805" y="456317"/>
                </a:lnTo>
                <a:lnTo>
                  <a:pt x="426325" y="461447"/>
                </a:lnTo>
                <a:lnTo>
                  <a:pt x="470158" y="465185"/>
                </a:lnTo>
                <a:lnTo>
                  <a:pt x="515160" y="467473"/>
                </a:lnTo>
                <a:lnTo>
                  <a:pt x="561187" y="468249"/>
                </a:lnTo>
                <a:lnTo>
                  <a:pt x="607213" y="467473"/>
                </a:lnTo>
                <a:lnTo>
                  <a:pt x="652213" y="465185"/>
                </a:lnTo>
                <a:lnTo>
                  <a:pt x="696045" y="461447"/>
                </a:lnTo>
                <a:lnTo>
                  <a:pt x="738563" y="456317"/>
                </a:lnTo>
                <a:lnTo>
                  <a:pt x="779623" y="449855"/>
                </a:lnTo>
                <a:lnTo>
                  <a:pt x="819080" y="442123"/>
                </a:lnTo>
                <a:lnTo>
                  <a:pt x="856791" y="433180"/>
                </a:lnTo>
                <a:lnTo>
                  <a:pt x="926395" y="411900"/>
                </a:lnTo>
                <a:lnTo>
                  <a:pt x="987278" y="386498"/>
                </a:lnTo>
                <a:lnTo>
                  <a:pt x="1038286" y="357454"/>
                </a:lnTo>
                <a:lnTo>
                  <a:pt x="1078262" y="325248"/>
                </a:lnTo>
                <a:lnTo>
                  <a:pt x="1106053" y="290363"/>
                </a:lnTo>
                <a:lnTo>
                  <a:pt x="1120502" y="253278"/>
                </a:lnTo>
                <a:lnTo>
                  <a:pt x="1122362" y="234061"/>
                </a:lnTo>
                <a:lnTo>
                  <a:pt x="1120502" y="214861"/>
                </a:lnTo>
                <a:lnTo>
                  <a:pt x="1106053" y="177807"/>
                </a:lnTo>
                <a:lnTo>
                  <a:pt x="1078262" y="142946"/>
                </a:lnTo>
                <a:lnTo>
                  <a:pt x="1038286" y="110759"/>
                </a:lnTo>
                <a:lnTo>
                  <a:pt x="987278" y="81729"/>
                </a:lnTo>
                <a:lnTo>
                  <a:pt x="926395" y="56336"/>
                </a:lnTo>
                <a:lnTo>
                  <a:pt x="856791" y="35063"/>
                </a:lnTo>
                <a:lnTo>
                  <a:pt x="819080" y="26122"/>
                </a:lnTo>
                <a:lnTo>
                  <a:pt x="779623" y="18391"/>
                </a:lnTo>
                <a:lnTo>
                  <a:pt x="738563" y="11930"/>
                </a:lnTo>
                <a:lnTo>
                  <a:pt x="696045" y="6801"/>
                </a:lnTo>
                <a:lnTo>
                  <a:pt x="652213" y="3062"/>
                </a:lnTo>
                <a:lnTo>
                  <a:pt x="607213" y="775"/>
                </a:lnTo>
                <a:lnTo>
                  <a:pt x="56118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60362" y="1430400"/>
            <a:ext cx="1122680" cy="468630"/>
          </a:xfrm>
          <a:custGeom>
            <a:avLst/>
            <a:gdLst/>
            <a:ahLst/>
            <a:cxnLst/>
            <a:rect l="l" t="t" r="r" b="b"/>
            <a:pathLst>
              <a:path w="1122680" h="468630">
                <a:moveTo>
                  <a:pt x="0" y="234061"/>
                </a:moveTo>
                <a:lnTo>
                  <a:pt x="7344" y="196090"/>
                </a:lnTo>
                <a:lnTo>
                  <a:pt x="28608" y="160072"/>
                </a:lnTo>
                <a:lnTo>
                  <a:pt x="62637" y="126488"/>
                </a:lnTo>
                <a:lnTo>
                  <a:pt x="108274" y="95819"/>
                </a:lnTo>
                <a:lnTo>
                  <a:pt x="164364" y="68548"/>
                </a:lnTo>
                <a:lnTo>
                  <a:pt x="229753" y="45155"/>
                </a:lnTo>
                <a:lnTo>
                  <a:pt x="303285" y="26122"/>
                </a:lnTo>
                <a:lnTo>
                  <a:pt x="342744" y="18391"/>
                </a:lnTo>
                <a:lnTo>
                  <a:pt x="383805" y="11930"/>
                </a:lnTo>
                <a:lnTo>
                  <a:pt x="426325" y="6801"/>
                </a:lnTo>
                <a:lnTo>
                  <a:pt x="470158" y="3062"/>
                </a:lnTo>
                <a:lnTo>
                  <a:pt x="515160" y="775"/>
                </a:lnTo>
                <a:lnTo>
                  <a:pt x="561187" y="0"/>
                </a:lnTo>
                <a:lnTo>
                  <a:pt x="607213" y="775"/>
                </a:lnTo>
                <a:lnTo>
                  <a:pt x="652213" y="3062"/>
                </a:lnTo>
                <a:lnTo>
                  <a:pt x="696045" y="6801"/>
                </a:lnTo>
                <a:lnTo>
                  <a:pt x="738563" y="11930"/>
                </a:lnTo>
                <a:lnTo>
                  <a:pt x="779623" y="18391"/>
                </a:lnTo>
                <a:lnTo>
                  <a:pt x="819080" y="26122"/>
                </a:lnTo>
                <a:lnTo>
                  <a:pt x="856791" y="35063"/>
                </a:lnTo>
                <a:lnTo>
                  <a:pt x="926395" y="56336"/>
                </a:lnTo>
                <a:lnTo>
                  <a:pt x="987278" y="81729"/>
                </a:lnTo>
                <a:lnTo>
                  <a:pt x="1038286" y="110759"/>
                </a:lnTo>
                <a:lnTo>
                  <a:pt x="1078262" y="142946"/>
                </a:lnTo>
                <a:lnTo>
                  <a:pt x="1106053" y="177807"/>
                </a:lnTo>
                <a:lnTo>
                  <a:pt x="1120502" y="214861"/>
                </a:lnTo>
                <a:lnTo>
                  <a:pt x="1122362" y="234061"/>
                </a:lnTo>
                <a:lnTo>
                  <a:pt x="1120502" y="253278"/>
                </a:lnTo>
                <a:lnTo>
                  <a:pt x="1106053" y="290363"/>
                </a:lnTo>
                <a:lnTo>
                  <a:pt x="1078262" y="325248"/>
                </a:lnTo>
                <a:lnTo>
                  <a:pt x="1038286" y="357454"/>
                </a:lnTo>
                <a:lnTo>
                  <a:pt x="987278" y="386498"/>
                </a:lnTo>
                <a:lnTo>
                  <a:pt x="926395" y="411900"/>
                </a:lnTo>
                <a:lnTo>
                  <a:pt x="856791" y="433180"/>
                </a:lnTo>
                <a:lnTo>
                  <a:pt x="819080" y="442123"/>
                </a:lnTo>
                <a:lnTo>
                  <a:pt x="779623" y="449855"/>
                </a:lnTo>
                <a:lnTo>
                  <a:pt x="738563" y="456317"/>
                </a:lnTo>
                <a:lnTo>
                  <a:pt x="696045" y="461447"/>
                </a:lnTo>
                <a:lnTo>
                  <a:pt x="652213" y="465185"/>
                </a:lnTo>
                <a:lnTo>
                  <a:pt x="607213" y="467473"/>
                </a:lnTo>
                <a:lnTo>
                  <a:pt x="561187" y="468249"/>
                </a:lnTo>
                <a:lnTo>
                  <a:pt x="515160" y="467473"/>
                </a:lnTo>
                <a:lnTo>
                  <a:pt x="470158" y="465185"/>
                </a:lnTo>
                <a:lnTo>
                  <a:pt x="426325" y="461447"/>
                </a:lnTo>
                <a:lnTo>
                  <a:pt x="383805" y="456317"/>
                </a:lnTo>
                <a:lnTo>
                  <a:pt x="342744" y="449855"/>
                </a:lnTo>
                <a:lnTo>
                  <a:pt x="303285" y="442123"/>
                </a:lnTo>
                <a:lnTo>
                  <a:pt x="265574" y="433180"/>
                </a:lnTo>
                <a:lnTo>
                  <a:pt x="195969" y="411900"/>
                </a:lnTo>
                <a:lnTo>
                  <a:pt x="135085" y="386498"/>
                </a:lnTo>
                <a:lnTo>
                  <a:pt x="84076" y="357454"/>
                </a:lnTo>
                <a:lnTo>
                  <a:pt x="44099" y="325248"/>
                </a:lnTo>
                <a:lnTo>
                  <a:pt x="16309" y="290363"/>
                </a:lnTo>
                <a:lnTo>
                  <a:pt x="1860" y="253278"/>
                </a:lnTo>
                <a:lnTo>
                  <a:pt x="0" y="23406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3910" y="1441577"/>
            <a:ext cx="633730" cy="450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1310"/>
              </a:lnSpc>
            </a:pPr>
            <a:r>
              <a:rPr dirty="0" sz="1100" spc="-5">
                <a:latin typeface="Arial"/>
                <a:cs typeface="Arial"/>
              </a:rPr>
              <a:t>2006</a:t>
            </a:r>
            <a:r>
              <a:rPr dirty="0" sz="1100">
                <a:latin typeface="宋体"/>
                <a:cs typeface="宋体"/>
              </a:rPr>
              <a:t>年</a:t>
            </a:r>
            <a:endParaRPr sz="1100">
              <a:latin typeface="宋体"/>
              <a:cs typeface="宋体"/>
            </a:endParaRPr>
          </a:p>
          <a:p>
            <a:pPr algn="ctr">
              <a:lnSpc>
                <a:spcPts val="2150"/>
              </a:lnSpc>
            </a:pPr>
            <a:r>
              <a:rPr dirty="0" sz="1800" spc="-5">
                <a:latin typeface="Arial"/>
                <a:cs typeface="Arial"/>
              </a:rPr>
              <a:t>263</a:t>
            </a:r>
            <a:r>
              <a:rPr dirty="0" sz="1800">
                <a:latin typeface="宋体"/>
                <a:cs typeface="宋体"/>
              </a:rPr>
              <a:t>亿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94250" y="1430400"/>
            <a:ext cx="1190625" cy="530225"/>
          </a:xfrm>
          <a:custGeom>
            <a:avLst/>
            <a:gdLst/>
            <a:ahLst/>
            <a:cxnLst/>
            <a:rect l="l" t="t" r="r" b="b"/>
            <a:pathLst>
              <a:path w="1190625" h="530225">
                <a:moveTo>
                  <a:pt x="595376" y="0"/>
                </a:moveTo>
                <a:lnTo>
                  <a:pt x="546547" y="878"/>
                </a:lnTo>
                <a:lnTo>
                  <a:pt x="498806" y="3467"/>
                </a:lnTo>
                <a:lnTo>
                  <a:pt x="452304" y="7700"/>
                </a:lnTo>
                <a:lnTo>
                  <a:pt x="407196" y="13507"/>
                </a:lnTo>
                <a:lnTo>
                  <a:pt x="363634" y="20822"/>
                </a:lnTo>
                <a:lnTo>
                  <a:pt x="321772" y="29575"/>
                </a:lnTo>
                <a:lnTo>
                  <a:pt x="281763" y="39698"/>
                </a:lnTo>
                <a:lnTo>
                  <a:pt x="243760" y="51125"/>
                </a:lnTo>
                <a:lnTo>
                  <a:pt x="174386" y="77612"/>
                </a:lnTo>
                <a:lnTo>
                  <a:pt x="114877" y="108493"/>
                </a:lnTo>
                <a:lnTo>
                  <a:pt x="66457" y="143222"/>
                </a:lnTo>
                <a:lnTo>
                  <a:pt x="30354" y="181254"/>
                </a:lnTo>
                <a:lnTo>
                  <a:pt x="7792" y="222044"/>
                </a:lnTo>
                <a:lnTo>
                  <a:pt x="0" y="265049"/>
                </a:lnTo>
                <a:lnTo>
                  <a:pt x="1973" y="286794"/>
                </a:lnTo>
                <a:lnTo>
                  <a:pt x="17304" y="328766"/>
                </a:lnTo>
                <a:lnTo>
                  <a:pt x="46789" y="368258"/>
                </a:lnTo>
                <a:lnTo>
                  <a:pt x="89204" y="404722"/>
                </a:lnTo>
                <a:lnTo>
                  <a:pt x="143322" y="437613"/>
                </a:lnTo>
                <a:lnTo>
                  <a:pt x="207917" y="466385"/>
                </a:lnTo>
                <a:lnTo>
                  <a:pt x="281763" y="490490"/>
                </a:lnTo>
                <a:lnTo>
                  <a:pt x="321772" y="500622"/>
                </a:lnTo>
                <a:lnTo>
                  <a:pt x="363634" y="509383"/>
                </a:lnTo>
                <a:lnTo>
                  <a:pt x="407196" y="516704"/>
                </a:lnTo>
                <a:lnTo>
                  <a:pt x="452304" y="522517"/>
                </a:lnTo>
                <a:lnTo>
                  <a:pt x="498806" y="526753"/>
                </a:lnTo>
                <a:lnTo>
                  <a:pt x="546547" y="529345"/>
                </a:lnTo>
                <a:lnTo>
                  <a:pt x="595376" y="530225"/>
                </a:lnTo>
                <a:lnTo>
                  <a:pt x="644186" y="529345"/>
                </a:lnTo>
                <a:lnTo>
                  <a:pt x="691911" y="526753"/>
                </a:lnTo>
                <a:lnTo>
                  <a:pt x="738398" y="522517"/>
                </a:lnTo>
                <a:lnTo>
                  <a:pt x="783493" y="516704"/>
                </a:lnTo>
                <a:lnTo>
                  <a:pt x="827043" y="509383"/>
                </a:lnTo>
                <a:lnTo>
                  <a:pt x="868895" y="500622"/>
                </a:lnTo>
                <a:lnTo>
                  <a:pt x="908896" y="490490"/>
                </a:lnTo>
                <a:lnTo>
                  <a:pt x="946891" y="479055"/>
                </a:lnTo>
                <a:lnTo>
                  <a:pt x="1016253" y="452548"/>
                </a:lnTo>
                <a:lnTo>
                  <a:pt x="1075756" y="421649"/>
                </a:lnTo>
                <a:lnTo>
                  <a:pt x="1124170" y="386903"/>
                </a:lnTo>
                <a:lnTo>
                  <a:pt x="1160272" y="348856"/>
                </a:lnTo>
                <a:lnTo>
                  <a:pt x="1182832" y="308056"/>
                </a:lnTo>
                <a:lnTo>
                  <a:pt x="1190625" y="265049"/>
                </a:lnTo>
                <a:lnTo>
                  <a:pt x="1188651" y="243304"/>
                </a:lnTo>
                <a:lnTo>
                  <a:pt x="1173321" y="201338"/>
                </a:lnTo>
                <a:lnTo>
                  <a:pt x="1143837" y="161859"/>
                </a:lnTo>
                <a:lnTo>
                  <a:pt x="1101426" y="125410"/>
                </a:lnTo>
                <a:lnTo>
                  <a:pt x="1047314" y="92538"/>
                </a:lnTo>
                <a:lnTo>
                  <a:pt x="982728" y="63785"/>
                </a:lnTo>
                <a:lnTo>
                  <a:pt x="908896" y="39698"/>
                </a:lnTo>
                <a:lnTo>
                  <a:pt x="868895" y="29575"/>
                </a:lnTo>
                <a:lnTo>
                  <a:pt x="827043" y="20822"/>
                </a:lnTo>
                <a:lnTo>
                  <a:pt x="783493" y="13507"/>
                </a:lnTo>
                <a:lnTo>
                  <a:pt x="738398" y="7700"/>
                </a:lnTo>
                <a:lnTo>
                  <a:pt x="691911" y="3467"/>
                </a:lnTo>
                <a:lnTo>
                  <a:pt x="644186" y="878"/>
                </a:lnTo>
                <a:lnTo>
                  <a:pt x="59537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794250" y="1430400"/>
            <a:ext cx="1190625" cy="530225"/>
          </a:xfrm>
          <a:custGeom>
            <a:avLst/>
            <a:gdLst/>
            <a:ahLst/>
            <a:cxnLst/>
            <a:rect l="l" t="t" r="r" b="b"/>
            <a:pathLst>
              <a:path w="1190625" h="530225">
                <a:moveTo>
                  <a:pt x="0" y="265049"/>
                </a:moveTo>
                <a:lnTo>
                  <a:pt x="7792" y="222044"/>
                </a:lnTo>
                <a:lnTo>
                  <a:pt x="30354" y="181254"/>
                </a:lnTo>
                <a:lnTo>
                  <a:pt x="66457" y="143222"/>
                </a:lnTo>
                <a:lnTo>
                  <a:pt x="114877" y="108493"/>
                </a:lnTo>
                <a:lnTo>
                  <a:pt x="174386" y="77612"/>
                </a:lnTo>
                <a:lnTo>
                  <a:pt x="243760" y="51125"/>
                </a:lnTo>
                <a:lnTo>
                  <a:pt x="281763" y="39698"/>
                </a:lnTo>
                <a:lnTo>
                  <a:pt x="321772" y="29575"/>
                </a:lnTo>
                <a:lnTo>
                  <a:pt x="363634" y="20822"/>
                </a:lnTo>
                <a:lnTo>
                  <a:pt x="407196" y="13507"/>
                </a:lnTo>
                <a:lnTo>
                  <a:pt x="452304" y="7700"/>
                </a:lnTo>
                <a:lnTo>
                  <a:pt x="498806" y="3467"/>
                </a:lnTo>
                <a:lnTo>
                  <a:pt x="546547" y="878"/>
                </a:lnTo>
                <a:lnTo>
                  <a:pt x="595376" y="0"/>
                </a:lnTo>
                <a:lnTo>
                  <a:pt x="644186" y="878"/>
                </a:lnTo>
                <a:lnTo>
                  <a:pt x="691911" y="3467"/>
                </a:lnTo>
                <a:lnTo>
                  <a:pt x="738398" y="7700"/>
                </a:lnTo>
                <a:lnTo>
                  <a:pt x="783493" y="13507"/>
                </a:lnTo>
                <a:lnTo>
                  <a:pt x="827043" y="20822"/>
                </a:lnTo>
                <a:lnTo>
                  <a:pt x="868895" y="29575"/>
                </a:lnTo>
                <a:lnTo>
                  <a:pt x="908896" y="39698"/>
                </a:lnTo>
                <a:lnTo>
                  <a:pt x="946891" y="51125"/>
                </a:lnTo>
                <a:lnTo>
                  <a:pt x="1016253" y="77612"/>
                </a:lnTo>
                <a:lnTo>
                  <a:pt x="1075756" y="108493"/>
                </a:lnTo>
                <a:lnTo>
                  <a:pt x="1124170" y="143222"/>
                </a:lnTo>
                <a:lnTo>
                  <a:pt x="1160272" y="181254"/>
                </a:lnTo>
                <a:lnTo>
                  <a:pt x="1182832" y="222044"/>
                </a:lnTo>
                <a:lnTo>
                  <a:pt x="1190625" y="265049"/>
                </a:lnTo>
                <a:lnTo>
                  <a:pt x="1188651" y="286794"/>
                </a:lnTo>
                <a:lnTo>
                  <a:pt x="1173321" y="328766"/>
                </a:lnTo>
                <a:lnTo>
                  <a:pt x="1143837" y="368258"/>
                </a:lnTo>
                <a:lnTo>
                  <a:pt x="1101426" y="404722"/>
                </a:lnTo>
                <a:lnTo>
                  <a:pt x="1047314" y="437613"/>
                </a:lnTo>
                <a:lnTo>
                  <a:pt x="982728" y="466385"/>
                </a:lnTo>
                <a:lnTo>
                  <a:pt x="908896" y="490490"/>
                </a:lnTo>
                <a:lnTo>
                  <a:pt x="868895" y="500622"/>
                </a:lnTo>
                <a:lnTo>
                  <a:pt x="827043" y="509383"/>
                </a:lnTo>
                <a:lnTo>
                  <a:pt x="783493" y="516704"/>
                </a:lnTo>
                <a:lnTo>
                  <a:pt x="738398" y="522517"/>
                </a:lnTo>
                <a:lnTo>
                  <a:pt x="691911" y="526753"/>
                </a:lnTo>
                <a:lnTo>
                  <a:pt x="644186" y="529345"/>
                </a:lnTo>
                <a:lnTo>
                  <a:pt x="595376" y="530225"/>
                </a:lnTo>
                <a:lnTo>
                  <a:pt x="546547" y="529345"/>
                </a:lnTo>
                <a:lnTo>
                  <a:pt x="498806" y="526753"/>
                </a:lnTo>
                <a:lnTo>
                  <a:pt x="452304" y="522517"/>
                </a:lnTo>
                <a:lnTo>
                  <a:pt x="407196" y="516704"/>
                </a:lnTo>
                <a:lnTo>
                  <a:pt x="363634" y="509383"/>
                </a:lnTo>
                <a:lnTo>
                  <a:pt x="321772" y="500622"/>
                </a:lnTo>
                <a:lnTo>
                  <a:pt x="281763" y="490490"/>
                </a:lnTo>
                <a:lnTo>
                  <a:pt x="243760" y="479055"/>
                </a:lnTo>
                <a:lnTo>
                  <a:pt x="174386" y="452548"/>
                </a:lnTo>
                <a:lnTo>
                  <a:pt x="114877" y="421649"/>
                </a:lnTo>
                <a:lnTo>
                  <a:pt x="66457" y="386903"/>
                </a:lnTo>
                <a:lnTo>
                  <a:pt x="30354" y="348856"/>
                </a:lnTo>
                <a:lnTo>
                  <a:pt x="7792" y="308056"/>
                </a:lnTo>
                <a:lnTo>
                  <a:pt x="0" y="26504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46294" y="1487678"/>
            <a:ext cx="487680" cy="4197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15">
              <a:lnSpc>
                <a:spcPts val="1310"/>
              </a:lnSpc>
            </a:pPr>
            <a:r>
              <a:rPr dirty="0" sz="1100" spc="-5">
                <a:latin typeface="Arial"/>
                <a:cs typeface="Arial"/>
              </a:rPr>
              <a:t>2006</a:t>
            </a:r>
            <a:r>
              <a:rPr dirty="0" sz="1100">
                <a:latin typeface="宋体"/>
                <a:cs typeface="宋体"/>
              </a:rPr>
              <a:t>年</a:t>
            </a:r>
            <a:endParaRPr sz="1100">
              <a:latin typeface="宋体"/>
              <a:cs typeface="宋体"/>
            </a:endParaRPr>
          </a:p>
          <a:p>
            <a:pPr marL="12700">
              <a:lnSpc>
                <a:spcPts val="1910"/>
              </a:lnSpc>
            </a:pPr>
            <a:r>
              <a:rPr dirty="0" sz="1600" spc="-10">
                <a:latin typeface="Arial"/>
                <a:cs typeface="Arial"/>
              </a:rPr>
              <a:t>0.3%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540" y="954785"/>
            <a:ext cx="240665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网络零售交易额</a:t>
            </a:r>
            <a:r>
              <a:rPr dirty="0" sz="1400">
                <a:latin typeface="微软雅黑"/>
                <a:cs typeface="微软雅黑"/>
              </a:rPr>
              <a:t>7</a:t>
            </a:r>
            <a:r>
              <a:rPr dirty="0" sz="1400">
                <a:latin typeface="微软雅黑"/>
                <a:cs typeface="微软雅黑"/>
              </a:rPr>
              <a:t>年增</a:t>
            </a:r>
            <a:r>
              <a:rPr dirty="0" sz="1400" spc="-15">
                <a:latin typeface="微软雅黑"/>
                <a:cs typeface="微软雅黑"/>
              </a:rPr>
              <a:t>长</a:t>
            </a:r>
            <a:r>
              <a:rPr dirty="0" sz="1400">
                <a:latin typeface="微软雅黑"/>
                <a:cs typeface="微软雅黑"/>
              </a:rPr>
              <a:t>105</a:t>
            </a:r>
            <a:r>
              <a:rPr dirty="0" sz="1400">
                <a:latin typeface="微软雅黑"/>
                <a:cs typeface="微软雅黑"/>
              </a:rPr>
              <a:t>倍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38978" y="1007236"/>
            <a:ext cx="230124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社零总额的占比</a:t>
            </a:r>
            <a:r>
              <a:rPr dirty="0" sz="1400">
                <a:latin typeface="微软雅黑"/>
                <a:cs typeface="微软雅黑"/>
              </a:rPr>
              <a:t>7</a:t>
            </a:r>
            <a:r>
              <a:rPr dirty="0" sz="1400">
                <a:latin typeface="微软雅黑"/>
                <a:cs typeface="微软雅黑"/>
              </a:rPr>
              <a:t>年提</a:t>
            </a:r>
            <a:r>
              <a:rPr dirty="0" sz="1400" spc="-15">
                <a:latin typeface="微软雅黑"/>
                <a:cs typeface="微软雅黑"/>
              </a:rPr>
              <a:t>升</a:t>
            </a:r>
            <a:r>
              <a:rPr dirty="0" sz="1400">
                <a:latin typeface="微软雅黑"/>
                <a:cs typeface="微软雅黑"/>
              </a:rPr>
              <a:t>27</a:t>
            </a:r>
            <a:r>
              <a:rPr dirty="0" sz="1400">
                <a:latin typeface="微软雅黑"/>
                <a:cs typeface="微软雅黑"/>
              </a:rPr>
              <a:t>倍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30522" y="4747361"/>
            <a:ext cx="1670050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latin typeface="Wingdings"/>
                <a:cs typeface="Wingdings"/>
              </a:rPr>
              <a:t></a:t>
            </a:r>
            <a:r>
              <a:rPr dirty="0" sz="1000" spc="-5">
                <a:latin typeface="微软雅黑"/>
                <a:cs typeface="微软雅黑"/>
              </a:rPr>
              <a:t>2.7</a:t>
            </a:r>
            <a:r>
              <a:rPr dirty="0" sz="1000" spc="-5">
                <a:latin typeface="微软雅黑"/>
                <a:cs typeface="微软雅黑"/>
              </a:rPr>
              <a:t>8</a:t>
            </a:r>
            <a:r>
              <a:rPr dirty="0" sz="1000" spc="-10">
                <a:latin typeface="微软雅黑"/>
                <a:cs typeface="微软雅黑"/>
              </a:rPr>
              <a:t>万亿为国家统计局数字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359" y="2104898"/>
            <a:ext cx="175704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2014</a:t>
            </a:r>
            <a:r>
              <a:rPr dirty="0" sz="1200">
                <a:latin typeface="微软雅黑"/>
                <a:cs typeface="微软雅黑"/>
              </a:rPr>
              <a:t>年社零总额的排名表</a:t>
            </a:r>
            <a:endParaRPr sz="1200">
              <a:latin typeface="微软雅黑"/>
              <a:cs typeface="微软雅黑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54012" y="2381250"/>
          <a:ext cx="3074035" cy="2338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3747"/>
                <a:gridCol w="944981"/>
                <a:gridCol w="1535683"/>
              </a:tblGrid>
              <a:tr h="633602"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楷体"/>
                          <a:cs typeface="楷体"/>
                        </a:rPr>
                        <a:t>排名</a:t>
                      </a:r>
                      <a:endParaRPr sz="12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楷体"/>
                          <a:cs typeface="楷体"/>
                        </a:rPr>
                        <a:t>地区</a:t>
                      </a:r>
                      <a:endParaRPr sz="12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200" b="1">
                          <a:solidFill>
                            <a:srgbClr val="FFFFFF"/>
                          </a:solidFill>
                          <a:latin typeface="楷体"/>
                          <a:cs typeface="楷体"/>
                        </a:rPr>
                        <a:t>2014</a:t>
                      </a:r>
                      <a:r>
                        <a:rPr dirty="0" sz="1200" b="1">
                          <a:solidFill>
                            <a:srgbClr val="FFFFFF"/>
                          </a:solidFill>
                          <a:latin typeface="楷体"/>
                          <a:cs typeface="楷体"/>
                        </a:rPr>
                        <a:t>年社会消费品</a:t>
                      </a:r>
                      <a:endParaRPr sz="1200">
                        <a:latin typeface="楷体"/>
                        <a:cs typeface="楷体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楷体"/>
                          <a:cs typeface="楷体"/>
                        </a:rPr>
                        <a:t>零售总额（万亿）</a:t>
                      </a:r>
                      <a:endParaRPr sz="12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2820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1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广东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2</a:t>
                      </a:r>
                      <a:r>
                        <a:rPr dirty="0" sz="1400" spc="-10">
                          <a:latin typeface="楷体"/>
                          <a:cs typeface="楷体"/>
                        </a:rPr>
                        <a:t>.8</a:t>
                      </a:r>
                      <a:r>
                        <a:rPr dirty="0" sz="1400">
                          <a:latin typeface="楷体"/>
                          <a:cs typeface="楷体"/>
                        </a:rPr>
                        <a:t>5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2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C00000"/>
                          </a:solidFill>
                          <a:latin typeface="楷体"/>
                          <a:cs typeface="楷体"/>
                        </a:rPr>
                        <a:t>网购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C00000"/>
                          </a:solidFill>
                          <a:latin typeface="楷体"/>
                          <a:cs typeface="楷体"/>
                        </a:rPr>
                        <a:t>2</a:t>
                      </a:r>
                      <a:r>
                        <a:rPr dirty="0" sz="1400" spc="-10" b="1">
                          <a:solidFill>
                            <a:srgbClr val="C00000"/>
                          </a:solidFill>
                          <a:latin typeface="楷体"/>
                          <a:cs typeface="楷体"/>
                        </a:rPr>
                        <a:t>.7</a:t>
                      </a:r>
                      <a:r>
                        <a:rPr dirty="0" sz="1400" b="1">
                          <a:solidFill>
                            <a:srgbClr val="C00000"/>
                          </a:solidFill>
                          <a:latin typeface="楷体"/>
                          <a:cs typeface="楷体"/>
                        </a:rPr>
                        <a:t>8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820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3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山东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2</a:t>
                      </a:r>
                      <a:r>
                        <a:rPr dirty="0" sz="1400" spc="-10">
                          <a:latin typeface="楷体"/>
                          <a:cs typeface="楷体"/>
                        </a:rPr>
                        <a:t>.4</a:t>
                      </a:r>
                      <a:r>
                        <a:rPr dirty="0" sz="1400">
                          <a:latin typeface="楷体"/>
                          <a:cs typeface="楷体"/>
                        </a:rPr>
                        <a:t>5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819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4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江苏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2</a:t>
                      </a:r>
                      <a:r>
                        <a:rPr dirty="0" sz="1400" spc="-10">
                          <a:latin typeface="楷体"/>
                          <a:cs typeface="楷体"/>
                        </a:rPr>
                        <a:t>.3</a:t>
                      </a:r>
                      <a:r>
                        <a:rPr dirty="0" sz="1400">
                          <a:latin typeface="楷体"/>
                          <a:cs typeface="楷体"/>
                        </a:rPr>
                        <a:t>2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820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5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浙江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1</a:t>
                      </a:r>
                      <a:r>
                        <a:rPr dirty="0" sz="1400" spc="-10">
                          <a:latin typeface="楷体"/>
                          <a:cs typeface="楷体"/>
                        </a:rPr>
                        <a:t>.6</a:t>
                      </a:r>
                      <a:r>
                        <a:rPr dirty="0" sz="1400">
                          <a:latin typeface="楷体"/>
                          <a:cs typeface="楷体"/>
                        </a:rPr>
                        <a:t>9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820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6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河南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楷体"/>
                          <a:cs typeface="楷体"/>
                        </a:rPr>
                        <a:t>1</a:t>
                      </a:r>
                      <a:r>
                        <a:rPr dirty="0" sz="1400" spc="-10">
                          <a:latin typeface="楷体"/>
                          <a:cs typeface="楷体"/>
                        </a:rPr>
                        <a:t>.3</a:t>
                      </a:r>
                      <a:r>
                        <a:rPr dirty="0" sz="1400">
                          <a:latin typeface="楷体"/>
                          <a:cs typeface="楷体"/>
                        </a:rPr>
                        <a:t>8</a:t>
                      </a:r>
                      <a:endParaRPr sz="1400">
                        <a:latin typeface="楷体"/>
                        <a:cs typeface="楷体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16128"/>
            <a:ext cx="391160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美国，网络交易只是传统零售业的补充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中国，网络交易正在成为零售业的主流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80126" y="1746313"/>
            <a:ext cx="357187" cy="179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435600" y="3030601"/>
            <a:ext cx="2195830" cy="168275"/>
          </a:xfrm>
          <a:custGeom>
            <a:avLst/>
            <a:gdLst/>
            <a:ahLst/>
            <a:cxnLst/>
            <a:rect l="l" t="t" r="r" b="b"/>
            <a:pathLst>
              <a:path w="2195829" h="168275">
                <a:moveTo>
                  <a:pt x="0" y="168275"/>
                </a:moveTo>
                <a:lnTo>
                  <a:pt x="2195576" y="168275"/>
                </a:lnTo>
                <a:lnTo>
                  <a:pt x="2195576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631176" y="3030601"/>
            <a:ext cx="1189355" cy="168275"/>
          </a:xfrm>
          <a:custGeom>
            <a:avLst/>
            <a:gdLst/>
            <a:ahLst/>
            <a:cxnLst/>
            <a:rect l="l" t="t" r="r" b="b"/>
            <a:pathLst>
              <a:path w="1189354" h="168275">
                <a:moveTo>
                  <a:pt x="0" y="168275"/>
                </a:moveTo>
                <a:lnTo>
                  <a:pt x="1189037" y="168275"/>
                </a:lnTo>
                <a:lnTo>
                  <a:pt x="1189037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435600" y="3198876"/>
            <a:ext cx="2195830" cy="168275"/>
          </a:xfrm>
          <a:custGeom>
            <a:avLst/>
            <a:gdLst/>
            <a:ahLst/>
            <a:cxnLst/>
            <a:rect l="l" t="t" r="r" b="b"/>
            <a:pathLst>
              <a:path w="2195829" h="168275">
                <a:moveTo>
                  <a:pt x="0" y="168275"/>
                </a:moveTo>
                <a:lnTo>
                  <a:pt x="2195576" y="168275"/>
                </a:lnTo>
                <a:lnTo>
                  <a:pt x="2195576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7631176" y="3198876"/>
            <a:ext cx="1189355" cy="168275"/>
          </a:xfrm>
          <a:custGeom>
            <a:avLst/>
            <a:gdLst/>
            <a:ahLst/>
            <a:cxnLst/>
            <a:rect l="l" t="t" r="r" b="b"/>
            <a:pathLst>
              <a:path w="1189354" h="168275">
                <a:moveTo>
                  <a:pt x="0" y="168275"/>
                </a:moveTo>
                <a:lnTo>
                  <a:pt x="1189037" y="168275"/>
                </a:lnTo>
                <a:lnTo>
                  <a:pt x="1189037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435600" y="3367151"/>
            <a:ext cx="2195830" cy="168275"/>
          </a:xfrm>
          <a:custGeom>
            <a:avLst/>
            <a:gdLst/>
            <a:ahLst/>
            <a:cxnLst/>
            <a:rect l="l" t="t" r="r" b="b"/>
            <a:pathLst>
              <a:path w="2195829" h="168275">
                <a:moveTo>
                  <a:pt x="0" y="168275"/>
                </a:moveTo>
                <a:lnTo>
                  <a:pt x="2195576" y="168275"/>
                </a:lnTo>
                <a:lnTo>
                  <a:pt x="2195576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631176" y="3367151"/>
            <a:ext cx="1189355" cy="168275"/>
          </a:xfrm>
          <a:custGeom>
            <a:avLst/>
            <a:gdLst/>
            <a:ahLst/>
            <a:cxnLst/>
            <a:rect l="l" t="t" r="r" b="b"/>
            <a:pathLst>
              <a:path w="1189354" h="168275">
                <a:moveTo>
                  <a:pt x="0" y="168275"/>
                </a:moveTo>
                <a:lnTo>
                  <a:pt x="1189037" y="168275"/>
                </a:lnTo>
                <a:lnTo>
                  <a:pt x="1189037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435600" y="3535426"/>
            <a:ext cx="2195830" cy="168275"/>
          </a:xfrm>
          <a:custGeom>
            <a:avLst/>
            <a:gdLst/>
            <a:ahLst/>
            <a:cxnLst/>
            <a:rect l="l" t="t" r="r" b="b"/>
            <a:pathLst>
              <a:path w="2195829" h="168275">
                <a:moveTo>
                  <a:pt x="0" y="168275"/>
                </a:moveTo>
                <a:lnTo>
                  <a:pt x="2195576" y="168275"/>
                </a:lnTo>
                <a:lnTo>
                  <a:pt x="2195576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7631176" y="3535426"/>
            <a:ext cx="1189355" cy="168275"/>
          </a:xfrm>
          <a:custGeom>
            <a:avLst/>
            <a:gdLst/>
            <a:ahLst/>
            <a:cxnLst/>
            <a:rect l="l" t="t" r="r" b="b"/>
            <a:pathLst>
              <a:path w="1189354" h="168275">
                <a:moveTo>
                  <a:pt x="0" y="168275"/>
                </a:moveTo>
                <a:lnTo>
                  <a:pt x="1189037" y="168275"/>
                </a:lnTo>
                <a:lnTo>
                  <a:pt x="1189037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435600" y="3703701"/>
            <a:ext cx="2195830" cy="168275"/>
          </a:xfrm>
          <a:custGeom>
            <a:avLst/>
            <a:gdLst/>
            <a:ahLst/>
            <a:cxnLst/>
            <a:rect l="l" t="t" r="r" b="b"/>
            <a:pathLst>
              <a:path w="2195829" h="168275">
                <a:moveTo>
                  <a:pt x="0" y="168275"/>
                </a:moveTo>
                <a:lnTo>
                  <a:pt x="2195576" y="168275"/>
                </a:lnTo>
                <a:lnTo>
                  <a:pt x="2195576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631176" y="3703701"/>
            <a:ext cx="1189355" cy="168275"/>
          </a:xfrm>
          <a:custGeom>
            <a:avLst/>
            <a:gdLst/>
            <a:ahLst/>
            <a:cxnLst/>
            <a:rect l="l" t="t" r="r" b="b"/>
            <a:pathLst>
              <a:path w="1189354" h="168275">
                <a:moveTo>
                  <a:pt x="0" y="168275"/>
                </a:moveTo>
                <a:lnTo>
                  <a:pt x="1189037" y="168275"/>
                </a:lnTo>
                <a:lnTo>
                  <a:pt x="1189037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435600" y="3871912"/>
            <a:ext cx="2195830" cy="168275"/>
          </a:xfrm>
          <a:custGeom>
            <a:avLst/>
            <a:gdLst/>
            <a:ahLst/>
            <a:cxnLst/>
            <a:rect l="l" t="t" r="r" b="b"/>
            <a:pathLst>
              <a:path w="2195829" h="168275">
                <a:moveTo>
                  <a:pt x="0" y="168275"/>
                </a:moveTo>
                <a:lnTo>
                  <a:pt x="2195576" y="168275"/>
                </a:lnTo>
                <a:lnTo>
                  <a:pt x="2195576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631176" y="3871912"/>
            <a:ext cx="1189355" cy="168275"/>
          </a:xfrm>
          <a:custGeom>
            <a:avLst/>
            <a:gdLst/>
            <a:ahLst/>
            <a:cxnLst/>
            <a:rect l="l" t="t" r="r" b="b"/>
            <a:pathLst>
              <a:path w="1189354" h="168275">
                <a:moveTo>
                  <a:pt x="0" y="168275"/>
                </a:moveTo>
                <a:lnTo>
                  <a:pt x="1189037" y="168275"/>
                </a:lnTo>
                <a:lnTo>
                  <a:pt x="1189037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435600" y="4040187"/>
            <a:ext cx="2195830" cy="168275"/>
          </a:xfrm>
          <a:custGeom>
            <a:avLst/>
            <a:gdLst/>
            <a:ahLst/>
            <a:cxnLst/>
            <a:rect l="l" t="t" r="r" b="b"/>
            <a:pathLst>
              <a:path w="2195829" h="168275">
                <a:moveTo>
                  <a:pt x="0" y="168275"/>
                </a:moveTo>
                <a:lnTo>
                  <a:pt x="2195576" y="168275"/>
                </a:lnTo>
                <a:lnTo>
                  <a:pt x="2195576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631176" y="4040187"/>
            <a:ext cx="1189355" cy="168275"/>
          </a:xfrm>
          <a:custGeom>
            <a:avLst/>
            <a:gdLst/>
            <a:ahLst/>
            <a:cxnLst/>
            <a:rect l="l" t="t" r="r" b="b"/>
            <a:pathLst>
              <a:path w="1189354" h="168275">
                <a:moveTo>
                  <a:pt x="0" y="168275"/>
                </a:moveTo>
                <a:lnTo>
                  <a:pt x="1189037" y="168275"/>
                </a:lnTo>
                <a:lnTo>
                  <a:pt x="1189037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435600" y="4208462"/>
            <a:ext cx="2195830" cy="168275"/>
          </a:xfrm>
          <a:custGeom>
            <a:avLst/>
            <a:gdLst/>
            <a:ahLst/>
            <a:cxnLst/>
            <a:rect l="l" t="t" r="r" b="b"/>
            <a:pathLst>
              <a:path w="2195829" h="168275">
                <a:moveTo>
                  <a:pt x="0" y="168275"/>
                </a:moveTo>
                <a:lnTo>
                  <a:pt x="2195576" y="168275"/>
                </a:lnTo>
                <a:lnTo>
                  <a:pt x="2195576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631176" y="4208462"/>
            <a:ext cx="1189355" cy="168275"/>
          </a:xfrm>
          <a:custGeom>
            <a:avLst/>
            <a:gdLst/>
            <a:ahLst/>
            <a:cxnLst/>
            <a:rect l="l" t="t" r="r" b="b"/>
            <a:pathLst>
              <a:path w="1189354" h="168275">
                <a:moveTo>
                  <a:pt x="0" y="168275"/>
                </a:moveTo>
                <a:lnTo>
                  <a:pt x="1189037" y="168275"/>
                </a:lnTo>
                <a:lnTo>
                  <a:pt x="1189037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435600" y="4376737"/>
            <a:ext cx="2195830" cy="168275"/>
          </a:xfrm>
          <a:custGeom>
            <a:avLst/>
            <a:gdLst/>
            <a:ahLst/>
            <a:cxnLst/>
            <a:rect l="l" t="t" r="r" b="b"/>
            <a:pathLst>
              <a:path w="2195829" h="168275">
                <a:moveTo>
                  <a:pt x="0" y="168275"/>
                </a:moveTo>
                <a:lnTo>
                  <a:pt x="2195576" y="168275"/>
                </a:lnTo>
                <a:lnTo>
                  <a:pt x="2195576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631176" y="4376737"/>
            <a:ext cx="1189355" cy="168275"/>
          </a:xfrm>
          <a:custGeom>
            <a:avLst/>
            <a:gdLst/>
            <a:ahLst/>
            <a:cxnLst/>
            <a:rect l="l" t="t" r="r" b="b"/>
            <a:pathLst>
              <a:path w="1189354" h="168275">
                <a:moveTo>
                  <a:pt x="0" y="168275"/>
                </a:moveTo>
                <a:lnTo>
                  <a:pt x="1189037" y="168275"/>
                </a:lnTo>
                <a:lnTo>
                  <a:pt x="1189037" y="0"/>
                </a:lnTo>
                <a:lnTo>
                  <a:pt x="0" y="0"/>
                </a:lnTo>
                <a:lnTo>
                  <a:pt x="0" y="168275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435600" y="4545012"/>
            <a:ext cx="2195830" cy="180975"/>
          </a:xfrm>
          <a:custGeom>
            <a:avLst/>
            <a:gdLst/>
            <a:ahLst/>
            <a:cxnLst/>
            <a:rect l="l" t="t" r="r" b="b"/>
            <a:pathLst>
              <a:path w="2195829" h="180975">
                <a:moveTo>
                  <a:pt x="0" y="180975"/>
                </a:moveTo>
                <a:lnTo>
                  <a:pt x="2195576" y="180975"/>
                </a:lnTo>
                <a:lnTo>
                  <a:pt x="2195576" y="0"/>
                </a:lnTo>
                <a:lnTo>
                  <a:pt x="0" y="0"/>
                </a:lnTo>
                <a:lnTo>
                  <a:pt x="0" y="180975"/>
                </a:lnTo>
                <a:close/>
              </a:path>
            </a:pathLst>
          </a:custGeom>
          <a:solidFill>
            <a:srgbClr val="20576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631176" y="4545012"/>
            <a:ext cx="1189355" cy="180975"/>
          </a:xfrm>
          <a:custGeom>
            <a:avLst/>
            <a:gdLst/>
            <a:ahLst/>
            <a:cxnLst/>
            <a:rect l="l" t="t" r="r" b="b"/>
            <a:pathLst>
              <a:path w="1189354" h="180975">
                <a:moveTo>
                  <a:pt x="0" y="180975"/>
                </a:moveTo>
                <a:lnTo>
                  <a:pt x="1189037" y="180975"/>
                </a:lnTo>
                <a:lnTo>
                  <a:pt x="1189037" y="0"/>
                </a:lnTo>
                <a:lnTo>
                  <a:pt x="0" y="0"/>
                </a:lnTo>
                <a:lnTo>
                  <a:pt x="0" y="180975"/>
                </a:lnTo>
                <a:close/>
              </a:path>
            </a:pathLst>
          </a:custGeom>
          <a:solidFill>
            <a:srgbClr val="20576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121653" y="3045586"/>
            <a:ext cx="82550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微软雅黑"/>
                <a:cs typeface="微软雅黑"/>
              </a:rPr>
              <a:t>互联网零售企业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98917" y="3045586"/>
            <a:ext cx="25400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微软雅黑"/>
                <a:cs typeface="微软雅黑"/>
              </a:rPr>
              <a:t>排名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49441" y="3182863"/>
            <a:ext cx="1168400" cy="1359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6350">
              <a:lnSpc>
                <a:spcPct val="122600"/>
              </a:lnSpc>
            </a:pPr>
            <a:r>
              <a:rPr dirty="0" sz="900">
                <a:latin typeface="微软雅黑"/>
                <a:cs typeface="微软雅黑"/>
              </a:rPr>
              <a:t>阿里巴巴网络零售平台 京东商城</a:t>
            </a:r>
            <a:endParaRPr sz="900">
              <a:latin typeface="微软雅黑"/>
              <a:cs typeface="微软雅黑"/>
            </a:endParaRPr>
          </a:p>
          <a:p>
            <a:pPr algn="ctr" marL="241300" marR="234950">
              <a:lnSpc>
                <a:spcPct val="122600"/>
              </a:lnSpc>
            </a:pPr>
            <a:r>
              <a:rPr dirty="0" sz="900">
                <a:latin typeface="微软雅黑"/>
                <a:cs typeface="微软雅黑"/>
              </a:rPr>
              <a:t>腾讯网络零售 亚马逊中国 当当网</a:t>
            </a:r>
            <a:endParaRPr sz="9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44"/>
              </a:spcBef>
            </a:pPr>
            <a:r>
              <a:rPr dirty="0" sz="900">
                <a:latin typeface="微软雅黑"/>
                <a:cs typeface="微软雅黑"/>
              </a:rPr>
              <a:t>唯品会</a:t>
            </a:r>
            <a:endParaRPr sz="900">
              <a:latin typeface="微软雅黑"/>
              <a:cs typeface="微软雅黑"/>
            </a:endParaRPr>
          </a:p>
          <a:p>
            <a:pPr algn="ctr" marL="355600" marR="349250">
              <a:lnSpc>
                <a:spcPct val="122700"/>
              </a:lnSpc>
            </a:pPr>
            <a:r>
              <a:rPr dirty="0" sz="900">
                <a:latin typeface="微软雅黑"/>
                <a:cs typeface="微软雅黑"/>
              </a:rPr>
              <a:t>1</a:t>
            </a:r>
            <a:r>
              <a:rPr dirty="0" sz="900">
                <a:latin typeface="微软雅黑"/>
                <a:cs typeface="微软雅黑"/>
              </a:rPr>
              <a:t>号店 凡客诚品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46160" y="3213861"/>
            <a:ext cx="160020" cy="1328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ct val="100000"/>
              </a:lnSpc>
            </a:pPr>
            <a:r>
              <a:rPr dirty="0" sz="900">
                <a:latin typeface="微软雅黑"/>
                <a:cs typeface="微软雅黑"/>
              </a:rPr>
              <a:t>1</a:t>
            </a:r>
            <a:endParaRPr sz="900">
              <a:latin typeface="微软雅黑"/>
              <a:cs typeface="微软雅黑"/>
            </a:endParaRPr>
          </a:p>
          <a:p>
            <a:pPr marL="45720">
              <a:lnSpc>
                <a:spcPct val="100000"/>
              </a:lnSpc>
              <a:spcBef>
                <a:spcPts val="244"/>
              </a:spcBef>
            </a:pPr>
            <a:r>
              <a:rPr dirty="0" sz="900">
                <a:latin typeface="微软雅黑"/>
                <a:cs typeface="微软雅黑"/>
              </a:rPr>
              <a:t>7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900">
                <a:latin typeface="微软雅黑"/>
                <a:cs typeface="微软雅黑"/>
              </a:rPr>
              <a:t>10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900">
                <a:latin typeface="微软雅黑"/>
                <a:cs typeface="微软雅黑"/>
              </a:rPr>
              <a:t>60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900">
                <a:latin typeface="微软雅黑"/>
                <a:cs typeface="微软雅黑"/>
              </a:rPr>
              <a:t>69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dirty="0" sz="900">
                <a:latin typeface="微软雅黑"/>
                <a:cs typeface="微软雅黑"/>
              </a:rPr>
              <a:t>79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900">
                <a:latin typeface="微软雅黑"/>
                <a:cs typeface="微软雅黑"/>
              </a:rPr>
              <a:t>87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dirty="0" sz="900">
                <a:latin typeface="微软雅黑"/>
                <a:cs typeface="微软雅黑"/>
              </a:rPr>
              <a:t>88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54014" y="4566818"/>
            <a:ext cx="1161415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FFFFFF"/>
                </a:solidFill>
                <a:latin typeface="微软雅黑"/>
                <a:cs typeface="微软雅黑"/>
              </a:rPr>
              <a:t>销售额之和占</a:t>
            </a:r>
            <a:r>
              <a:rPr dirty="0" sz="900" spc="-5" b="1">
                <a:solidFill>
                  <a:srgbClr val="FFFFFF"/>
                </a:solidFill>
                <a:latin typeface="微软雅黑"/>
                <a:cs typeface="微软雅黑"/>
              </a:rPr>
              <a:t>TOP</a:t>
            </a:r>
            <a:r>
              <a:rPr dirty="0" sz="900" spc="-15" b="1">
                <a:solidFill>
                  <a:srgbClr val="FFFFFF"/>
                </a:solidFill>
                <a:latin typeface="微软雅黑"/>
                <a:cs typeface="微软雅黑"/>
              </a:rPr>
              <a:t>10</a:t>
            </a:r>
            <a:r>
              <a:rPr dirty="0" sz="900" spc="-10" b="1">
                <a:solidFill>
                  <a:srgbClr val="FFFFFF"/>
                </a:solidFill>
                <a:latin typeface="微软雅黑"/>
                <a:cs typeface="微软雅黑"/>
              </a:rPr>
              <a:t>0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039481" y="4566818"/>
            <a:ext cx="37465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0" b="1">
                <a:solidFill>
                  <a:srgbClr val="FFFFFF"/>
                </a:solidFill>
                <a:latin typeface="微软雅黑"/>
                <a:cs typeface="微软雅黑"/>
              </a:rPr>
              <a:t>39.3</a:t>
            </a:r>
            <a:r>
              <a:rPr dirty="0" sz="900" b="1">
                <a:solidFill>
                  <a:srgbClr val="FFFFFF"/>
                </a:solidFill>
                <a:latin typeface="微软雅黑"/>
                <a:cs typeface="微软雅黑"/>
              </a:rPr>
              <a:t>%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583301" y="3033776"/>
            <a:ext cx="357187" cy="18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49936" y="1982723"/>
            <a:ext cx="4895215" cy="2725420"/>
          </a:xfrm>
          <a:custGeom>
            <a:avLst/>
            <a:gdLst/>
            <a:ahLst/>
            <a:cxnLst/>
            <a:rect l="l" t="t" r="r" b="b"/>
            <a:pathLst>
              <a:path w="4895215" h="2725420">
                <a:moveTo>
                  <a:pt x="0" y="2724912"/>
                </a:moveTo>
                <a:lnTo>
                  <a:pt x="4895088" y="2724912"/>
                </a:lnTo>
                <a:lnTo>
                  <a:pt x="4895088" y="0"/>
                </a:lnTo>
                <a:lnTo>
                  <a:pt x="0" y="0"/>
                </a:lnTo>
                <a:lnTo>
                  <a:pt x="0" y="272491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39394" y="2637154"/>
            <a:ext cx="3865879" cy="1539240"/>
          </a:xfrm>
          <a:custGeom>
            <a:avLst/>
            <a:gdLst/>
            <a:ahLst/>
            <a:cxnLst/>
            <a:rect l="l" t="t" r="r" b="b"/>
            <a:pathLst>
              <a:path w="3865879" h="1539239">
                <a:moveTo>
                  <a:pt x="3865549" y="0"/>
                </a:moveTo>
                <a:lnTo>
                  <a:pt x="2973501" y="130682"/>
                </a:lnTo>
                <a:lnTo>
                  <a:pt x="2676194" y="154431"/>
                </a:lnTo>
                <a:lnTo>
                  <a:pt x="2378760" y="220344"/>
                </a:lnTo>
                <a:lnTo>
                  <a:pt x="2081453" y="294258"/>
                </a:lnTo>
                <a:lnTo>
                  <a:pt x="1784146" y="335533"/>
                </a:lnTo>
                <a:lnTo>
                  <a:pt x="1486712" y="347471"/>
                </a:lnTo>
                <a:lnTo>
                  <a:pt x="1189405" y="426465"/>
                </a:lnTo>
                <a:lnTo>
                  <a:pt x="892098" y="514095"/>
                </a:lnTo>
                <a:lnTo>
                  <a:pt x="594702" y="621283"/>
                </a:lnTo>
                <a:lnTo>
                  <a:pt x="297357" y="691642"/>
                </a:lnTo>
                <a:lnTo>
                  <a:pt x="0" y="777494"/>
                </a:lnTo>
                <a:lnTo>
                  <a:pt x="0" y="1538655"/>
                </a:lnTo>
                <a:lnTo>
                  <a:pt x="3865549" y="1538655"/>
                </a:lnTo>
                <a:lnTo>
                  <a:pt x="3865549" y="0"/>
                </a:lnTo>
                <a:close/>
              </a:path>
            </a:pathLst>
          </a:custGeom>
          <a:solidFill>
            <a:srgbClr val="3B8DA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39394" y="3112007"/>
            <a:ext cx="3865879" cy="1064260"/>
          </a:xfrm>
          <a:custGeom>
            <a:avLst/>
            <a:gdLst/>
            <a:ahLst/>
            <a:cxnLst/>
            <a:rect l="l" t="t" r="r" b="b"/>
            <a:pathLst>
              <a:path w="3865879" h="1064260">
                <a:moveTo>
                  <a:pt x="3865549" y="0"/>
                </a:moveTo>
                <a:lnTo>
                  <a:pt x="2676194" y="81025"/>
                </a:lnTo>
                <a:lnTo>
                  <a:pt x="2378760" y="119380"/>
                </a:lnTo>
                <a:lnTo>
                  <a:pt x="2081453" y="143764"/>
                </a:lnTo>
                <a:lnTo>
                  <a:pt x="1486712" y="157987"/>
                </a:lnTo>
                <a:lnTo>
                  <a:pt x="1189405" y="220599"/>
                </a:lnTo>
                <a:lnTo>
                  <a:pt x="892098" y="268224"/>
                </a:lnTo>
                <a:lnTo>
                  <a:pt x="594702" y="302260"/>
                </a:lnTo>
                <a:lnTo>
                  <a:pt x="297357" y="358775"/>
                </a:lnTo>
                <a:lnTo>
                  <a:pt x="0" y="423799"/>
                </a:lnTo>
                <a:lnTo>
                  <a:pt x="0" y="1063802"/>
                </a:lnTo>
                <a:lnTo>
                  <a:pt x="3865549" y="1063802"/>
                </a:lnTo>
                <a:lnTo>
                  <a:pt x="3865549" y="0"/>
                </a:lnTo>
                <a:close/>
              </a:path>
            </a:pathLst>
          </a:custGeom>
          <a:solidFill>
            <a:srgbClr val="A9CED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654296" y="2394204"/>
            <a:ext cx="0" cy="1781810"/>
          </a:xfrm>
          <a:custGeom>
            <a:avLst/>
            <a:gdLst/>
            <a:ahLst/>
            <a:cxnLst/>
            <a:rect l="l" t="t" r="r" b="b"/>
            <a:pathLst>
              <a:path w="0" h="1781810">
                <a:moveTo>
                  <a:pt x="0" y="1781555"/>
                </a:moveTo>
                <a:lnTo>
                  <a:pt x="0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1872360" y="4175759"/>
            <a:ext cx="2821940" cy="0"/>
          </a:xfrm>
          <a:custGeom>
            <a:avLst/>
            <a:gdLst/>
            <a:ahLst/>
            <a:cxnLst/>
            <a:rect l="l" t="t" r="r" b="b"/>
            <a:pathLst>
              <a:path w="2821940" h="0">
                <a:moveTo>
                  <a:pt x="0" y="0"/>
                </a:moveTo>
                <a:lnTo>
                  <a:pt x="2821559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573657" y="417575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12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276413" y="4175759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5" h="0">
                <a:moveTo>
                  <a:pt x="0" y="0"/>
                </a:moveTo>
                <a:lnTo>
                  <a:pt x="208851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979233" y="4175759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5" h="0">
                <a:moveTo>
                  <a:pt x="0" y="0"/>
                </a:moveTo>
                <a:lnTo>
                  <a:pt x="208788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82053" y="4175759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5" h="0">
                <a:moveTo>
                  <a:pt x="0" y="0"/>
                </a:moveTo>
                <a:lnTo>
                  <a:pt x="208787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90727" y="4175759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 h="0">
                <a:moveTo>
                  <a:pt x="0" y="0"/>
                </a:moveTo>
                <a:lnTo>
                  <a:pt x="102933" y="0"/>
                </a:lnTo>
              </a:path>
            </a:pathLst>
          </a:custGeom>
          <a:ln w="9143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654296" y="3878579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654296" y="358140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654296" y="3284220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654296" y="2988564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654296" y="2691383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654296" y="2394204"/>
            <a:ext cx="40005" cy="0"/>
          </a:xfrm>
          <a:custGeom>
            <a:avLst/>
            <a:gdLst/>
            <a:ahLst/>
            <a:cxnLst/>
            <a:rect l="l" t="t" r="r" b="b"/>
            <a:pathLst>
              <a:path w="40004" h="0">
                <a:moveTo>
                  <a:pt x="0" y="0"/>
                </a:moveTo>
                <a:lnTo>
                  <a:pt x="39624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82053" y="4173473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5" h="0">
                <a:moveTo>
                  <a:pt x="0" y="0"/>
                </a:moveTo>
                <a:lnTo>
                  <a:pt x="208787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937260" y="4172711"/>
            <a:ext cx="297180" cy="3175"/>
          </a:xfrm>
          <a:custGeom>
            <a:avLst/>
            <a:gdLst/>
            <a:ahLst/>
            <a:cxnLst/>
            <a:rect l="l" t="t" r="r" b="b"/>
            <a:pathLst>
              <a:path w="297180" h="3175">
                <a:moveTo>
                  <a:pt x="0" y="3047"/>
                </a:moveTo>
                <a:lnTo>
                  <a:pt x="297180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1234439" y="4169664"/>
            <a:ext cx="297180" cy="3175"/>
          </a:xfrm>
          <a:custGeom>
            <a:avLst/>
            <a:gdLst/>
            <a:ahLst/>
            <a:cxnLst/>
            <a:rect l="l" t="t" r="r" b="b"/>
            <a:pathLst>
              <a:path w="297180" h="3175">
                <a:moveTo>
                  <a:pt x="0" y="3048"/>
                </a:moveTo>
                <a:lnTo>
                  <a:pt x="297179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1531619" y="4158996"/>
            <a:ext cx="297180" cy="10795"/>
          </a:xfrm>
          <a:custGeom>
            <a:avLst/>
            <a:gdLst/>
            <a:ahLst/>
            <a:cxnLst/>
            <a:rect l="l" t="t" r="r" b="b"/>
            <a:pathLst>
              <a:path w="297180" h="10795">
                <a:moveTo>
                  <a:pt x="0" y="10667"/>
                </a:moveTo>
                <a:lnTo>
                  <a:pt x="297180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828800" y="4133088"/>
            <a:ext cx="297180" cy="26034"/>
          </a:xfrm>
          <a:custGeom>
            <a:avLst/>
            <a:gdLst/>
            <a:ahLst/>
            <a:cxnLst/>
            <a:rect l="l" t="t" r="r" b="b"/>
            <a:pathLst>
              <a:path w="297180" h="26035">
                <a:moveTo>
                  <a:pt x="0" y="25908"/>
                </a:moveTo>
                <a:lnTo>
                  <a:pt x="297180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2125979" y="4085844"/>
            <a:ext cx="297180" cy="47625"/>
          </a:xfrm>
          <a:custGeom>
            <a:avLst/>
            <a:gdLst/>
            <a:ahLst/>
            <a:cxnLst/>
            <a:rect l="l" t="t" r="r" b="b"/>
            <a:pathLst>
              <a:path w="297180" h="47625">
                <a:moveTo>
                  <a:pt x="0" y="47243"/>
                </a:moveTo>
                <a:lnTo>
                  <a:pt x="297180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2423160" y="4000500"/>
            <a:ext cx="297180" cy="85725"/>
          </a:xfrm>
          <a:custGeom>
            <a:avLst/>
            <a:gdLst/>
            <a:ahLst/>
            <a:cxnLst/>
            <a:rect l="l" t="t" r="r" b="b"/>
            <a:pathLst>
              <a:path w="297180" h="85725">
                <a:moveTo>
                  <a:pt x="0" y="85343"/>
                </a:moveTo>
                <a:lnTo>
                  <a:pt x="297179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720339" y="3878579"/>
            <a:ext cx="297180" cy="121920"/>
          </a:xfrm>
          <a:custGeom>
            <a:avLst/>
            <a:gdLst/>
            <a:ahLst/>
            <a:cxnLst/>
            <a:rect l="l" t="t" r="r" b="b"/>
            <a:pathLst>
              <a:path w="297180" h="121920">
                <a:moveTo>
                  <a:pt x="0" y="121920"/>
                </a:moveTo>
                <a:lnTo>
                  <a:pt x="297180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017520" y="3631691"/>
            <a:ext cx="299085" cy="247015"/>
          </a:xfrm>
          <a:custGeom>
            <a:avLst/>
            <a:gdLst/>
            <a:ahLst/>
            <a:cxnLst/>
            <a:rect l="l" t="t" r="r" b="b"/>
            <a:pathLst>
              <a:path w="299085" h="247014">
                <a:moveTo>
                  <a:pt x="0" y="246888"/>
                </a:moveTo>
                <a:lnTo>
                  <a:pt x="298704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3316223" y="3377184"/>
            <a:ext cx="297180" cy="254635"/>
          </a:xfrm>
          <a:custGeom>
            <a:avLst/>
            <a:gdLst/>
            <a:ahLst/>
            <a:cxnLst/>
            <a:rect l="l" t="t" r="r" b="b"/>
            <a:pathLst>
              <a:path w="297179" h="254635">
                <a:moveTo>
                  <a:pt x="0" y="254508"/>
                </a:moveTo>
                <a:lnTo>
                  <a:pt x="297179" y="0"/>
                </a:lnTo>
              </a:path>
            </a:pathLst>
          </a:custGeom>
          <a:ln w="27431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613403" y="3067811"/>
            <a:ext cx="297180" cy="309880"/>
          </a:xfrm>
          <a:custGeom>
            <a:avLst/>
            <a:gdLst/>
            <a:ahLst/>
            <a:cxnLst/>
            <a:rect l="l" t="t" r="r" b="b"/>
            <a:pathLst>
              <a:path w="297179" h="309879">
                <a:moveTo>
                  <a:pt x="0" y="309371"/>
                </a:moveTo>
                <a:lnTo>
                  <a:pt x="297180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3910584" y="2715767"/>
            <a:ext cx="297180" cy="352425"/>
          </a:xfrm>
          <a:custGeom>
            <a:avLst/>
            <a:gdLst/>
            <a:ahLst/>
            <a:cxnLst/>
            <a:rect l="l" t="t" r="r" b="b"/>
            <a:pathLst>
              <a:path w="297179" h="352425">
                <a:moveTo>
                  <a:pt x="0" y="352044"/>
                </a:moveTo>
                <a:lnTo>
                  <a:pt x="297179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207764" y="2392679"/>
            <a:ext cx="246379" cy="323215"/>
          </a:xfrm>
          <a:custGeom>
            <a:avLst/>
            <a:gdLst/>
            <a:ahLst/>
            <a:cxnLst/>
            <a:rect l="l" t="t" r="r" b="b"/>
            <a:pathLst>
              <a:path w="246379" h="323214">
                <a:moveTo>
                  <a:pt x="0" y="323088"/>
                </a:moveTo>
                <a:lnTo>
                  <a:pt x="246102" y="0"/>
                </a:lnTo>
              </a:path>
            </a:pathLst>
          </a:custGeom>
          <a:ln w="27432">
            <a:solidFill>
              <a:srgbClr val="FF33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593661" y="413183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1"/>
                </a:moveTo>
                <a:lnTo>
                  <a:pt x="88392" y="88391"/>
                </a:lnTo>
                <a:lnTo>
                  <a:pt x="8839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890841" y="4130306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1"/>
                </a:moveTo>
                <a:lnTo>
                  <a:pt x="88391" y="88391"/>
                </a:lnTo>
                <a:lnTo>
                  <a:pt x="88391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1188021" y="4128782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2"/>
                </a:moveTo>
                <a:lnTo>
                  <a:pt x="88391" y="88392"/>
                </a:lnTo>
                <a:lnTo>
                  <a:pt x="88391" y="0"/>
                </a:lnTo>
                <a:lnTo>
                  <a:pt x="0" y="0"/>
                </a:lnTo>
                <a:lnTo>
                  <a:pt x="0" y="8839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485264" y="412421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2"/>
                </a:moveTo>
                <a:lnTo>
                  <a:pt x="88391" y="88392"/>
                </a:lnTo>
                <a:lnTo>
                  <a:pt x="88391" y="0"/>
                </a:lnTo>
                <a:lnTo>
                  <a:pt x="0" y="0"/>
                </a:lnTo>
                <a:lnTo>
                  <a:pt x="0" y="8839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783969" y="4113542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1"/>
                </a:moveTo>
                <a:lnTo>
                  <a:pt x="88392" y="88391"/>
                </a:lnTo>
                <a:lnTo>
                  <a:pt x="8839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2081148" y="4087634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2"/>
                </a:moveTo>
                <a:lnTo>
                  <a:pt x="88392" y="88392"/>
                </a:lnTo>
                <a:lnTo>
                  <a:pt x="88392" y="0"/>
                </a:lnTo>
                <a:lnTo>
                  <a:pt x="0" y="0"/>
                </a:lnTo>
                <a:lnTo>
                  <a:pt x="0" y="8839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2378329" y="404039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1"/>
                </a:moveTo>
                <a:lnTo>
                  <a:pt x="88392" y="88391"/>
                </a:lnTo>
                <a:lnTo>
                  <a:pt x="8839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2675508" y="395657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2"/>
                </a:moveTo>
                <a:lnTo>
                  <a:pt x="88392" y="88392"/>
                </a:lnTo>
                <a:lnTo>
                  <a:pt x="88392" y="0"/>
                </a:lnTo>
                <a:lnTo>
                  <a:pt x="0" y="0"/>
                </a:lnTo>
                <a:lnTo>
                  <a:pt x="0" y="8839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2972689" y="3833126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1"/>
                </a:moveTo>
                <a:lnTo>
                  <a:pt x="88392" y="88391"/>
                </a:lnTo>
                <a:lnTo>
                  <a:pt x="88392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269869" y="3587750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1"/>
                </a:moveTo>
                <a:lnTo>
                  <a:pt x="88391" y="88391"/>
                </a:lnTo>
                <a:lnTo>
                  <a:pt x="88391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567048" y="333324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2"/>
                </a:moveTo>
                <a:lnTo>
                  <a:pt x="88391" y="88392"/>
                </a:lnTo>
                <a:lnTo>
                  <a:pt x="88391" y="0"/>
                </a:lnTo>
                <a:lnTo>
                  <a:pt x="0" y="0"/>
                </a:lnTo>
                <a:lnTo>
                  <a:pt x="0" y="8839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3864228" y="3022345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2"/>
                </a:moveTo>
                <a:lnTo>
                  <a:pt x="88391" y="88392"/>
                </a:lnTo>
                <a:lnTo>
                  <a:pt x="88391" y="0"/>
                </a:lnTo>
                <a:lnTo>
                  <a:pt x="0" y="0"/>
                </a:lnTo>
                <a:lnTo>
                  <a:pt x="0" y="8839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161409" y="2670301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0" y="88392"/>
                </a:moveTo>
                <a:lnTo>
                  <a:pt x="88391" y="88392"/>
                </a:lnTo>
                <a:lnTo>
                  <a:pt x="88391" y="0"/>
                </a:lnTo>
                <a:lnTo>
                  <a:pt x="0" y="0"/>
                </a:lnTo>
                <a:lnTo>
                  <a:pt x="0" y="8839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4758690" y="4086250"/>
            <a:ext cx="89535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758690" y="3789070"/>
            <a:ext cx="28321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1</a:t>
            </a:r>
            <a:r>
              <a:rPr dirty="0" sz="1000">
                <a:latin typeface="Calibri"/>
                <a:cs typeface="Calibri"/>
              </a:rPr>
              <a:t>0</a:t>
            </a:r>
            <a:r>
              <a:rPr dirty="0" sz="1000" spc="-5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758690" y="3492246"/>
            <a:ext cx="28321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2</a:t>
            </a:r>
            <a:r>
              <a:rPr dirty="0" sz="1000">
                <a:latin typeface="Calibri"/>
                <a:cs typeface="Calibri"/>
              </a:rPr>
              <a:t>0</a:t>
            </a:r>
            <a:r>
              <a:rPr dirty="0" sz="1000" spc="-5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758690" y="3195066"/>
            <a:ext cx="28321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3</a:t>
            </a:r>
            <a:r>
              <a:rPr dirty="0" sz="1000">
                <a:latin typeface="Calibri"/>
                <a:cs typeface="Calibri"/>
              </a:rPr>
              <a:t>0</a:t>
            </a:r>
            <a:r>
              <a:rPr dirty="0" sz="1000" spc="-5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758690" y="2600960"/>
            <a:ext cx="283210" cy="468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5</a:t>
            </a:r>
            <a:r>
              <a:rPr dirty="0" sz="1000">
                <a:latin typeface="Calibri"/>
                <a:cs typeface="Calibri"/>
              </a:rPr>
              <a:t>0</a:t>
            </a:r>
            <a:r>
              <a:rPr dirty="0" sz="1000" spc="-5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  <a:p>
            <a:pPr>
              <a:lnSpc>
                <a:spcPts val="1100"/>
              </a:lnSpc>
              <a:spcBef>
                <a:spcPts val="37"/>
              </a:spcBef>
            </a:pPr>
            <a:endParaRPr sz="1100"/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4</a:t>
            </a:r>
            <a:r>
              <a:rPr dirty="0" sz="1000">
                <a:latin typeface="Calibri"/>
                <a:cs typeface="Calibri"/>
              </a:rPr>
              <a:t>0</a:t>
            </a:r>
            <a:r>
              <a:rPr dirty="0" sz="1000" spc="-5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758690" y="2303779"/>
            <a:ext cx="28321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6</a:t>
            </a:r>
            <a:r>
              <a:rPr dirty="0" sz="1000">
                <a:latin typeface="Calibri"/>
                <a:cs typeface="Calibri"/>
              </a:rPr>
              <a:t>0</a:t>
            </a:r>
            <a:r>
              <a:rPr dirty="0" sz="1000" spc="-5">
                <a:latin typeface="Calibri"/>
                <a:cs typeface="Calibri"/>
              </a:rPr>
              <a:t>00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3138" y="4236313"/>
            <a:ext cx="1123315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0</a:t>
            </a:r>
            <a:r>
              <a:rPr dirty="0" sz="800">
                <a:latin typeface="Calibri"/>
                <a:cs typeface="Calibri"/>
              </a:rPr>
              <a:t>3    20</a:t>
            </a:r>
            <a:r>
              <a:rPr dirty="0" sz="800" spc="-15">
                <a:latin typeface="Calibri"/>
                <a:cs typeface="Calibri"/>
              </a:rPr>
              <a:t>0</a:t>
            </a:r>
            <a:r>
              <a:rPr dirty="0" sz="800">
                <a:latin typeface="Calibri"/>
                <a:cs typeface="Calibri"/>
              </a:rPr>
              <a:t>4   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0</a:t>
            </a:r>
            <a:r>
              <a:rPr dirty="0" sz="800">
                <a:latin typeface="Calibri"/>
                <a:cs typeface="Calibri"/>
              </a:rPr>
              <a:t>5    20</a:t>
            </a:r>
            <a:r>
              <a:rPr dirty="0" sz="800" spc="-15">
                <a:latin typeface="Calibri"/>
                <a:cs typeface="Calibri"/>
              </a:rPr>
              <a:t>0</a:t>
            </a:r>
            <a:r>
              <a:rPr dirty="0" sz="800">
                <a:latin typeface="Calibri"/>
                <a:cs typeface="Calibri"/>
              </a:rPr>
              <a:t>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712722" y="4236313"/>
            <a:ext cx="293370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0</a:t>
            </a:r>
            <a:r>
              <a:rPr dirty="0" sz="800">
                <a:latin typeface="Calibri"/>
                <a:cs typeface="Calibri"/>
              </a:rPr>
              <a:t>7   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0</a:t>
            </a:r>
            <a:r>
              <a:rPr dirty="0" sz="800">
                <a:latin typeface="Calibri"/>
                <a:cs typeface="Calibri"/>
              </a:rPr>
              <a:t>8    20</a:t>
            </a:r>
            <a:r>
              <a:rPr dirty="0" sz="800" spc="-15">
                <a:latin typeface="Calibri"/>
                <a:cs typeface="Calibri"/>
              </a:rPr>
              <a:t>0</a:t>
            </a:r>
            <a:r>
              <a:rPr dirty="0" sz="800">
                <a:latin typeface="Calibri"/>
                <a:cs typeface="Calibri"/>
              </a:rPr>
              <a:t>9   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1</a:t>
            </a:r>
            <a:r>
              <a:rPr dirty="0" sz="800">
                <a:latin typeface="Calibri"/>
                <a:cs typeface="Calibri"/>
              </a:rPr>
              <a:t>0    20</a:t>
            </a:r>
            <a:r>
              <a:rPr dirty="0" sz="800" spc="-15">
                <a:latin typeface="Calibri"/>
                <a:cs typeface="Calibri"/>
              </a:rPr>
              <a:t>1</a:t>
            </a:r>
            <a:r>
              <a:rPr dirty="0" sz="800">
                <a:latin typeface="Calibri"/>
                <a:cs typeface="Calibri"/>
              </a:rPr>
              <a:t>1   </a:t>
            </a:r>
            <a:r>
              <a:rPr dirty="0" sz="800" spc="-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1</a:t>
            </a:r>
            <a:r>
              <a:rPr dirty="0" sz="800">
                <a:latin typeface="Calibri"/>
                <a:cs typeface="Calibri"/>
              </a:rPr>
              <a:t>2  </a:t>
            </a:r>
            <a:r>
              <a:rPr dirty="0" sz="800" spc="-2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1</a:t>
            </a:r>
            <a:r>
              <a:rPr dirty="0" sz="800">
                <a:latin typeface="Calibri"/>
                <a:cs typeface="Calibri"/>
              </a:rPr>
              <a:t>3e 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1</a:t>
            </a:r>
            <a:r>
              <a:rPr dirty="0" sz="800">
                <a:latin typeface="Calibri"/>
                <a:cs typeface="Calibri"/>
              </a:rPr>
              <a:t>4e </a:t>
            </a:r>
            <a:r>
              <a:rPr dirty="0" sz="800" spc="-4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1</a:t>
            </a:r>
            <a:r>
              <a:rPr dirty="0" sz="800">
                <a:latin typeface="Calibri"/>
                <a:cs typeface="Calibri"/>
              </a:rPr>
              <a:t>5e </a:t>
            </a:r>
            <a:r>
              <a:rPr dirty="0" sz="800" spc="-40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20</a:t>
            </a:r>
            <a:r>
              <a:rPr dirty="0" sz="800" spc="-15">
                <a:latin typeface="Calibri"/>
                <a:cs typeface="Calibri"/>
              </a:rPr>
              <a:t>1</a:t>
            </a:r>
            <a:r>
              <a:rPr dirty="0" sz="800">
                <a:latin typeface="Calibri"/>
                <a:cs typeface="Calibri"/>
              </a:rPr>
              <a:t>6e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55904" y="2289048"/>
            <a:ext cx="243840" cy="70485"/>
          </a:xfrm>
          <a:custGeom>
            <a:avLst/>
            <a:gdLst/>
            <a:ahLst/>
            <a:cxnLst/>
            <a:rect l="l" t="t" r="r" b="b"/>
            <a:pathLst>
              <a:path w="243840" h="70485">
                <a:moveTo>
                  <a:pt x="0" y="70104"/>
                </a:moveTo>
                <a:lnTo>
                  <a:pt x="243839" y="70104"/>
                </a:lnTo>
                <a:lnTo>
                  <a:pt x="243839" y="0"/>
                </a:lnTo>
                <a:lnTo>
                  <a:pt x="0" y="0"/>
                </a:lnTo>
                <a:lnTo>
                  <a:pt x="0" y="70104"/>
                </a:lnTo>
                <a:close/>
              </a:path>
            </a:pathLst>
          </a:custGeom>
          <a:solidFill>
            <a:srgbClr val="3B8DA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012647" y="2234310"/>
            <a:ext cx="52324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Wal-Mart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673351" y="2289048"/>
            <a:ext cx="243840" cy="70485"/>
          </a:xfrm>
          <a:custGeom>
            <a:avLst/>
            <a:gdLst/>
            <a:ahLst/>
            <a:cxnLst/>
            <a:rect l="l" t="t" r="r" b="b"/>
            <a:pathLst>
              <a:path w="243839" h="70485">
                <a:moveTo>
                  <a:pt x="0" y="70104"/>
                </a:moveTo>
                <a:lnTo>
                  <a:pt x="243839" y="70104"/>
                </a:lnTo>
                <a:lnTo>
                  <a:pt x="243839" y="0"/>
                </a:lnTo>
                <a:lnTo>
                  <a:pt x="0" y="0"/>
                </a:lnTo>
                <a:lnTo>
                  <a:pt x="0" y="70104"/>
                </a:lnTo>
                <a:close/>
              </a:path>
            </a:pathLst>
          </a:custGeom>
          <a:solidFill>
            <a:srgbClr val="A9CED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1929764" y="2236723"/>
            <a:ext cx="97790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latin typeface="Calibri"/>
                <a:cs typeface="Calibri"/>
              </a:rPr>
              <a:t>Wal</a:t>
            </a:r>
            <a:r>
              <a:rPr dirty="0" sz="1000" spc="-10">
                <a:latin typeface="Calibri"/>
                <a:cs typeface="Calibri"/>
              </a:rPr>
              <a:t>-</a:t>
            </a:r>
            <a:r>
              <a:rPr dirty="0" sz="1000" spc="-5">
                <a:latin typeface="Calibri"/>
                <a:cs typeface="Calibri"/>
              </a:rPr>
              <a:t>Mart</a:t>
            </a:r>
            <a:r>
              <a:rPr dirty="0" sz="1000" spc="-10">
                <a:latin typeface="宋体"/>
                <a:cs typeface="宋体"/>
              </a:rPr>
              <a:t>（</a:t>
            </a:r>
            <a:r>
              <a:rPr dirty="0" sz="1000" spc="-10">
                <a:latin typeface="Calibri"/>
                <a:cs typeface="Calibri"/>
              </a:rPr>
              <a:t>U.S</a:t>
            </a:r>
            <a:r>
              <a:rPr dirty="0" sz="1000" spc="-5">
                <a:latin typeface="Calibri"/>
                <a:cs typeface="Calibri"/>
              </a:rPr>
              <a:t>.</a:t>
            </a:r>
            <a:r>
              <a:rPr dirty="0" sz="1000" spc="-10">
                <a:latin typeface="宋体"/>
                <a:cs typeface="宋体"/>
              </a:rPr>
              <a:t>）</a:t>
            </a:r>
            <a:endParaRPr sz="1000">
              <a:latin typeface="宋体"/>
              <a:cs typeface="宋体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208020" y="2324100"/>
            <a:ext cx="83820" cy="0"/>
          </a:xfrm>
          <a:custGeom>
            <a:avLst/>
            <a:gdLst/>
            <a:ahLst/>
            <a:cxnLst/>
            <a:rect l="l" t="t" r="r" b="b"/>
            <a:pathLst>
              <a:path w="83820" h="0">
                <a:moveTo>
                  <a:pt x="0" y="0"/>
                </a:moveTo>
                <a:lnTo>
                  <a:pt x="83819" y="0"/>
                </a:lnTo>
              </a:path>
            </a:pathLst>
          </a:custGeom>
          <a:ln w="27432">
            <a:solidFill>
              <a:srgbClr val="FF66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3048000" y="2324100"/>
            <a:ext cx="83820" cy="0"/>
          </a:xfrm>
          <a:custGeom>
            <a:avLst/>
            <a:gdLst/>
            <a:ahLst/>
            <a:cxnLst/>
            <a:rect l="l" t="t" r="r" b="b"/>
            <a:pathLst>
              <a:path w="83819" h="0">
                <a:moveTo>
                  <a:pt x="0" y="0"/>
                </a:moveTo>
                <a:lnTo>
                  <a:pt x="83819" y="0"/>
                </a:lnTo>
              </a:path>
            </a:pathLst>
          </a:custGeom>
          <a:ln w="27432">
            <a:solidFill>
              <a:srgbClr val="FF66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3131820" y="22860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200"/>
                </a:moveTo>
                <a:lnTo>
                  <a:pt x="76200" y="76200"/>
                </a:lnTo>
                <a:lnTo>
                  <a:pt x="76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3304794" y="2234310"/>
            <a:ext cx="755015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T</a:t>
            </a:r>
            <a:r>
              <a:rPr dirty="0" sz="1000" spc="-5">
                <a:latin typeface="Calibri"/>
                <a:cs typeface="Calibri"/>
              </a:rPr>
              <a:t>ao</a:t>
            </a:r>
            <a:r>
              <a:rPr dirty="0" sz="1000" spc="-20">
                <a:latin typeface="Calibri"/>
                <a:cs typeface="Calibri"/>
              </a:rPr>
              <a:t>b</a:t>
            </a:r>
            <a:r>
              <a:rPr dirty="0" sz="1000" spc="-5">
                <a:latin typeface="Calibri"/>
                <a:cs typeface="Calibri"/>
              </a:rPr>
              <a:t>ao</a:t>
            </a:r>
            <a:r>
              <a:rPr dirty="0" sz="1000">
                <a:latin typeface="Calibri"/>
                <a:cs typeface="Calibri"/>
              </a:rPr>
              <a:t>+</a:t>
            </a:r>
            <a:r>
              <a:rPr dirty="0" sz="1000" spc="-15">
                <a:latin typeface="Calibri"/>
                <a:cs typeface="Calibri"/>
              </a:rPr>
              <a:t>T</a:t>
            </a:r>
            <a:r>
              <a:rPr dirty="0" sz="1000" spc="-5">
                <a:latin typeface="Calibri"/>
                <a:cs typeface="Calibri"/>
              </a:rPr>
              <a:t>m</a:t>
            </a:r>
            <a:r>
              <a:rPr dirty="0" sz="1000" spc="-5">
                <a:latin typeface="Calibri"/>
                <a:cs typeface="Calibri"/>
              </a:rPr>
              <a:t>all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9237" y="1976501"/>
            <a:ext cx="4896485" cy="0"/>
          </a:xfrm>
          <a:custGeom>
            <a:avLst/>
            <a:gdLst/>
            <a:ahLst/>
            <a:cxnLst/>
            <a:rect l="l" t="t" r="r" b="b"/>
            <a:pathLst>
              <a:path w="4896485" h="0">
                <a:moveTo>
                  <a:pt x="0" y="0"/>
                </a:moveTo>
                <a:lnTo>
                  <a:pt x="4895913" y="0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2202560" y="4529429"/>
            <a:ext cx="2862580" cy="119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00" spc="-10">
                <a:solidFill>
                  <a:srgbClr val="0D0D0D"/>
                </a:solidFill>
                <a:latin typeface="微软雅黑"/>
                <a:cs typeface="微软雅黑"/>
              </a:rPr>
              <a:t>数据来源：商务部、艾瑞咨询、易</a:t>
            </a:r>
            <a:r>
              <a:rPr dirty="0" sz="700">
                <a:solidFill>
                  <a:srgbClr val="0D0D0D"/>
                </a:solidFill>
                <a:latin typeface="微软雅黑"/>
                <a:cs typeface="微软雅黑"/>
              </a:rPr>
              <a:t>观</a:t>
            </a:r>
            <a:r>
              <a:rPr dirty="0" sz="700" spc="-10">
                <a:solidFill>
                  <a:srgbClr val="0D0D0D"/>
                </a:solidFill>
                <a:latin typeface="微软雅黑"/>
                <a:cs typeface="微软雅黑"/>
              </a:rPr>
              <a:t>咨询</a:t>
            </a:r>
            <a:r>
              <a:rPr dirty="0" sz="700">
                <a:solidFill>
                  <a:srgbClr val="0D0D0D"/>
                </a:solidFill>
                <a:latin typeface="微软雅黑"/>
                <a:cs typeface="微软雅黑"/>
              </a:rPr>
              <a:t>、</a:t>
            </a:r>
            <a:r>
              <a:rPr dirty="0" sz="700" spc="-10">
                <a:solidFill>
                  <a:srgbClr val="0D0D0D"/>
                </a:solidFill>
                <a:latin typeface="微软雅黑"/>
                <a:cs typeface="微软雅黑"/>
              </a:rPr>
              <a:t>沃尔</a:t>
            </a:r>
            <a:r>
              <a:rPr dirty="0" sz="700">
                <a:solidFill>
                  <a:srgbClr val="0D0D0D"/>
                </a:solidFill>
                <a:latin typeface="微软雅黑"/>
                <a:cs typeface="微软雅黑"/>
              </a:rPr>
              <a:t>玛</a:t>
            </a:r>
            <a:r>
              <a:rPr dirty="0" sz="700" spc="-10">
                <a:solidFill>
                  <a:srgbClr val="0D0D0D"/>
                </a:solidFill>
                <a:latin typeface="微软雅黑"/>
                <a:cs typeface="微软雅黑"/>
              </a:rPr>
              <a:t>年报</a:t>
            </a:r>
            <a:r>
              <a:rPr dirty="0" sz="700">
                <a:solidFill>
                  <a:srgbClr val="0D0D0D"/>
                </a:solidFill>
                <a:latin typeface="微软雅黑"/>
                <a:cs typeface="微软雅黑"/>
              </a:rPr>
              <a:t>，</a:t>
            </a:r>
            <a:r>
              <a:rPr dirty="0" sz="700" spc="-10">
                <a:solidFill>
                  <a:srgbClr val="0D0D0D"/>
                </a:solidFill>
                <a:latin typeface="微软雅黑"/>
                <a:cs typeface="微软雅黑"/>
              </a:rPr>
              <a:t>阿里</a:t>
            </a:r>
            <a:r>
              <a:rPr dirty="0" sz="700">
                <a:solidFill>
                  <a:srgbClr val="0D0D0D"/>
                </a:solidFill>
                <a:latin typeface="微软雅黑"/>
                <a:cs typeface="微软雅黑"/>
              </a:rPr>
              <a:t>研</a:t>
            </a:r>
            <a:r>
              <a:rPr dirty="0" sz="700" spc="-10">
                <a:solidFill>
                  <a:srgbClr val="0D0D0D"/>
                </a:solidFill>
                <a:latin typeface="微软雅黑"/>
                <a:cs typeface="微软雅黑"/>
              </a:rPr>
              <a:t>究院</a:t>
            </a:r>
            <a:r>
              <a:rPr dirty="0" sz="700">
                <a:solidFill>
                  <a:srgbClr val="0D0D0D"/>
                </a:solidFill>
                <a:latin typeface="微软雅黑"/>
                <a:cs typeface="微软雅黑"/>
              </a:rPr>
              <a:t>分</a:t>
            </a:r>
            <a:r>
              <a:rPr dirty="0" sz="700" spc="-10">
                <a:solidFill>
                  <a:srgbClr val="0D0D0D"/>
                </a:solidFill>
                <a:latin typeface="微软雅黑"/>
                <a:cs typeface="微软雅黑"/>
              </a:rPr>
              <a:t>析</a:t>
            </a:r>
            <a:endParaRPr sz="700">
              <a:latin typeface="微软雅黑"/>
              <a:cs typeface="微软雅黑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843401" y="3236848"/>
            <a:ext cx="116839" cy="176530"/>
          </a:xfrm>
          <a:custGeom>
            <a:avLst/>
            <a:gdLst/>
            <a:ahLst/>
            <a:cxnLst/>
            <a:rect l="l" t="t" r="r" b="b"/>
            <a:pathLst>
              <a:path w="116839" h="176529">
                <a:moveTo>
                  <a:pt x="116586" y="77850"/>
                </a:moveTo>
                <a:lnTo>
                  <a:pt x="38862" y="77850"/>
                </a:lnTo>
                <a:lnTo>
                  <a:pt x="38862" y="176275"/>
                </a:lnTo>
                <a:lnTo>
                  <a:pt x="116586" y="176275"/>
                </a:lnTo>
                <a:lnTo>
                  <a:pt x="116586" y="77850"/>
                </a:lnTo>
                <a:close/>
              </a:path>
              <a:path w="116839" h="176529">
                <a:moveTo>
                  <a:pt x="77724" y="0"/>
                </a:moveTo>
                <a:lnTo>
                  <a:pt x="0" y="77850"/>
                </a:lnTo>
                <a:lnTo>
                  <a:pt x="155575" y="77850"/>
                </a:lnTo>
                <a:lnTo>
                  <a:pt x="777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3843401" y="3236848"/>
            <a:ext cx="155575" cy="176530"/>
          </a:xfrm>
          <a:custGeom>
            <a:avLst/>
            <a:gdLst/>
            <a:ahLst/>
            <a:cxnLst/>
            <a:rect l="l" t="t" r="r" b="b"/>
            <a:pathLst>
              <a:path w="155575" h="176529">
                <a:moveTo>
                  <a:pt x="116586" y="176275"/>
                </a:moveTo>
                <a:lnTo>
                  <a:pt x="116586" y="77850"/>
                </a:lnTo>
                <a:lnTo>
                  <a:pt x="155575" y="77850"/>
                </a:lnTo>
                <a:lnTo>
                  <a:pt x="77724" y="0"/>
                </a:lnTo>
                <a:lnTo>
                  <a:pt x="0" y="77850"/>
                </a:lnTo>
                <a:lnTo>
                  <a:pt x="38862" y="77850"/>
                </a:lnTo>
                <a:lnTo>
                  <a:pt x="38862" y="176275"/>
                </a:lnTo>
                <a:lnTo>
                  <a:pt x="116586" y="176275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4432300" y="2678048"/>
            <a:ext cx="116839" cy="174625"/>
          </a:xfrm>
          <a:custGeom>
            <a:avLst/>
            <a:gdLst/>
            <a:ahLst/>
            <a:cxnLst/>
            <a:rect l="l" t="t" r="r" b="b"/>
            <a:pathLst>
              <a:path w="116839" h="174625">
                <a:moveTo>
                  <a:pt x="116712" y="77850"/>
                </a:moveTo>
                <a:lnTo>
                  <a:pt x="38862" y="77850"/>
                </a:lnTo>
                <a:lnTo>
                  <a:pt x="38862" y="174625"/>
                </a:lnTo>
                <a:lnTo>
                  <a:pt x="116712" y="174625"/>
                </a:lnTo>
                <a:lnTo>
                  <a:pt x="116712" y="77850"/>
                </a:lnTo>
                <a:close/>
              </a:path>
              <a:path w="116839" h="174625">
                <a:moveTo>
                  <a:pt x="77724" y="0"/>
                </a:moveTo>
                <a:lnTo>
                  <a:pt x="0" y="77850"/>
                </a:lnTo>
                <a:lnTo>
                  <a:pt x="155575" y="77850"/>
                </a:lnTo>
                <a:lnTo>
                  <a:pt x="777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4432300" y="2678048"/>
            <a:ext cx="155575" cy="174625"/>
          </a:xfrm>
          <a:custGeom>
            <a:avLst/>
            <a:gdLst/>
            <a:ahLst/>
            <a:cxnLst/>
            <a:rect l="l" t="t" r="r" b="b"/>
            <a:pathLst>
              <a:path w="155575" h="174625">
                <a:moveTo>
                  <a:pt x="116712" y="174625"/>
                </a:moveTo>
                <a:lnTo>
                  <a:pt x="116712" y="77850"/>
                </a:lnTo>
                <a:lnTo>
                  <a:pt x="155575" y="77850"/>
                </a:lnTo>
                <a:lnTo>
                  <a:pt x="77724" y="0"/>
                </a:lnTo>
                <a:lnTo>
                  <a:pt x="0" y="77850"/>
                </a:lnTo>
                <a:lnTo>
                  <a:pt x="38862" y="77850"/>
                </a:lnTo>
                <a:lnTo>
                  <a:pt x="38862" y="174625"/>
                </a:lnTo>
                <a:lnTo>
                  <a:pt x="116712" y="17462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249237" y="4706937"/>
            <a:ext cx="4896485" cy="0"/>
          </a:xfrm>
          <a:custGeom>
            <a:avLst/>
            <a:gdLst/>
            <a:ahLst/>
            <a:cxnLst/>
            <a:rect l="l" t="t" r="r" b="b"/>
            <a:pathLst>
              <a:path w="4896485" h="0">
                <a:moveTo>
                  <a:pt x="0" y="0"/>
                </a:moveTo>
                <a:lnTo>
                  <a:pt x="4895913" y="0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402742" y="811910"/>
            <a:ext cx="8271509" cy="1170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marR="9525" indent="-287020">
              <a:lnSpc>
                <a:spcPct val="100000"/>
              </a:lnSpc>
              <a:tabLst>
                <a:tab pos="299085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>
                <a:latin typeface="微软雅黑"/>
                <a:cs typeface="微软雅黑"/>
              </a:rPr>
              <a:t>在前</a:t>
            </a:r>
            <a:r>
              <a:rPr dirty="0" sz="1400">
                <a:latin typeface="微软雅黑"/>
                <a:cs typeface="微软雅黑"/>
              </a:rPr>
              <a:t>100</a:t>
            </a:r>
            <a:r>
              <a:rPr dirty="0" sz="1400">
                <a:latin typeface="微软雅黑"/>
                <a:cs typeface="微软雅黑"/>
              </a:rPr>
              <a:t>零售商中，中国有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8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家互联网公司</a:t>
            </a:r>
            <a:r>
              <a:rPr dirty="0" sz="1400">
                <a:latin typeface="微软雅黑"/>
                <a:cs typeface="微软雅黑"/>
              </a:rPr>
              <a:t>入围，其销售额占前</a:t>
            </a:r>
            <a:r>
              <a:rPr dirty="0" sz="1400">
                <a:latin typeface="微软雅黑"/>
                <a:cs typeface="微软雅黑"/>
              </a:rPr>
              <a:t>100</a:t>
            </a:r>
            <a:r>
              <a:rPr dirty="0" sz="1400">
                <a:latin typeface="微软雅黑"/>
                <a:cs typeface="微软雅黑"/>
              </a:rPr>
              <a:t>总销售额的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39</a:t>
            </a:r>
            <a:r>
              <a:rPr dirty="0" sz="1400" spc="-5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3</a:t>
            </a:r>
            <a:r>
              <a:rPr dirty="0" sz="1400" spc="-5">
                <a:solidFill>
                  <a:srgbClr val="FF0000"/>
                </a:solidFill>
                <a:latin typeface="微软雅黑"/>
                <a:cs typeface="微软雅黑"/>
              </a:rPr>
              <a:t>%</a:t>
            </a:r>
            <a:r>
              <a:rPr dirty="0" sz="1400">
                <a:latin typeface="微软雅黑"/>
                <a:cs typeface="微软雅黑"/>
              </a:rPr>
              <a:t>；在美国，只有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3 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家纯互联</a:t>
            </a:r>
            <a:r>
              <a:rPr dirty="0" sz="1400" spc="-5">
                <a:solidFill>
                  <a:srgbClr val="FF0000"/>
                </a:solidFill>
                <a:latin typeface="微软雅黑"/>
                <a:cs typeface="微软雅黑"/>
              </a:rPr>
              <a:t>网</a:t>
            </a:r>
            <a:r>
              <a:rPr dirty="0" sz="1400">
                <a:latin typeface="微软雅黑"/>
                <a:cs typeface="微软雅黑"/>
              </a:rPr>
              <a:t>公司进入前</a:t>
            </a:r>
            <a:r>
              <a:rPr dirty="0" sz="1400" spc="-10">
                <a:latin typeface="微软雅黑"/>
                <a:cs typeface="微软雅黑"/>
              </a:rPr>
              <a:t>1</a:t>
            </a:r>
            <a:r>
              <a:rPr dirty="0" sz="1400">
                <a:latin typeface="微软雅黑"/>
                <a:cs typeface="微软雅黑"/>
              </a:rPr>
              <a:t>0</a:t>
            </a:r>
            <a:r>
              <a:rPr dirty="0" sz="1400" spc="5">
                <a:latin typeface="微软雅黑"/>
                <a:cs typeface="微软雅黑"/>
              </a:rPr>
              <a:t>0</a:t>
            </a:r>
            <a:r>
              <a:rPr dirty="0" sz="1400">
                <a:latin typeface="微软雅黑"/>
                <a:cs typeface="微软雅黑"/>
              </a:rPr>
              <a:t>，</a:t>
            </a:r>
            <a:r>
              <a:rPr dirty="0" sz="1400" spc="-15">
                <a:latin typeface="微软雅黑"/>
                <a:cs typeface="微软雅黑"/>
              </a:rPr>
              <a:t>销</a:t>
            </a:r>
            <a:r>
              <a:rPr dirty="0" sz="1400">
                <a:latin typeface="微软雅黑"/>
                <a:cs typeface="微软雅黑"/>
              </a:rPr>
              <a:t>售额</a:t>
            </a:r>
            <a:r>
              <a:rPr dirty="0" sz="1400" spc="-15">
                <a:latin typeface="微软雅黑"/>
                <a:cs typeface="微软雅黑"/>
              </a:rPr>
              <a:t>之</a:t>
            </a:r>
            <a:r>
              <a:rPr dirty="0" sz="1400">
                <a:latin typeface="微软雅黑"/>
                <a:cs typeface="微软雅黑"/>
              </a:rPr>
              <a:t>和只</a:t>
            </a:r>
            <a:r>
              <a:rPr dirty="0" sz="1400" spc="-15">
                <a:latin typeface="微软雅黑"/>
                <a:cs typeface="微软雅黑"/>
              </a:rPr>
              <a:t>占</a:t>
            </a:r>
            <a:r>
              <a:rPr dirty="0" sz="1400">
                <a:latin typeface="微软雅黑"/>
                <a:cs typeface="微软雅黑"/>
              </a:rPr>
              <a:t>到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3</a:t>
            </a:r>
            <a:r>
              <a:rPr dirty="0" sz="1400" spc="-5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7%</a:t>
            </a:r>
            <a:endParaRPr sz="1400">
              <a:latin typeface="微软雅黑"/>
              <a:cs typeface="微软雅黑"/>
            </a:endParaRPr>
          </a:p>
          <a:p>
            <a:pPr marL="299085" marR="6350" indent="-287020">
              <a:lnSpc>
                <a:spcPct val="100000"/>
              </a:lnSpc>
              <a:spcBef>
                <a:spcPts val="500"/>
              </a:spcBef>
              <a:tabLst>
                <a:tab pos="299085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>
                <a:latin typeface="微软雅黑"/>
                <a:cs typeface="微软雅黑"/>
              </a:rPr>
              <a:t>中国网络</a:t>
            </a:r>
            <a:r>
              <a:rPr dirty="0" sz="1400" spc="-15">
                <a:latin typeface="微软雅黑"/>
                <a:cs typeface="微软雅黑"/>
              </a:rPr>
              <a:t>零</a:t>
            </a:r>
            <a:r>
              <a:rPr dirty="0" sz="1400">
                <a:latin typeface="微软雅黑"/>
                <a:cs typeface="微软雅黑"/>
              </a:rPr>
              <a:t>售规</a:t>
            </a:r>
            <a:r>
              <a:rPr dirty="0" sz="1400" spc="-15">
                <a:latin typeface="微软雅黑"/>
                <a:cs typeface="微软雅黑"/>
              </a:rPr>
              <a:t>模</a:t>
            </a:r>
            <a:r>
              <a:rPr dirty="0" sz="1400">
                <a:latin typeface="微软雅黑"/>
                <a:cs typeface="微软雅黑"/>
              </a:rPr>
              <a:t>在</a:t>
            </a:r>
            <a:r>
              <a:rPr dirty="0" sz="1400">
                <a:latin typeface="微软雅黑"/>
                <a:cs typeface="微软雅黑"/>
              </a:rPr>
              <a:t>2013</a:t>
            </a:r>
            <a:r>
              <a:rPr dirty="0" sz="1400" spc="-15">
                <a:latin typeface="微软雅黑"/>
                <a:cs typeface="微软雅黑"/>
              </a:rPr>
              <a:t>年</a:t>
            </a:r>
            <a:r>
              <a:rPr dirty="0" sz="1400">
                <a:latin typeface="微软雅黑"/>
                <a:cs typeface="微软雅黑"/>
              </a:rPr>
              <a:t>超过美</a:t>
            </a:r>
            <a:r>
              <a:rPr dirty="0" sz="1400" spc="-15">
                <a:latin typeface="微软雅黑"/>
                <a:cs typeface="微软雅黑"/>
              </a:rPr>
              <a:t>国</a:t>
            </a:r>
            <a:r>
              <a:rPr dirty="0" sz="1400">
                <a:latin typeface="微软雅黑"/>
                <a:cs typeface="微软雅黑"/>
              </a:rPr>
              <a:t>成为世界</a:t>
            </a:r>
            <a:r>
              <a:rPr dirty="0" sz="1400" spc="-15">
                <a:latin typeface="微软雅黑"/>
                <a:cs typeface="微软雅黑"/>
              </a:rPr>
              <a:t>第</a:t>
            </a:r>
            <a:r>
              <a:rPr dirty="0" sz="1400">
                <a:latin typeface="微软雅黑"/>
                <a:cs typeface="微软雅黑"/>
              </a:rPr>
              <a:t>一；</a:t>
            </a:r>
            <a:r>
              <a:rPr dirty="0" sz="1400" spc="-15">
                <a:latin typeface="微软雅黑"/>
                <a:cs typeface="微软雅黑"/>
              </a:rPr>
              <a:t>阿</a:t>
            </a:r>
            <a:r>
              <a:rPr dirty="0" sz="1400">
                <a:latin typeface="微软雅黑"/>
                <a:cs typeface="微软雅黑"/>
              </a:rPr>
              <a:t>里巴巴零</a:t>
            </a:r>
            <a:r>
              <a:rPr dirty="0" sz="1400" spc="-15">
                <a:latin typeface="微软雅黑"/>
                <a:cs typeface="微软雅黑"/>
              </a:rPr>
              <a:t>售</a:t>
            </a:r>
            <a:r>
              <a:rPr dirty="0" sz="1400">
                <a:latin typeface="微软雅黑"/>
                <a:cs typeface="微软雅黑"/>
              </a:rPr>
              <a:t>平台</a:t>
            </a:r>
            <a:r>
              <a:rPr dirty="0" sz="1400" spc="-15">
                <a:latin typeface="微软雅黑"/>
                <a:cs typeface="微软雅黑"/>
              </a:rPr>
              <a:t>交</a:t>
            </a:r>
            <a:r>
              <a:rPr dirty="0" sz="1400">
                <a:latin typeface="微软雅黑"/>
                <a:cs typeface="微软雅黑"/>
              </a:rPr>
              <a:t>易规模有</a:t>
            </a:r>
            <a:r>
              <a:rPr dirty="0" sz="1400" spc="-15">
                <a:latin typeface="微软雅黑"/>
                <a:cs typeface="微软雅黑"/>
              </a:rPr>
              <a:t>望</a:t>
            </a:r>
            <a:r>
              <a:rPr dirty="0" sz="1400" spc="5">
                <a:latin typeface="微软雅黑"/>
                <a:cs typeface="微软雅黑"/>
              </a:rPr>
              <a:t>在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201</a:t>
            </a:r>
            <a:r>
              <a:rPr dirty="0" sz="1400" spc="-10">
                <a:solidFill>
                  <a:srgbClr val="FF0000"/>
                </a:solidFill>
                <a:latin typeface="微软雅黑"/>
                <a:cs typeface="微软雅黑"/>
              </a:rPr>
              <a:t>6</a:t>
            </a:r>
            <a:r>
              <a:rPr dirty="0" sz="1400">
                <a:solidFill>
                  <a:srgbClr val="FF0000"/>
                </a:solidFill>
                <a:latin typeface="微软雅黑"/>
                <a:cs typeface="微软雅黑"/>
              </a:rPr>
              <a:t>年</a:t>
            </a:r>
            <a:r>
              <a:rPr dirty="0" sz="1400">
                <a:latin typeface="微软雅黑"/>
                <a:cs typeface="微软雅黑"/>
              </a:rPr>
              <a:t>超越沃</a:t>
            </a:r>
            <a:r>
              <a:rPr dirty="0" sz="1400">
                <a:latin typeface="微软雅黑"/>
                <a:cs typeface="微软雅黑"/>
              </a:rPr>
              <a:t> 尔玛全球</a:t>
            </a:r>
            <a:endParaRPr sz="1400">
              <a:latin typeface="微软雅黑"/>
              <a:cs typeface="微软雅黑"/>
            </a:endParaRPr>
          </a:p>
          <a:p>
            <a:pPr marL="655320">
              <a:lnSpc>
                <a:spcPct val="100000"/>
              </a:lnSpc>
              <a:spcBef>
                <a:spcPts val="455"/>
              </a:spcBef>
            </a:pPr>
            <a:r>
              <a:rPr dirty="0" sz="1200">
                <a:solidFill>
                  <a:srgbClr val="0D0D0D"/>
                </a:solidFill>
                <a:latin typeface="微软雅黑"/>
                <a:cs typeface="微软雅黑"/>
              </a:rPr>
              <a:t>图：</a:t>
            </a:r>
            <a:r>
              <a:rPr dirty="0" sz="1200" spc="-5">
                <a:solidFill>
                  <a:srgbClr val="0D0D0D"/>
                </a:solidFill>
                <a:latin typeface="微软雅黑"/>
                <a:cs typeface="微软雅黑"/>
              </a:rPr>
              <a:t> </a:t>
            </a:r>
            <a:r>
              <a:rPr dirty="0" sz="1200">
                <a:solidFill>
                  <a:srgbClr val="0D0D0D"/>
                </a:solidFill>
                <a:latin typeface="微软雅黑"/>
                <a:cs typeface="微软雅黑"/>
              </a:rPr>
              <a:t>阿里巴巴网络零售平台与沃尔玛销售额比较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542790" y="2107692"/>
            <a:ext cx="22987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ts val="900"/>
              </a:lnSpc>
            </a:pPr>
            <a:r>
              <a:rPr dirty="0" sz="800">
                <a:latin typeface="宋体"/>
                <a:cs typeface="宋体"/>
              </a:rPr>
              <a:t>亿美 元</a:t>
            </a:r>
            <a:endParaRPr sz="800">
              <a:latin typeface="宋体"/>
              <a:cs typeface="宋体"/>
            </a:endParaRPr>
          </a:p>
        </p:txBody>
      </p:sp>
      <p:graphicFrame>
        <p:nvGraphicFramePr>
          <p:cNvPr id="97" name="object 97"/>
          <p:cNvGraphicFramePr>
            <a:graphicFrameLocks noGrp="1"/>
          </p:cNvGraphicFramePr>
          <p:nvPr/>
        </p:nvGraphicFramePr>
        <p:xfrm>
          <a:off x="5429250" y="1703451"/>
          <a:ext cx="3346450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9254"/>
                <a:gridCol w="1168146"/>
              </a:tblGrid>
              <a:tr h="218694">
                <a:tc>
                  <a:txBody>
                    <a:bodyPr/>
                    <a:lstStyle/>
                    <a:p>
                      <a:pPr marL="674370">
                        <a:lnSpc>
                          <a:spcPct val="100000"/>
                        </a:lnSpc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互联网零售企业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9452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9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排名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9452A"/>
                    </a:solidFill>
                  </a:tcPr>
                </a:tc>
              </a:tr>
              <a:tr h="249428">
                <a:tc>
                  <a:txBody>
                    <a:bodyPr/>
                    <a:lstStyle/>
                    <a:p>
                      <a:pPr marL="716915">
                        <a:lnSpc>
                          <a:spcPct val="100000"/>
                        </a:lnSpc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Am</a:t>
                      </a:r>
                      <a:r>
                        <a:rPr dirty="0" sz="900" spc="-10">
                          <a:latin typeface="微软雅黑"/>
                          <a:cs typeface="微软雅黑"/>
                        </a:rPr>
                        <a:t>a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zo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n.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c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o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m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11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</a:tr>
              <a:tr h="2188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900" spc="-5">
                          <a:latin typeface="微软雅黑"/>
                          <a:cs typeface="微软雅黑"/>
                        </a:rPr>
                        <a:t>E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b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a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y.c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o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m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17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</a:tr>
              <a:tr h="218820">
                <a:tc>
                  <a:txBody>
                    <a:bodyPr/>
                    <a:lstStyle/>
                    <a:p>
                      <a:pPr marL="710565">
                        <a:lnSpc>
                          <a:spcPct val="100000"/>
                        </a:lnSpc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N</a:t>
                      </a:r>
                      <a:r>
                        <a:rPr dirty="0" sz="900" spc="5">
                          <a:latin typeface="微软雅黑"/>
                          <a:cs typeface="微软雅黑"/>
                        </a:rPr>
                        <a:t>e</a:t>
                      </a:r>
                      <a:r>
                        <a:rPr dirty="0" sz="900" spc="-5">
                          <a:latin typeface="微软雅黑"/>
                          <a:cs typeface="微软雅黑"/>
                        </a:rPr>
                        <a:t>w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e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gg.co</a:t>
                      </a:r>
                      <a:r>
                        <a:rPr dirty="0" sz="900">
                          <a:latin typeface="微软雅黑"/>
                          <a:cs typeface="微软雅黑"/>
                        </a:rPr>
                        <a:t>m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900">
                          <a:latin typeface="微软雅黑"/>
                          <a:cs typeface="微软雅黑"/>
                        </a:rPr>
                        <a:t>71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9C3"/>
                    </a:solidFill>
                  </a:tcPr>
                </a:tc>
              </a:tr>
              <a:tr h="224409">
                <a:tc>
                  <a:txBody>
                    <a:bodyPr/>
                    <a:lstStyle/>
                    <a:p>
                      <a:pPr marL="506730">
                        <a:lnSpc>
                          <a:spcPct val="100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销售额之和占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TOP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10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0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576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9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3.7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%</a:t>
                      </a:r>
                      <a:endParaRPr sz="9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0576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0201" y="1644586"/>
            <a:ext cx="4008374" cy="3208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4018026" y="2824226"/>
            <a:ext cx="647700" cy="257175"/>
          </a:xfrm>
          <a:custGeom>
            <a:avLst/>
            <a:gdLst/>
            <a:ahLst/>
            <a:cxnLst/>
            <a:rect l="l" t="t" r="r" b="b"/>
            <a:pathLst>
              <a:path w="647700" h="257175">
                <a:moveTo>
                  <a:pt x="457200" y="54229"/>
                </a:moveTo>
                <a:lnTo>
                  <a:pt x="228600" y="54229"/>
                </a:lnTo>
                <a:lnTo>
                  <a:pt x="76200" y="257175"/>
                </a:lnTo>
                <a:lnTo>
                  <a:pt x="647700" y="257175"/>
                </a:lnTo>
                <a:lnTo>
                  <a:pt x="457200" y="54229"/>
                </a:lnTo>
                <a:close/>
              </a:path>
              <a:path w="647700" h="257175">
                <a:moveTo>
                  <a:pt x="341249" y="0"/>
                </a:moveTo>
                <a:lnTo>
                  <a:pt x="0" y="54229"/>
                </a:lnTo>
                <a:lnTo>
                  <a:pt x="685800" y="54229"/>
                </a:lnTo>
                <a:lnTo>
                  <a:pt x="341249" y="0"/>
                </a:lnTo>
                <a:close/>
              </a:path>
            </a:pathLst>
          </a:custGeom>
          <a:solidFill>
            <a:srgbClr val="DFB0D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2865">
              <a:lnSpc>
                <a:spcPct val="100000"/>
              </a:lnSpc>
            </a:pPr>
            <a:r>
              <a:rPr dirty="0" sz="2400"/>
              <a:t>基于互联网的全国统一大市场形成，“巨国效应”显现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89076" y="2171700"/>
            <a:ext cx="7571740" cy="684530"/>
          </a:xfrm>
          <a:custGeom>
            <a:avLst/>
            <a:gdLst/>
            <a:ahLst/>
            <a:cxnLst/>
            <a:rect l="l" t="t" r="r" b="b"/>
            <a:pathLst>
              <a:path w="7571740" h="684530">
                <a:moveTo>
                  <a:pt x="7570673" y="7112"/>
                </a:moveTo>
                <a:lnTo>
                  <a:pt x="7571308" y="12064"/>
                </a:lnTo>
                <a:lnTo>
                  <a:pt x="7571689" y="17144"/>
                </a:lnTo>
                <a:lnTo>
                  <a:pt x="7571689" y="22225"/>
                </a:lnTo>
                <a:lnTo>
                  <a:pt x="7559138" y="76503"/>
                </a:lnTo>
                <a:lnTo>
                  <a:pt x="7522136" y="129573"/>
                </a:lnTo>
                <a:lnTo>
                  <a:pt x="7461657" y="181264"/>
                </a:lnTo>
                <a:lnTo>
                  <a:pt x="7378676" y="231406"/>
                </a:lnTo>
                <a:lnTo>
                  <a:pt x="7274167" y="279828"/>
                </a:lnTo>
                <a:lnTo>
                  <a:pt x="7149106" y="326361"/>
                </a:lnTo>
                <a:lnTo>
                  <a:pt x="7004465" y="370833"/>
                </a:lnTo>
                <a:lnTo>
                  <a:pt x="6841221" y="413076"/>
                </a:lnTo>
                <a:lnTo>
                  <a:pt x="6660348" y="452917"/>
                </a:lnTo>
                <a:lnTo>
                  <a:pt x="6462820" y="490188"/>
                </a:lnTo>
                <a:lnTo>
                  <a:pt x="6249612" y="524717"/>
                </a:lnTo>
                <a:lnTo>
                  <a:pt x="6021698" y="556335"/>
                </a:lnTo>
                <a:lnTo>
                  <a:pt x="5780054" y="584870"/>
                </a:lnTo>
                <a:lnTo>
                  <a:pt x="5525653" y="610154"/>
                </a:lnTo>
                <a:lnTo>
                  <a:pt x="5259471" y="632015"/>
                </a:lnTo>
                <a:lnTo>
                  <a:pt x="4982482" y="650283"/>
                </a:lnTo>
                <a:lnTo>
                  <a:pt x="4695660" y="664788"/>
                </a:lnTo>
                <a:lnTo>
                  <a:pt x="4399980" y="675360"/>
                </a:lnTo>
                <a:lnTo>
                  <a:pt x="4096417" y="681828"/>
                </a:lnTo>
                <a:lnTo>
                  <a:pt x="3785946" y="684022"/>
                </a:lnTo>
                <a:lnTo>
                  <a:pt x="3475439" y="681828"/>
                </a:lnTo>
                <a:lnTo>
                  <a:pt x="3171848" y="675360"/>
                </a:lnTo>
                <a:lnTo>
                  <a:pt x="2876147" y="664788"/>
                </a:lnTo>
                <a:lnTo>
                  <a:pt x="2589308" y="650283"/>
                </a:lnTo>
                <a:lnTo>
                  <a:pt x="2312307" y="632015"/>
                </a:lnTo>
                <a:lnTo>
                  <a:pt x="2046118" y="610154"/>
                </a:lnTo>
                <a:lnTo>
                  <a:pt x="1791714" y="584870"/>
                </a:lnTo>
                <a:lnTo>
                  <a:pt x="1550070" y="556335"/>
                </a:lnTo>
                <a:lnTo>
                  <a:pt x="1322160" y="524717"/>
                </a:lnTo>
                <a:lnTo>
                  <a:pt x="1108957" y="490188"/>
                </a:lnTo>
                <a:lnTo>
                  <a:pt x="911437" y="452917"/>
                </a:lnTo>
                <a:lnTo>
                  <a:pt x="730572" y="413076"/>
                </a:lnTo>
                <a:lnTo>
                  <a:pt x="567338" y="370833"/>
                </a:lnTo>
                <a:lnTo>
                  <a:pt x="422708" y="326361"/>
                </a:lnTo>
                <a:lnTo>
                  <a:pt x="297656" y="279828"/>
                </a:lnTo>
                <a:lnTo>
                  <a:pt x="193157" y="231406"/>
                </a:lnTo>
                <a:lnTo>
                  <a:pt x="110184" y="181264"/>
                </a:lnTo>
                <a:lnTo>
                  <a:pt x="49711" y="129573"/>
                </a:lnTo>
                <a:lnTo>
                  <a:pt x="12714" y="76503"/>
                </a:lnTo>
                <a:lnTo>
                  <a:pt x="165" y="22225"/>
                </a:lnTo>
                <a:lnTo>
                  <a:pt x="0" y="14731"/>
                </a:lnTo>
                <a:lnTo>
                  <a:pt x="876" y="7366"/>
                </a:lnTo>
                <a:lnTo>
                  <a:pt x="2273" y="0"/>
                </a:lnTo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789301" y="2173985"/>
            <a:ext cx="3168650" cy="214629"/>
          </a:xfrm>
          <a:custGeom>
            <a:avLst/>
            <a:gdLst/>
            <a:ahLst/>
            <a:cxnLst/>
            <a:rect l="l" t="t" r="r" b="b"/>
            <a:pathLst>
              <a:path w="3168650" h="214630">
                <a:moveTo>
                  <a:pt x="3168269" y="0"/>
                </a:moveTo>
                <a:lnTo>
                  <a:pt x="3147533" y="34799"/>
                </a:lnTo>
                <a:lnTo>
                  <a:pt x="3087503" y="67808"/>
                </a:lnTo>
                <a:lnTo>
                  <a:pt x="3043771" y="83504"/>
                </a:lnTo>
                <a:lnTo>
                  <a:pt x="2991438" y="98587"/>
                </a:lnTo>
                <a:lnTo>
                  <a:pt x="2930913" y="113001"/>
                </a:lnTo>
                <a:lnTo>
                  <a:pt x="2862603" y="126693"/>
                </a:lnTo>
                <a:lnTo>
                  <a:pt x="2786915" y="139606"/>
                </a:lnTo>
                <a:lnTo>
                  <a:pt x="2704258" y="151685"/>
                </a:lnTo>
                <a:lnTo>
                  <a:pt x="2615039" y="162876"/>
                </a:lnTo>
                <a:lnTo>
                  <a:pt x="2519666" y="173123"/>
                </a:lnTo>
                <a:lnTo>
                  <a:pt x="2418547" y="182371"/>
                </a:lnTo>
                <a:lnTo>
                  <a:pt x="2312089" y="190565"/>
                </a:lnTo>
                <a:lnTo>
                  <a:pt x="2200701" y="197649"/>
                </a:lnTo>
                <a:lnTo>
                  <a:pt x="2084790" y="203569"/>
                </a:lnTo>
                <a:lnTo>
                  <a:pt x="1964763" y="208270"/>
                </a:lnTo>
                <a:lnTo>
                  <a:pt x="1841029" y="211696"/>
                </a:lnTo>
                <a:lnTo>
                  <a:pt x="1713996" y="213792"/>
                </a:lnTo>
                <a:lnTo>
                  <a:pt x="1584071" y="214502"/>
                </a:lnTo>
                <a:lnTo>
                  <a:pt x="1454146" y="213792"/>
                </a:lnTo>
                <a:lnTo>
                  <a:pt x="1327115" y="211696"/>
                </a:lnTo>
                <a:lnTo>
                  <a:pt x="1203385" y="208270"/>
                </a:lnTo>
                <a:lnTo>
                  <a:pt x="1083364" y="203569"/>
                </a:lnTo>
                <a:lnTo>
                  <a:pt x="967460" y="197649"/>
                </a:lnTo>
                <a:lnTo>
                  <a:pt x="856079" y="190565"/>
                </a:lnTo>
                <a:lnTo>
                  <a:pt x="749630" y="182371"/>
                </a:lnTo>
                <a:lnTo>
                  <a:pt x="648519" y="173123"/>
                </a:lnTo>
                <a:lnTo>
                  <a:pt x="553156" y="162876"/>
                </a:lnTo>
                <a:lnTo>
                  <a:pt x="463946" y="151685"/>
                </a:lnTo>
                <a:lnTo>
                  <a:pt x="381299" y="139606"/>
                </a:lnTo>
                <a:lnTo>
                  <a:pt x="305620" y="126693"/>
                </a:lnTo>
                <a:lnTo>
                  <a:pt x="237319" y="113001"/>
                </a:lnTo>
                <a:lnTo>
                  <a:pt x="176802" y="98587"/>
                </a:lnTo>
                <a:lnTo>
                  <a:pt x="124477" y="83504"/>
                </a:lnTo>
                <a:lnTo>
                  <a:pt x="80752" y="67808"/>
                </a:lnTo>
                <a:lnTo>
                  <a:pt x="46034" y="51555"/>
                </a:lnTo>
                <a:lnTo>
                  <a:pt x="5250" y="17595"/>
                </a:lnTo>
                <a:lnTo>
                  <a:pt x="0" y="0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08292" y="2170429"/>
            <a:ext cx="7720965" cy="3810"/>
          </a:xfrm>
          <a:custGeom>
            <a:avLst/>
            <a:gdLst/>
            <a:ahLst/>
            <a:cxnLst/>
            <a:rect l="l" t="t" r="r" b="b"/>
            <a:pathLst>
              <a:path w="7720965" h="3810">
                <a:moveTo>
                  <a:pt x="0" y="0"/>
                </a:moveTo>
                <a:lnTo>
                  <a:pt x="7720672" y="3556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643252" y="2173985"/>
            <a:ext cx="2749550" cy="2234565"/>
          </a:xfrm>
          <a:custGeom>
            <a:avLst/>
            <a:gdLst/>
            <a:ahLst/>
            <a:cxnLst/>
            <a:rect l="l" t="t" r="r" b="b"/>
            <a:pathLst>
              <a:path w="2749550" h="2234565">
                <a:moveTo>
                  <a:pt x="0" y="2234501"/>
                </a:moveTo>
                <a:lnTo>
                  <a:pt x="2749169" y="0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92421" y="2173985"/>
            <a:ext cx="2711450" cy="2234565"/>
          </a:xfrm>
          <a:custGeom>
            <a:avLst/>
            <a:gdLst/>
            <a:ahLst/>
            <a:cxnLst/>
            <a:rect l="l" t="t" r="r" b="b"/>
            <a:pathLst>
              <a:path w="2711450" h="2234565">
                <a:moveTo>
                  <a:pt x="0" y="0"/>
                </a:moveTo>
                <a:lnTo>
                  <a:pt x="2711196" y="2234501"/>
                </a:lnTo>
              </a:path>
            </a:pathLst>
          </a:custGeom>
          <a:ln w="2540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17817" y="2179954"/>
            <a:ext cx="3855720" cy="687705"/>
          </a:xfrm>
          <a:custGeom>
            <a:avLst/>
            <a:gdLst/>
            <a:ahLst/>
            <a:cxnLst/>
            <a:rect l="l" t="t" r="r" b="b"/>
            <a:pathLst>
              <a:path w="3855720" h="687705">
                <a:moveTo>
                  <a:pt x="0" y="687705"/>
                </a:moveTo>
                <a:lnTo>
                  <a:pt x="3855554" y="0"/>
                </a:lnTo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373371" y="2173985"/>
            <a:ext cx="3855720" cy="687705"/>
          </a:xfrm>
          <a:custGeom>
            <a:avLst/>
            <a:gdLst/>
            <a:ahLst/>
            <a:cxnLst/>
            <a:rect l="l" t="t" r="r" b="b"/>
            <a:pathLst>
              <a:path w="3855720" h="687705">
                <a:moveTo>
                  <a:pt x="0" y="0"/>
                </a:moveTo>
                <a:lnTo>
                  <a:pt x="3855593" y="687705"/>
                </a:lnTo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17817" y="2173985"/>
            <a:ext cx="3855720" cy="343535"/>
          </a:xfrm>
          <a:custGeom>
            <a:avLst/>
            <a:gdLst/>
            <a:ahLst/>
            <a:cxnLst/>
            <a:rect l="l" t="t" r="r" b="b"/>
            <a:pathLst>
              <a:path w="3855720" h="343535">
                <a:moveTo>
                  <a:pt x="0" y="343281"/>
                </a:moveTo>
                <a:lnTo>
                  <a:pt x="3855554" y="0"/>
                </a:lnTo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373371" y="2173985"/>
            <a:ext cx="3855720" cy="343535"/>
          </a:xfrm>
          <a:custGeom>
            <a:avLst/>
            <a:gdLst/>
            <a:ahLst/>
            <a:cxnLst/>
            <a:rect l="l" t="t" r="r" b="b"/>
            <a:pathLst>
              <a:path w="3855720" h="343535">
                <a:moveTo>
                  <a:pt x="0" y="0"/>
                </a:moveTo>
                <a:lnTo>
                  <a:pt x="3855593" y="343281"/>
                </a:lnTo>
              </a:path>
            </a:pathLst>
          </a:custGeom>
          <a:ln w="1270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17817" y="2173985"/>
            <a:ext cx="3855720" cy="114935"/>
          </a:xfrm>
          <a:custGeom>
            <a:avLst/>
            <a:gdLst/>
            <a:ahLst/>
            <a:cxnLst/>
            <a:rect l="l" t="t" r="r" b="b"/>
            <a:pathLst>
              <a:path w="3855720" h="114935">
                <a:moveTo>
                  <a:pt x="0" y="114426"/>
                </a:moveTo>
                <a:lnTo>
                  <a:pt x="3855554" y="0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373371" y="2173985"/>
            <a:ext cx="3855720" cy="114935"/>
          </a:xfrm>
          <a:custGeom>
            <a:avLst/>
            <a:gdLst/>
            <a:ahLst/>
            <a:cxnLst/>
            <a:rect l="l" t="t" r="r" b="b"/>
            <a:pathLst>
              <a:path w="3855720" h="114935">
                <a:moveTo>
                  <a:pt x="0" y="0"/>
                </a:moveTo>
                <a:lnTo>
                  <a:pt x="3855593" y="114426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758810" y="2442717"/>
            <a:ext cx="859790" cy="543560"/>
          </a:xfrm>
          <a:custGeom>
            <a:avLst/>
            <a:gdLst/>
            <a:ahLst/>
            <a:cxnLst/>
            <a:rect l="l" t="t" r="r" b="b"/>
            <a:pathLst>
              <a:path w="859790" h="543560">
                <a:moveTo>
                  <a:pt x="410764" y="392811"/>
                </a:moveTo>
                <a:lnTo>
                  <a:pt x="307086" y="392811"/>
                </a:lnTo>
                <a:lnTo>
                  <a:pt x="337693" y="543051"/>
                </a:lnTo>
                <a:lnTo>
                  <a:pt x="410764" y="392811"/>
                </a:lnTo>
                <a:close/>
              </a:path>
              <a:path w="859790" h="543560">
                <a:moveTo>
                  <a:pt x="555273" y="375412"/>
                </a:moveTo>
                <a:lnTo>
                  <a:pt x="419227" y="375412"/>
                </a:lnTo>
                <a:lnTo>
                  <a:pt x="527304" y="496188"/>
                </a:lnTo>
                <a:lnTo>
                  <a:pt x="555273" y="375412"/>
                </a:lnTo>
                <a:close/>
              </a:path>
              <a:path w="859790" h="543560">
                <a:moveTo>
                  <a:pt x="685493" y="363474"/>
                </a:moveTo>
                <a:lnTo>
                  <a:pt x="558038" y="363474"/>
                </a:lnTo>
                <a:lnTo>
                  <a:pt x="722249" y="454913"/>
                </a:lnTo>
                <a:lnTo>
                  <a:pt x="685493" y="363474"/>
                </a:lnTo>
                <a:close/>
              </a:path>
              <a:path w="859790" h="543560">
                <a:moveTo>
                  <a:pt x="680235" y="350393"/>
                </a:moveTo>
                <a:lnTo>
                  <a:pt x="225552" y="350393"/>
                </a:lnTo>
                <a:lnTo>
                  <a:pt x="189611" y="442849"/>
                </a:lnTo>
                <a:lnTo>
                  <a:pt x="307086" y="392811"/>
                </a:lnTo>
                <a:lnTo>
                  <a:pt x="410764" y="392811"/>
                </a:lnTo>
                <a:lnTo>
                  <a:pt x="419227" y="375412"/>
                </a:lnTo>
                <a:lnTo>
                  <a:pt x="555273" y="375412"/>
                </a:lnTo>
                <a:lnTo>
                  <a:pt x="558038" y="363474"/>
                </a:lnTo>
                <a:lnTo>
                  <a:pt x="685493" y="363474"/>
                </a:lnTo>
                <a:lnTo>
                  <a:pt x="680235" y="350393"/>
                </a:lnTo>
                <a:close/>
              </a:path>
              <a:path w="859790" h="543560">
                <a:moveTo>
                  <a:pt x="14732" y="57657"/>
                </a:moveTo>
                <a:lnTo>
                  <a:pt x="184150" y="191515"/>
                </a:lnTo>
                <a:lnTo>
                  <a:pt x="0" y="216534"/>
                </a:lnTo>
                <a:lnTo>
                  <a:pt x="148209" y="296037"/>
                </a:lnTo>
                <a:lnTo>
                  <a:pt x="5334" y="366649"/>
                </a:lnTo>
                <a:lnTo>
                  <a:pt x="225552" y="350393"/>
                </a:lnTo>
                <a:lnTo>
                  <a:pt x="680235" y="350393"/>
                </a:lnTo>
                <a:lnTo>
                  <a:pt x="670179" y="325374"/>
                </a:lnTo>
                <a:lnTo>
                  <a:pt x="840092" y="325374"/>
                </a:lnTo>
                <a:lnTo>
                  <a:pt x="700786" y="263398"/>
                </a:lnTo>
                <a:lnTo>
                  <a:pt x="839724" y="204596"/>
                </a:lnTo>
                <a:lnTo>
                  <a:pt x="664718" y="183895"/>
                </a:lnTo>
                <a:lnTo>
                  <a:pt x="687968" y="158876"/>
                </a:lnTo>
                <a:lnTo>
                  <a:pt x="291084" y="158876"/>
                </a:lnTo>
                <a:lnTo>
                  <a:pt x="14732" y="57657"/>
                </a:lnTo>
                <a:close/>
              </a:path>
              <a:path w="859790" h="543560">
                <a:moveTo>
                  <a:pt x="840092" y="325374"/>
                </a:moveTo>
                <a:lnTo>
                  <a:pt x="670179" y="325374"/>
                </a:lnTo>
                <a:lnTo>
                  <a:pt x="859790" y="334137"/>
                </a:lnTo>
                <a:lnTo>
                  <a:pt x="840092" y="325374"/>
                </a:lnTo>
                <a:close/>
              </a:path>
              <a:path w="859790" h="543560">
                <a:moveTo>
                  <a:pt x="332486" y="57657"/>
                </a:moveTo>
                <a:lnTo>
                  <a:pt x="291084" y="158876"/>
                </a:lnTo>
                <a:lnTo>
                  <a:pt x="687968" y="158876"/>
                </a:lnTo>
                <a:lnTo>
                  <a:pt x="700125" y="145795"/>
                </a:lnTo>
                <a:lnTo>
                  <a:pt x="429895" y="145795"/>
                </a:lnTo>
                <a:lnTo>
                  <a:pt x="332486" y="57657"/>
                </a:lnTo>
                <a:close/>
              </a:path>
              <a:path w="859790" h="543560">
                <a:moveTo>
                  <a:pt x="577977" y="0"/>
                </a:moveTo>
                <a:lnTo>
                  <a:pt x="429895" y="145795"/>
                </a:lnTo>
                <a:lnTo>
                  <a:pt x="700125" y="145795"/>
                </a:lnTo>
                <a:lnTo>
                  <a:pt x="711219" y="133857"/>
                </a:lnTo>
                <a:lnTo>
                  <a:pt x="563372" y="133857"/>
                </a:lnTo>
                <a:lnTo>
                  <a:pt x="577977" y="0"/>
                </a:lnTo>
                <a:close/>
              </a:path>
              <a:path w="859790" h="543560">
                <a:moveTo>
                  <a:pt x="731520" y="112013"/>
                </a:moveTo>
                <a:lnTo>
                  <a:pt x="563372" y="133857"/>
                </a:lnTo>
                <a:lnTo>
                  <a:pt x="711219" y="133857"/>
                </a:lnTo>
                <a:lnTo>
                  <a:pt x="731520" y="112013"/>
                </a:lnTo>
                <a:close/>
              </a:path>
            </a:pathLst>
          </a:custGeom>
          <a:solidFill>
            <a:srgbClr val="66FFC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758810" y="2442717"/>
            <a:ext cx="859790" cy="543560"/>
          </a:xfrm>
          <a:custGeom>
            <a:avLst/>
            <a:gdLst/>
            <a:ahLst/>
            <a:cxnLst/>
            <a:rect l="l" t="t" r="r" b="b"/>
            <a:pathLst>
              <a:path w="859790" h="543560">
                <a:moveTo>
                  <a:pt x="429895" y="145795"/>
                </a:moveTo>
                <a:lnTo>
                  <a:pt x="577977" y="0"/>
                </a:lnTo>
                <a:lnTo>
                  <a:pt x="563372" y="133857"/>
                </a:lnTo>
                <a:lnTo>
                  <a:pt x="731520" y="112013"/>
                </a:lnTo>
                <a:lnTo>
                  <a:pt x="664718" y="183895"/>
                </a:lnTo>
                <a:lnTo>
                  <a:pt x="839724" y="204596"/>
                </a:lnTo>
                <a:lnTo>
                  <a:pt x="700786" y="263398"/>
                </a:lnTo>
                <a:lnTo>
                  <a:pt x="859790" y="334137"/>
                </a:lnTo>
                <a:lnTo>
                  <a:pt x="670179" y="325374"/>
                </a:lnTo>
                <a:lnTo>
                  <a:pt x="722249" y="454913"/>
                </a:lnTo>
                <a:lnTo>
                  <a:pt x="558038" y="363474"/>
                </a:lnTo>
                <a:lnTo>
                  <a:pt x="527304" y="496188"/>
                </a:lnTo>
                <a:lnTo>
                  <a:pt x="419227" y="375412"/>
                </a:lnTo>
                <a:lnTo>
                  <a:pt x="337693" y="543051"/>
                </a:lnTo>
                <a:lnTo>
                  <a:pt x="307086" y="392811"/>
                </a:lnTo>
                <a:lnTo>
                  <a:pt x="189611" y="442849"/>
                </a:lnTo>
                <a:lnTo>
                  <a:pt x="225552" y="350393"/>
                </a:lnTo>
                <a:lnTo>
                  <a:pt x="5334" y="366649"/>
                </a:lnTo>
                <a:lnTo>
                  <a:pt x="148209" y="296037"/>
                </a:lnTo>
                <a:lnTo>
                  <a:pt x="0" y="216534"/>
                </a:lnTo>
                <a:lnTo>
                  <a:pt x="184150" y="191515"/>
                </a:lnTo>
                <a:lnTo>
                  <a:pt x="14732" y="57657"/>
                </a:lnTo>
                <a:lnTo>
                  <a:pt x="291084" y="158876"/>
                </a:lnTo>
                <a:lnTo>
                  <a:pt x="332486" y="57657"/>
                </a:lnTo>
                <a:lnTo>
                  <a:pt x="429895" y="14579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314056" y="2568067"/>
            <a:ext cx="174307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0000"/>
                </a:solidFill>
                <a:latin typeface="微软雅黑"/>
                <a:cs typeface="微软雅黑"/>
              </a:rPr>
              <a:t>每</a:t>
            </a:r>
            <a:r>
              <a:rPr dirty="0" sz="1600" spc="-25" b="1">
                <a:solidFill>
                  <a:srgbClr val="FF0000"/>
                </a:solidFill>
                <a:latin typeface="微软雅黑"/>
                <a:cs typeface="微软雅黑"/>
              </a:rPr>
              <a:t>天</a:t>
            </a:r>
            <a:r>
              <a:rPr dirty="0" sz="1600" spc="-15" b="1">
                <a:solidFill>
                  <a:srgbClr val="FF0000"/>
                </a:solidFill>
                <a:latin typeface="微软雅黑"/>
                <a:cs typeface="微软雅黑"/>
              </a:rPr>
              <a:t>270</a:t>
            </a:r>
            <a:r>
              <a:rPr dirty="0" sz="1600" spc="-10" b="1">
                <a:solidFill>
                  <a:srgbClr val="FF0000"/>
                </a:solidFill>
                <a:latin typeface="微软雅黑"/>
                <a:cs typeface="微软雅黑"/>
              </a:rPr>
              <a:t>0</a:t>
            </a:r>
            <a:r>
              <a:rPr dirty="0" sz="1600" spc="-20" b="1">
                <a:solidFill>
                  <a:srgbClr val="FF0000"/>
                </a:solidFill>
                <a:latin typeface="微软雅黑"/>
                <a:cs typeface="微软雅黑"/>
              </a:rPr>
              <a:t>万件包裹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08146" y="2925952"/>
            <a:ext cx="1405890" cy="676275"/>
          </a:xfrm>
          <a:custGeom>
            <a:avLst/>
            <a:gdLst/>
            <a:ahLst/>
            <a:cxnLst/>
            <a:rect l="l" t="t" r="r" b="b"/>
            <a:pathLst>
              <a:path w="1405889" h="676275">
                <a:moveTo>
                  <a:pt x="671553" y="489204"/>
                </a:moveTo>
                <a:lnTo>
                  <a:pt x="502030" y="489204"/>
                </a:lnTo>
                <a:lnTo>
                  <a:pt x="552195" y="676148"/>
                </a:lnTo>
                <a:lnTo>
                  <a:pt x="671553" y="489204"/>
                </a:lnTo>
                <a:close/>
              </a:path>
              <a:path w="1405889" h="676275">
                <a:moveTo>
                  <a:pt x="907845" y="467487"/>
                </a:moveTo>
                <a:lnTo>
                  <a:pt x="685418" y="467487"/>
                </a:lnTo>
                <a:lnTo>
                  <a:pt x="862076" y="617855"/>
                </a:lnTo>
                <a:lnTo>
                  <a:pt x="907845" y="467487"/>
                </a:lnTo>
                <a:close/>
              </a:path>
              <a:path w="1405889" h="676275">
                <a:moveTo>
                  <a:pt x="1120686" y="452628"/>
                </a:moveTo>
                <a:lnTo>
                  <a:pt x="912367" y="452628"/>
                </a:lnTo>
                <a:lnTo>
                  <a:pt x="1180718" y="566420"/>
                </a:lnTo>
                <a:lnTo>
                  <a:pt x="1120686" y="452628"/>
                </a:lnTo>
                <a:close/>
              </a:path>
              <a:path w="1405889" h="676275">
                <a:moveTo>
                  <a:pt x="1112043" y="436245"/>
                </a:moveTo>
                <a:lnTo>
                  <a:pt x="368807" y="436245"/>
                </a:lnTo>
                <a:lnTo>
                  <a:pt x="309879" y="551561"/>
                </a:lnTo>
                <a:lnTo>
                  <a:pt x="502030" y="489204"/>
                </a:lnTo>
                <a:lnTo>
                  <a:pt x="671553" y="489204"/>
                </a:lnTo>
                <a:lnTo>
                  <a:pt x="685418" y="467487"/>
                </a:lnTo>
                <a:lnTo>
                  <a:pt x="907845" y="467487"/>
                </a:lnTo>
                <a:lnTo>
                  <a:pt x="912367" y="452628"/>
                </a:lnTo>
                <a:lnTo>
                  <a:pt x="1120686" y="452628"/>
                </a:lnTo>
                <a:lnTo>
                  <a:pt x="1112043" y="436245"/>
                </a:lnTo>
                <a:close/>
              </a:path>
              <a:path w="1405889" h="676275">
                <a:moveTo>
                  <a:pt x="24129" y="71882"/>
                </a:moveTo>
                <a:lnTo>
                  <a:pt x="301116" y="238506"/>
                </a:lnTo>
                <a:lnTo>
                  <a:pt x="0" y="269748"/>
                </a:lnTo>
                <a:lnTo>
                  <a:pt x="242188" y="368681"/>
                </a:lnTo>
                <a:lnTo>
                  <a:pt x="8762" y="456692"/>
                </a:lnTo>
                <a:lnTo>
                  <a:pt x="368807" y="436245"/>
                </a:lnTo>
                <a:lnTo>
                  <a:pt x="1112043" y="436245"/>
                </a:lnTo>
                <a:lnTo>
                  <a:pt x="1095628" y="405130"/>
                </a:lnTo>
                <a:lnTo>
                  <a:pt x="1373436" y="405130"/>
                </a:lnTo>
                <a:lnTo>
                  <a:pt x="1145793" y="327914"/>
                </a:lnTo>
                <a:lnTo>
                  <a:pt x="1372869" y="254762"/>
                </a:lnTo>
                <a:lnTo>
                  <a:pt x="1086865" y="228981"/>
                </a:lnTo>
                <a:lnTo>
                  <a:pt x="1124875" y="197866"/>
                </a:lnTo>
                <a:lnTo>
                  <a:pt x="475868" y="197866"/>
                </a:lnTo>
                <a:lnTo>
                  <a:pt x="24129" y="71882"/>
                </a:lnTo>
                <a:close/>
              </a:path>
              <a:path w="1405889" h="676275">
                <a:moveTo>
                  <a:pt x="1373436" y="405130"/>
                </a:moveTo>
                <a:lnTo>
                  <a:pt x="1095628" y="405130"/>
                </a:lnTo>
                <a:lnTo>
                  <a:pt x="1405636" y="416052"/>
                </a:lnTo>
                <a:lnTo>
                  <a:pt x="1373436" y="405130"/>
                </a:lnTo>
                <a:close/>
              </a:path>
              <a:path w="1405889" h="676275">
                <a:moveTo>
                  <a:pt x="543559" y="71882"/>
                </a:moveTo>
                <a:lnTo>
                  <a:pt x="475868" y="197866"/>
                </a:lnTo>
                <a:lnTo>
                  <a:pt x="1124875" y="197866"/>
                </a:lnTo>
                <a:lnTo>
                  <a:pt x="1144733" y="181610"/>
                </a:lnTo>
                <a:lnTo>
                  <a:pt x="702817" y="181610"/>
                </a:lnTo>
                <a:lnTo>
                  <a:pt x="543559" y="71882"/>
                </a:lnTo>
                <a:close/>
              </a:path>
              <a:path w="1405889" h="676275">
                <a:moveTo>
                  <a:pt x="945006" y="0"/>
                </a:moveTo>
                <a:lnTo>
                  <a:pt x="702817" y="181610"/>
                </a:lnTo>
                <a:lnTo>
                  <a:pt x="1144733" y="181610"/>
                </a:lnTo>
                <a:lnTo>
                  <a:pt x="1162885" y="166751"/>
                </a:lnTo>
                <a:lnTo>
                  <a:pt x="921130" y="166751"/>
                </a:lnTo>
                <a:lnTo>
                  <a:pt x="945006" y="0"/>
                </a:lnTo>
                <a:close/>
              </a:path>
              <a:path w="1405889" h="676275">
                <a:moveTo>
                  <a:pt x="1196086" y="139573"/>
                </a:moveTo>
                <a:lnTo>
                  <a:pt x="921130" y="166751"/>
                </a:lnTo>
                <a:lnTo>
                  <a:pt x="1162885" y="166751"/>
                </a:lnTo>
                <a:lnTo>
                  <a:pt x="1196086" y="139573"/>
                </a:lnTo>
                <a:close/>
              </a:path>
            </a:pathLst>
          </a:custGeom>
          <a:solidFill>
            <a:srgbClr val="66FFC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708146" y="2925952"/>
            <a:ext cx="1405890" cy="676275"/>
          </a:xfrm>
          <a:custGeom>
            <a:avLst/>
            <a:gdLst/>
            <a:ahLst/>
            <a:cxnLst/>
            <a:rect l="l" t="t" r="r" b="b"/>
            <a:pathLst>
              <a:path w="1405889" h="676275">
                <a:moveTo>
                  <a:pt x="702817" y="181610"/>
                </a:moveTo>
                <a:lnTo>
                  <a:pt x="945006" y="0"/>
                </a:lnTo>
                <a:lnTo>
                  <a:pt x="921130" y="166751"/>
                </a:lnTo>
                <a:lnTo>
                  <a:pt x="1196086" y="139573"/>
                </a:lnTo>
                <a:lnTo>
                  <a:pt x="1086865" y="228981"/>
                </a:lnTo>
                <a:lnTo>
                  <a:pt x="1372869" y="254762"/>
                </a:lnTo>
                <a:lnTo>
                  <a:pt x="1145793" y="327914"/>
                </a:lnTo>
                <a:lnTo>
                  <a:pt x="1405636" y="416052"/>
                </a:lnTo>
                <a:lnTo>
                  <a:pt x="1095628" y="405130"/>
                </a:lnTo>
                <a:lnTo>
                  <a:pt x="1180718" y="566420"/>
                </a:lnTo>
                <a:lnTo>
                  <a:pt x="912367" y="452628"/>
                </a:lnTo>
                <a:lnTo>
                  <a:pt x="862076" y="617855"/>
                </a:lnTo>
                <a:lnTo>
                  <a:pt x="685418" y="467487"/>
                </a:lnTo>
                <a:lnTo>
                  <a:pt x="552195" y="676148"/>
                </a:lnTo>
                <a:lnTo>
                  <a:pt x="502030" y="489204"/>
                </a:lnTo>
                <a:lnTo>
                  <a:pt x="309879" y="551561"/>
                </a:lnTo>
                <a:lnTo>
                  <a:pt x="368807" y="436245"/>
                </a:lnTo>
                <a:lnTo>
                  <a:pt x="8762" y="456692"/>
                </a:lnTo>
                <a:lnTo>
                  <a:pt x="242188" y="368681"/>
                </a:lnTo>
                <a:lnTo>
                  <a:pt x="0" y="269748"/>
                </a:lnTo>
                <a:lnTo>
                  <a:pt x="301116" y="238506"/>
                </a:lnTo>
                <a:lnTo>
                  <a:pt x="24129" y="71882"/>
                </a:lnTo>
                <a:lnTo>
                  <a:pt x="475868" y="197866"/>
                </a:lnTo>
                <a:lnTo>
                  <a:pt x="543559" y="71882"/>
                </a:lnTo>
                <a:lnTo>
                  <a:pt x="702817" y="1816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860038" y="3113913"/>
            <a:ext cx="108648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FF0000"/>
                </a:solidFill>
                <a:latin typeface="微软雅黑"/>
                <a:cs typeface="微软雅黑"/>
              </a:rPr>
              <a:t>10</a:t>
            </a:r>
            <a:r>
              <a:rPr dirty="0" sz="1600" spc="-20" b="1">
                <a:solidFill>
                  <a:srgbClr val="FF0000"/>
                </a:solidFill>
                <a:latin typeface="微软雅黑"/>
                <a:cs typeface="微软雅黑"/>
              </a:rPr>
              <a:t>亿件商品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89320" y="2743200"/>
            <a:ext cx="1405890" cy="676275"/>
          </a:xfrm>
          <a:custGeom>
            <a:avLst/>
            <a:gdLst/>
            <a:ahLst/>
            <a:cxnLst/>
            <a:rect l="l" t="t" r="r" b="b"/>
            <a:pathLst>
              <a:path w="1405890" h="676275">
                <a:moveTo>
                  <a:pt x="671634" y="489204"/>
                </a:moveTo>
                <a:lnTo>
                  <a:pt x="502030" y="489204"/>
                </a:lnTo>
                <a:lnTo>
                  <a:pt x="552196" y="676275"/>
                </a:lnTo>
                <a:lnTo>
                  <a:pt x="671634" y="489204"/>
                </a:lnTo>
                <a:close/>
              </a:path>
              <a:path w="1405890" h="676275">
                <a:moveTo>
                  <a:pt x="907806" y="467613"/>
                </a:moveTo>
                <a:lnTo>
                  <a:pt x="685419" y="467613"/>
                </a:lnTo>
                <a:lnTo>
                  <a:pt x="862076" y="617855"/>
                </a:lnTo>
                <a:lnTo>
                  <a:pt x="907806" y="467613"/>
                </a:lnTo>
                <a:close/>
              </a:path>
              <a:path w="1405890" h="676275">
                <a:moveTo>
                  <a:pt x="1120657" y="452627"/>
                </a:moveTo>
                <a:lnTo>
                  <a:pt x="912368" y="452627"/>
                </a:lnTo>
                <a:lnTo>
                  <a:pt x="1180846" y="566547"/>
                </a:lnTo>
                <a:lnTo>
                  <a:pt x="1120657" y="452627"/>
                </a:lnTo>
                <a:close/>
              </a:path>
              <a:path w="1405890" h="676275">
                <a:moveTo>
                  <a:pt x="1112068" y="436372"/>
                </a:moveTo>
                <a:lnTo>
                  <a:pt x="368807" y="436372"/>
                </a:lnTo>
                <a:lnTo>
                  <a:pt x="309879" y="551561"/>
                </a:lnTo>
                <a:lnTo>
                  <a:pt x="502030" y="489204"/>
                </a:lnTo>
                <a:lnTo>
                  <a:pt x="671634" y="489204"/>
                </a:lnTo>
                <a:lnTo>
                  <a:pt x="685419" y="467613"/>
                </a:lnTo>
                <a:lnTo>
                  <a:pt x="907806" y="467613"/>
                </a:lnTo>
                <a:lnTo>
                  <a:pt x="912368" y="452627"/>
                </a:lnTo>
                <a:lnTo>
                  <a:pt x="1120657" y="452627"/>
                </a:lnTo>
                <a:lnTo>
                  <a:pt x="1112068" y="436372"/>
                </a:lnTo>
                <a:close/>
              </a:path>
              <a:path w="1405890" h="676275">
                <a:moveTo>
                  <a:pt x="24129" y="71881"/>
                </a:moveTo>
                <a:lnTo>
                  <a:pt x="301116" y="238506"/>
                </a:lnTo>
                <a:lnTo>
                  <a:pt x="0" y="269748"/>
                </a:lnTo>
                <a:lnTo>
                  <a:pt x="242188" y="368681"/>
                </a:lnTo>
                <a:lnTo>
                  <a:pt x="8889" y="456692"/>
                </a:lnTo>
                <a:lnTo>
                  <a:pt x="368807" y="436372"/>
                </a:lnTo>
                <a:lnTo>
                  <a:pt x="1112068" y="436372"/>
                </a:lnTo>
                <a:lnTo>
                  <a:pt x="1095628" y="405256"/>
                </a:lnTo>
                <a:lnTo>
                  <a:pt x="1373810" y="405256"/>
                </a:lnTo>
                <a:lnTo>
                  <a:pt x="1145794" y="327913"/>
                </a:lnTo>
                <a:lnTo>
                  <a:pt x="1372870" y="254762"/>
                </a:lnTo>
                <a:lnTo>
                  <a:pt x="1086865" y="229107"/>
                </a:lnTo>
                <a:lnTo>
                  <a:pt x="1124976" y="197866"/>
                </a:lnTo>
                <a:lnTo>
                  <a:pt x="475868" y="197866"/>
                </a:lnTo>
                <a:lnTo>
                  <a:pt x="24129" y="71881"/>
                </a:lnTo>
                <a:close/>
              </a:path>
              <a:path w="1405890" h="676275">
                <a:moveTo>
                  <a:pt x="1373810" y="405256"/>
                </a:moveTo>
                <a:lnTo>
                  <a:pt x="1095628" y="405256"/>
                </a:lnTo>
                <a:lnTo>
                  <a:pt x="1405635" y="416051"/>
                </a:lnTo>
                <a:lnTo>
                  <a:pt x="1373810" y="405256"/>
                </a:lnTo>
                <a:close/>
              </a:path>
              <a:path w="1405890" h="676275">
                <a:moveTo>
                  <a:pt x="543559" y="71881"/>
                </a:moveTo>
                <a:lnTo>
                  <a:pt x="475868" y="197866"/>
                </a:lnTo>
                <a:lnTo>
                  <a:pt x="1124976" y="197866"/>
                </a:lnTo>
                <a:lnTo>
                  <a:pt x="1144806" y="181610"/>
                </a:lnTo>
                <a:lnTo>
                  <a:pt x="702818" y="181610"/>
                </a:lnTo>
                <a:lnTo>
                  <a:pt x="543559" y="71881"/>
                </a:lnTo>
                <a:close/>
              </a:path>
              <a:path w="1405890" h="676275">
                <a:moveTo>
                  <a:pt x="945006" y="0"/>
                </a:moveTo>
                <a:lnTo>
                  <a:pt x="702818" y="181610"/>
                </a:lnTo>
                <a:lnTo>
                  <a:pt x="1144806" y="181610"/>
                </a:lnTo>
                <a:lnTo>
                  <a:pt x="1162932" y="166750"/>
                </a:lnTo>
                <a:lnTo>
                  <a:pt x="921130" y="166750"/>
                </a:lnTo>
                <a:lnTo>
                  <a:pt x="945006" y="0"/>
                </a:lnTo>
                <a:close/>
              </a:path>
              <a:path w="1405890" h="676275">
                <a:moveTo>
                  <a:pt x="1196085" y="139573"/>
                </a:moveTo>
                <a:lnTo>
                  <a:pt x="921130" y="166750"/>
                </a:lnTo>
                <a:lnTo>
                  <a:pt x="1162932" y="166750"/>
                </a:lnTo>
                <a:lnTo>
                  <a:pt x="1196085" y="139573"/>
                </a:lnTo>
                <a:close/>
              </a:path>
            </a:pathLst>
          </a:custGeom>
          <a:solidFill>
            <a:srgbClr val="66FFC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989320" y="2743200"/>
            <a:ext cx="1405890" cy="676275"/>
          </a:xfrm>
          <a:custGeom>
            <a:avLst/>
            <a:gdLst/>
            <a:ahLst/>
            <a:cxnLst/>
            <a:rect l="l" t="t" r="r" b="b"/>
            <a:pathLst>
              <a:path w="1405890" h="676275">
                <a:moveTo>
                  <a:pt x="702818" y="181610"/>
                </a:moveTo>
                <a:lnTo>
                  <a:pt x="945006" y="0"/>
                </a:lnTo>
                <a:lnTo>
                  <a:pt x="921130" y="166750"/>
                </a:lnTo>
                <a:lnTo>
                  <a:pt x="1196085" y="139573"/>
                </a:lnTo>
                <a:lnTo>
                  <a:pt x="1086865" y="229107"/>
                </a:lnTo>
                <a:lnTo>
                  <a:pt x="1372870" y="254762"/>
                </a:lnTo>
                <a:lnTo>
                  <a:pt x="1145794" y="327913"/>
                </a:lnTo>
                <a:lnTo>
                  <a:pt x="1405635" y="416051"/>
                </a:lnTo>
                <a:lnTo>
                  <a:pt x="1095628" y="405256"/>
                </a:lnTo>
                <a:lnTo>
                  <a:pt x="1180846" y="566547"/>
                </a:lnTo>
                <a:lnTo>
                  <a:pt x="912368" y="452627"/>
                </a:lnTo>
                <a:lnTo>
                  <a:pt x="862076" y="617855"/>
                </a:lnTo>
                <a:lnTo>
                  <a:pt x="685419" y="467613"/>
                </a:lnTo>
                <a:lnTo>
                  <a:pt x="552196" y="676275"/>
                </a:lnTo>
                <a:lnTo>
                  <a:pt x="502030" y="489204"/>
                </a:lnTo>
                <a:lnTo>
                  <a:pt x="309879" y="551561"/>
                </a:lnTo>
                <a:lnTo>
                  <a:pt x="368807" y="436372"/>
                </a:lnTo>
                <a:lnTo>
                  <a:pt x="8889" y="456692"/>
                </a:lnTo>
                <a:lnTo>
                  <a:pt x="242188" y="368681"/>
                </a:lnTo>
                <a:lnTo>
                  <a:pt x="0" y="269748"/>
                </a:lnTo>
                <a:lnTo>
                  <a:pt x="301116" y="238506"/>
                </a:lnTo>
                <a:lnTo>
                  <a:pt x="24129" y="71881"/>
                </a:lnTo>
                <a:lnTo>
                  <a:pt x="475868" y="197866"/>
                </a:lnTo>
                <a:lnTo>
                  <a:pt x="543559" y="71881"/>
                </a:lnTo>
                <a:lnTo>
                  <a:pt x="702818" y="1816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179565" y="2931414"/>
            <a:ext cx="101028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FF0000"/>
                </a:solidFill>
                <a:latin typeface="微软雅黑"/>
                <a:cs typeface="微软雅黑"/>
              </a:rPr>
              <a:t>85</a:t>
            </a:r>
            <a:r>
              <a:rPr dirty="0" sz="1600" spc="-10" b="1">
                <a:solidFill>
                  <a:srgbClr val="FF0000"/>
                </a:solidFill>
                <a:latin typeface="微软雅黑"/>
                <a:cs typeface="微软雅黑"/>
              </a:rPr>
              <a:t>0</a:t>
            </a:r>
            <a:r>
              <a:rPr dirty="0" sz="1600" spc="-20" b="1">
                <a:solidFill>
                  <a:srgbClr val="FF0000"/>
                </a:solidFill>
                <a:latin typeface="微软雅黑"/>
                <a:cs typeface="微软雅黑"/>
              </a:rPr>
              <a:t>万商家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01952" y="2792729"/>
            <a:ext cx="1405890" cy="676275"/>
          </a:xfrm>
          <a:custGeom>
            <a:avLst/>
            <a:gdLst/>
            <a:ahLst/>
            <a:cxnLst/>
            <a:rect l="l" t="t" r="r" b="b"/>
            <a:pathLst>
              <a:path w="1405889" h="676275">
                <a:moveTo>
                  <a:pt x="671520" y="489203"/>
                </a:moveTo>
                <a:lnTo>
                  <a:pt x="502030" y="489203"/>
                </a:lnTo>
                <a:lnTo>
                  <a:pt x="552196" y="676275"/>
                </a:lnTo>
                <a:lnTo>
                  <a:pt x="671520" y="489203"/>
                </a:lnTo>
                <a:close/>
              </a:path>
              <a:path w="1405889" h="676275">
                <a:moveTo>
                  <a:pt x="907806" y="467613"/>
                </a:moveTo>
                <a:lnTo>
                  <a:pt x="685291" y="467613"/>
                </a:lnTo>
                <a:lnTo>
                  <a:pt x="862076" y="617855"/>
                </a:lnTo>
                <a:lnTo>
                  <a:pt x="907806" y="467613"/>
                </a:lnTo>
                <a:close/>
              </a:path>
              <a:path w="1405889" h="676275">
                <a:moveTo>
                  <a:pt x="1120667" y="452627"/>
                </a:moveTo>
                <a:lnTo>
                  <a:pt x="912367" y="452627"/>
                </a:lnTo>
                <a:lnTo>
                  <a:pt x="1180719" y="566546"/>
                </a:lnTo>
                <a:lnTo>
                  <a:pt x="1120667" y="452627"/>
                </a:lnTo>
                <a:close/>
              </a:path>
              <a:path w="1405889" h="676275">
                <a:moveTo>
                  <a:pt x="1112098" y="436371"/>
                </a:moveTo>
                <a:lnTo>
                  <a:pt x="368808" y="436371"/>
                </a:lnTo>
                <a:lnTo>
                  <a:pt x="309879" y="551561"/>
                </a:lnTo>
                <a:lnTo>
                  <a:pt x="502030" y="489203"/>
                </a:lnTo>
                <a:lnTo>
                  <a:pt x="671520" y="489203"/>
                </a:lnTo>
                <a:lnTo>
                  <a:pt x="685291" y="467613"/>
                </a:lnTo>
                <a:lnTo>
                  <a:pt x="907806" y="467613"/>
                </a:lnTo>
                <a:lnTo>
                  <a:pt x="912367" y="452627"/>
                </a:lnTo>
                <a:lnTo>
                  <a:pt x="1120667" y="452627"/>
                </a:lnTo>
                <a:lnTo>
                  <a:pt x="1112098" y="436371"/>
                </a:lnTo>
                <a:close/>
              </a:path>
              <a:path w="1405889" h="676275">
                <a:moveTo>
                  <a:pt x="24130" y="71881"/>
                </a:moveTo>
                <a:lnTo>
                  <a:pt x="301116" y="238506"/>
                </a:lnTo>
                <a:lnTo>
                  <a:pt x="0" y="269747"/>
                </a:lnTo>
                <a:lnTo>
                  <a:pt x="242189" y="368681"/>
                </a:lnTo>
                <a:lnTo>
                  <a:pt x="8762" y="456692"/>
                </a:lnTo>
                <a:lnTo>
                  <a:pt x="368808" y="436371"/>
                </a:lnTo>
                <a:lnTo>
                  <a:pt x="1112098" y="436371"/>
                </a:lnTo>
                <a:lnTo>
                  <a:pt x="1095629" y="405130"/>
                </a:lnTo>
                <a:lnTo>
                  <a:pt x="1373325" y="405130"/>
                </a:lnTo>
                <a:lnTo>
                  <a:pt x="1145794" y="327913"/>
                </a:lnTo>
                <a:lnTo>
                  <a:pt x="1372870" y="254762"/>
                </a:lnTo>
                <a:lnTo>
                  <a:pt x="1086866" y="228981"/>
                </a:lnTo>
                <a:lnTo>
                  <a:pt x="1124875" y="197865"/>
                </a:lnTo>
                <a:lnTo>
                  <a:pt x="475869" y="197865"/>
                </a:lnTo>
                <a:lnTo>
                  <a:pt x="24130" y="71881"/>
                </a:lnTo>
                <a:close/>
              </a:path>
              <a:path w="1405889" h="676275">
                <a:moveTo>
                  <a:pt x="1373325" y="405130"/>
                </a:moveTo>
                <a:lnTo>
                  <a:pt x="1095629" y="405130"/>
                </a:lnTo>
                <a:lnTo>
                  <a:pt x="1405509" y="416051"/>
                </a:lnTo>
                <a:lnTo>
                  <a:pt x="1373325" y="405130"/>
                </a:lnTo>
                <a:close/>
              </a:path>
              <a:path w="1405889" h="676275">
                <a:moveTo>
                  <a:pt x="543433" y="71881"/>
                </a:moveTo>
                <a:lnTo>
                  <a:pt x="475869" y="197865"/>
                </a:lnTo>
                <a:lnTo>
                  <a:pt x="1124875" y="197865"/>
                </a:lnTo>
                <a:lnTo>
                  <a:pt x="1144733" y="181609"/>
                </a:lnTo>
                <a:lnTo>
                  <a:pt x="702817" y="181609"/>
                </a:lnTo>
                <a:lnTo>
                  <a:pt x="543433" y="71881"/>
                </a:lnTo>
                <a:close/>
              </a:path>
              <a:path w="1405889" h="676275">
                <a:moveTo>
                  <a:pt x="945007" y="0"/>
                </a:moveTo>
                <a:lnTo>
                  <a:pt x="702817" y="181609"/>
                </a:lnTo>
                <a:lnTo>
                  <a:pt x="1144733" y="181609"/>
                </a:lnTo>
                <a:lnTo>
                  <a:pt x="1162885" y="166750"/>
                </a:lnTo>
                <a:lnTo>
                  <a:pt x="921130" y="166750"/>
                </a:lnTo>
                <a:lnTo>
                  <a:pt x="945007" y="0"/>
                </a:lnTo>
                <a:close/>
              </a:path>
              <a:path w="1405889" h="676275">
                <a:moveTo>
                  <a:pt x="1196086" y="139572"/>
                </a:moveTo>
                <a:lnTo>
                  <a:pt x="921130" y="166750"/>
                </a:lnTo>
                <a:lnTo>
                  <a:pt x="1162885" y="166750"/>
                </a:lnTo>
                <a:lnTo>
                  <a:pt x="1196086" y="139572"/>
                </a:lnTo>
                <a:close/>
              </a:path>
            </a:pathLst>
          </a:custGeom>
          <a:solidFill>
            <a:srgbClr val="66FFC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401952" y="2792729"/>
            <a:ext cx="1405890" cy="676275"/>
          </a:xfrm>
          <a:custGeom>
            <a:avLst/>
            <a:gdLst/>
            <a:ahLst/>
            <a:cxnLst/>
            <a:rect l="l" t="t" r="r" b="b"/>
            <a:pathLst>
              <a:path w="1405889" h="676275">
                <a:moveTo>
                  <a:pt x="702817" y="181609"/>
                </a:moveTo>
                <a:lnTo>
                  <a:pt x="945007" y="0"/>
                </a:lnTo>
                <a:lnTo>
                  <a:pt x="921130" y="166750"/>
                </a:lnTo>
                <a:lnTo>
                  <a:pt x="1196086" y="139572"/>
                </a:lnTo>
                <a:lnTo>
                  <a:pt x="1086866" y="228981"/>
                </a:lnTo>
                <a:lnTo>
                  <a:pt x="1372870" y="254762"/>
                </a:lnTo>
                <a:lnTo>
                  <a:pt x="1145794" y="327913"/>
                </a:lnTo>
                <a:lnTo>
                  <a:pt x="1405509" y="416051"/>
                </a:lnTo>
                <a:lnTo>
                  <a:pt x="1095629" y="405130"/>
                </a:lnTo>
                <a:lnTo>
                  <a:pt x="1180719" y="566546"/>
                </a:lnTo>
                <a:lnTo>
                  <a:pt x="912367" y="452627"/>
                </a:lnTo>
                <a:lnTo>
                  <a:pt x="862076" y="617855"/>
                </a:lnTo>
                <a:lnTo>
                  <a:pt x="685291" y="467613"/>
                </a:lnTo>
                <a:lnTo>
                  <a:pt x="552196" y="676275"/>
                </a:lnTo>
                <a:lnTo>
                  <a:pt x="502030" y="489203"/>
                </a:lnTo>
                <a:lnTo>
                  <a:pt x="309879" y="551561"/>
                </a:lnTo>
                <a:lnTo>
                  <a:pt x="368808" y="436371"/>
                </a:lnTo>
                <a:lnTo>
                  <a:pt x="8762" y="456692"/>
                </a:lnTo>
                <a:lnTo>
                  <a:pt x="242189" y="368681"/>
                </a:lnTo>
                <a:lnTo>
                  <a:pt x="0" y="269747"/>
                </a:lnTo>
                <a:lnTo>
                  <a:pt x="301116" y="238506"/>
                </a:lnTo>
                <a:lnTo>
                  <a:pt x="24130" y="71881"/>
                </a:lnTo>
                <a:lnTo>
                  <a:pt x="475869" y="197865"/>
                </a:lnTo>
                <a:lnTo>
                  <a:pt x="543433" y="71881"/>
                </a:lnTo>
                <a:lnTo>
                  <a:pt x="702817" y="18160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625346" y="2980689"/>
            <a:ext cx="94170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solidFill>
                  <a:srgbClr val="FF0000"/>
                </a:solidFill>
                <a:latin typeface="微软雅黑"/>
                <a:cs typeface="微软雅黑"/>
              </a:rPr>
              <a:t>6.</a:t>
            </a:r>
            <a:r>
              <a:rPr dirty="0" sz="1600" spc="-10" b="1">
                <a:solidFill>
                  <a:srgbClr val="FF0000"/>
                </a:solidFill>
                <a:latin typeface="微软雅黑"/>
                <a:cs typeface="微软雅黑"/>
              </a:rPr>
              <a:t>5</a:t>
            </a:r>
            <a:r>
              <a:rPr dirty="0" sz="1600" spc="-20" b="1">
                <a:solidFill>
                  <a:srgbClr val="FF0000"/>
                </a:solidFill>
                <a:latin typeface="微软雅黑"/>
                <a:cs typeface="微软雅黑"/>
              </a:rPr>
              <a:t>亿网民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0375" y="2342007"/>
            <a:ext cx="859790" cy="542925"/>
          </a:xfrm>
          <a:custGeom>
            <a:avLst/>
            <a:gdLst/>
            <a:ahLst/>
            <a:cxnLst/>
            <a:rect l="l" t="t" r="r" b="b"/>
            <a:pathLst>
              <a:path w="859790" h="542925">
                <a:moveTo>
                  <a:pt x="410726" y="392811"/>
                </a:moveTo>
                <a:lnTo>
                  <a:pt x="307073" y="392811"/>
                </a:lnTo>
                <a:lnTo>
                  <a:pt x="337718" y="542925"/>
                </a:lnTo>
                <a:lnTo>
                  <a:pt x="410726" y="392811"/>
                </a:lnTo>
                <a:close/>
              </a:path>
              <a:path w="859790" h="542925">
                <a:moveTo>
                  <a:pt x="555218" y="375412"/>
                </a:moveTo>
                <a:lnTo>
                  <a:pt x="419188" y="375412"/>
                </a:lnTo>
                <a:lnTo>
                  <a:pt x="527253" y="496188"/>
                </a:lnTo>
                <a:lnTo>
                  <a:pt x="555218" y="375412"/>
                </a:lnTo>
                <a:close/>
              </a:path>
              <a:path w="859790" h="542925">
                <a:moveTo>
                  <a:pt x="685400" y="363347"/>
                </a:moveTo>
                <a:lnTo>
                  <a:pt x="558012" y="363347"/>
                </a:lnTo>
                <a:lnTo>
                  <a:pt x="722198" y="454913"/>
                </a:lnTo>
                <a:lnTo>
                  <a:pt x="685400" y="363347"/>
                </a:lnTo>
                <a:close/>
              </a:path>
              <a:path w="859790" h="542925">
                <a:moveTo>
                  <a:pt x="680195" y="350393"/>
                </a:moveTo>
                <a:lnTo>
                  <a:pt x="225551" y="350393"/>
                </a:lnTo>
                <a:lnTo>
                  <a:pt x="189534" y="442849"/>
                </a:lnTo>
                <a:lnTo>
                  <a:pt x="307073" y="392811"/>
                </a:lnTo>
                <a:lnTo>
                  <a:pt x="410726" y="392811"/>
                </a:lnTo>
                <a:lnTo>
                  <a:pt x="419188" y="375412"/>
                </a:lnTo>
                <a:lnTo>
                  <a:pt x="555218" y="375412"/>
                </a:lnTo>
                <a:lnTo>
                  <a:pt x="558012" y="363347"/>
                </a:lnTo>
                <a:lnTo>
                  <a:pt x="685400" y="363347"/>
                </a:lnTo>
                <a:lnTo>
                  <a:pt x="680195" y="350393"/>
                </a:lnTo>
                <a:close/>
              </a:path>
              <a:path w="859790" h="542925">
                <a:moveTo>
                  <a:pt x="14731" y="57657"/>
                </a:moveTo>
                <a:lnTo>
                  <a:pt x="184162" y="191516"/>
                </a:lnTo>
                <a:lnTo>
                  <a:pt x="0" y="216535"/>
                </a:lnTo>
                <a:lnTo>
                  <a:pt x="148145" y="296037"/>
                </a:lnTo>
                <a:lnTo>
                  <a:pt x="5372" y="366649"/>
                </a:lnTo>
                <a:lnTo>
                  <a:pt x="225551" y="350393"/>
                </a:lnTo>
                <a:lnTo>
                  <a:pt x="680195" y="350393"/>
                </a:lnTo>
                <a:lnTo>
                  <a:pt x="670140" y="325374"/>
                </a:lnTo>
                <a:lnTo>
                  <a:pt x="840266" y="325374"/>
                </a:lnTo>
                <a:lnTo>
                  <a:pt x="700786" y="263270"/>
                </a:lnTo>
                <a:lnTo>
                  <a:pt x="839724" y="204469"/>
                </a:lnTo>
                <a:lnTo>
                  <a:pt x="664768" y="183895"/>
                </a:lnTo>
                <a:lnTo>
                  <a:pt x="688010" y="158876"/>
                </a:lnTo>
                <a:lnTo>
                  <a:pt x="291033" y="158876"/>
                </a:lnTo>
                <a:lnTo>
                  <a:pt x="14731" y="57657"/>
                </a:lnTo>
                <a:close/>
              </a:path>
              <a:path w="859790" h="542925">
                <a:moveTo>
                  <a:pt x="840266" y="325374"/>
                </a:moveTo>
                <a:lnTo>
                  <a:pt x="670140" y="325374"/>
                </a:lnTo>
                <a:lnTo>
                  <a:pt x="859663" y="334010"/>
                </a:lnTo>
                <a:lnTo>
                  <a:pt x="840266" y="325374"/>
                </a:lnTo>
                <a:close/>
              </a:path>
              <a:path w="859790" h="542925">
                <a:moveTo>
                  <a:pt x="332422" y="57657"/>
                </a:moveTo>
                <a:lnTo>
                  <a:pt x="291033" y="158876"/>
                </a:lnTo>
                <a:lnTo>
                  <a:pt x="688010" y="158876"/>
                </a:lnTo>
                <a:lnTo>
                  <a:pt x="700162" y="145795"/>
                </a:lnTo>
                <a:lnTo>
                  <a:pt x="429856" y="145795"/>
                </a:lnTo>
                <a:lnTo>
                  <a:pt x="332422" y="57657"/>
                </a:lnTo>
                <a:close/>
              </a:path>
              <a:path w="859790" h="542925">
                <a:moveTo>
                  <a:pt x="578002" y="0"/>
                </a:moveTo>
                <a:lnTo>
                  <a:pt x="429856" y="145795"/>
                </a:lnTo>
                <a:lnTo>
                  <a:pt x="700162" y="145795"/>
                </a:lnTo>
                <a:lnTo>
                  <a:pt x="711252" y="133857"/>
                </a:lnTo>
                <a:lnTo>
                  <a:pt x="563384" y="133857"/>
                </a:lnTo>
                <a:lnTo>
                  <a:pt x="578002" y="0"/>
                </a:lnTo>
                <a:close/>
              </a:path>
              <a:path w="859790" h="542925">
                <a:moveTo>
                  <a:pt x="731545" y="112013"/>
                </a:moveTo>
                <a:lnTo>
                  <a:pt x="563384" y="133857"/>
                </a:lnTo>
                <a:lnTo>
                  <a:pt x="711252" y="133857"/>
                </a:lnTo>
                <a:lnTo>
                  <a:pt x="731545" y="112013"/>
                </a:lnTo>
                <a:close/>
              </a:path>
            </a:pathLst>
          </a:custGeom>
          <a:solidFill>
            <a:srgbClr val="66FFC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60375" y="2342007"/>
            <a:ext cx="859790" cy="542925"/>
          </a:xfrm>
          <a:custGeom>
            <a:avLst/>
            <a:gdLst/>
            <a:ahLst/>
            <a:cxnLst/>
            <a:rect l="l" t="t" r="r" b="b"/>
            <a:pathLst>
              <a:path w="859790" h="542925">
                <a:moveTo>
                  <a:pt x="429856" y="145795"/>
                </a:moveTo>
                <a:lnTo>
                  <a:pt x="578002" y="0"/>
                </a:lnTo>
                <a:lnTo>
                  <a:pt x="563384" y="133857"/>
                </a:lnTo>
                <a:lnTo>
                  <a:pt x="731545" y="112013"/>
                </a:lnTo>
                <a:lnTo>
                  <a:pt x="664768" y="183895"/>
                </a:lnTo>
                <a:lnTo>
                  <a:pt x="839724" y="204469"/>
                </a:lnTo>
                <a:lnTo>
                  <a:pt x="700786" y="263270"/>
                </a:lnTo>
                <a:lnTo>
                  <a:pt x="859663" y="334010"/>
                </a:lnTo>
                <a:lnTo>
                  <a:pt x="670140" y="325374"/>
                </a:lnTo>
                <a:lnTo>
                  <a:pt x="722198" y="454913"/>
                </a:lnTo>
                <a:lnTo>
                  <a:pt x="558012" y="363347"/>
                </a:lnTo>
                <a:lnTo>
                  <a:pt x="527253" y="496188"/>
                </a:lnTo>
                <a:lnTo>
                  <a:pt x="419188" y="375412"/>
                </a:lnTo>
                <a:lnTo>
                  <a:pt x="337718" y="542925"/>
                </a:lnTo>
                <a:lnTo>
                  <a:pt x="307073" y="392811"/>
                </a:lnTo>
                <a:lnTo>
                  <a:pt x="189534" y="442849"/>
                </a:lnTo>
                <a:lnTo>
                  <a:pt x="225551" y="350393"/>
                </a:lnTo>
                <a:lnTo>
                  <a:pt x="5372" y="366649"/>
                </a:lnTo>
                <a:lnTo>
                  <a:pt x="148145" y="296037"/>
                </a:lnTo>
                <a:lnTo>
                  <a:pt x="0" y="216535"/>
                </a:lnTo>
                <a:lnTo>
                  <a:pt x="184162" y="191516"/>
                </a:lnTo>
                <a:lnTo>
                  <a:pt x="14731" y="57657"/>
                </a:lnTo>
                <a:lnTo>
                  <a:pt x="291033" y="158876"/>
                </a:lnTo>
                <a:lnTo>
                  <a:pt x="332422" y="57657"/>
                </a:lnTo>
                <a:lnTo>
                  <a:pt x="429856" y="14579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9771" y="2467482"/>
            <a:ext cx="156972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0000"/>
                </a:solidFill>
                <a:latin typeface="微软雅黑"/>
                <a:cs typeface="微软雅黑"/>
              </a:rPr>
              <a:t>每天超过</a:t>
            </a:r>
            <a:r>
              <a:rPr dirty="0" sz="1600" spc="-15" b="1">
                <a:solidFill>
                  <a:srgbClr val="FF0000"/>
                </a:solidFill>
                <a:latin typeface="微软雅黑"/>
                <a:cs typeface="微软雅黑"/>
              </a:rPr>
              <a:t>1</a:t>
            </a:r>
            <a:r>
              <a:rPr dirty="0" sz="1600" spc="-20" b="1">
                <a:solidFill>
                  <a:srgbClr val="FF0000"/>
                </a:solidFill>
                <a:latin typeface="微软雅黑"/>
                <a:cs typeface="微软雅黑"/>
              </a:rPr>
              <a:t>亿访问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28640" y="2411222"/>
            <a:ext cx="91694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0965" marR="6350" indent="-889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统一的商业 服务体系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67380" y="2401061"/>
            <a:ext cx="918844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统一的市场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交易规则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34459" y="2450464"/>
            <a:ext cx="91694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9400" marR="6350" indent="-266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统一的信用 体系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28800" y="2352675"/>
            <a:ext cx="1008380" cy="247650"/>
          </a:xfrm>
          <a:custGeom>
            <a:avLst/>
            <a:gdLst/>
            <a:ahLst/>
            <a:cxnLst/>
            <a:rect l="l" t="t" r="r" b="b"/>
            <a:pathLst>
              <a:path w="1008380" h="247650">
                <a:moveTo>
                  <a:pt x="836676" y="0"/>
                </a:moveTo>
                <a:lnTo>
                  <a:pt x="417575" y="11937"/>
                </a:lnTo>
                <a:lnTo>
                  <a:pt x="576326" y="33274"/>
                </a:lnTo>
                <a:lnTo>
                  <a:pt x="0" y="204724"/>
                </a:lnTo>
                <a:lnTo>
                  <a:pt x="422275" y="247650"/>
                </a:lnTo>
                <a:lnTo>
                  <a:pt x="820801" y="52324"/>
                </a:lnTo>
                <a:lnTo>
                  <a:pt x="966524" y="52324"/>
                </a:lnTo>
                <a:lnTo>
                  <a:pt x="836676" y="0"/>
                </a:lnTo>
                <a:close/>
              </a:path>
              <a:path w="1008380" h="247650">
                <a:moveTo>
                  <a:pt x="966524" y="52324"/>
                </a:moveTo>
                <a:lnTo>
                  <a:pt x="820801" y="52324"/>
                </a:lnTo>
                <a:lnTo>
                  <a:pt x="1008126" y="69087"/>
                </a:lnTo>
                <a:lnTo>
                  <a:pt x="966524" y="52324"/>
                </a:lnTo>
                <a:close/>
              </a:path>
            </a:pathLst>
          </a:custGeom>
          <a:solidFill>
            <a:srgbClr val="DFB0D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837301" y="2362200"/>
            <a:ext cx="1008380" cy="247650"/>
          </a:xfrm>
          <a:custGeom>
            <a:avLst/>
            <a:gdLst/>
            <a:ahLst/>
            <a:cxnLst/>
            <a:rect l="l" t="t" r="r" b="b"/>
            <a:pathLst>
              <a:path w="1008379" h="247650">
                <a:moveTo>
                  <a:pt x="495822" y="52324"/>
                </a:moveTo>
                <a:lnTo>
                  <a:pt x="187325" y="52324"/>
                </a:lnTo>
                <a:lnTo>
                  <a:pt x="585724" y="247650"/>
                </a:lnTo>
                <a:lnTo>
                  <a:pt x="1007999" y="204724"/>
                </a:lnTo>
                <a:lnTo>
                  <a:pt x="495822" y="52324"/>
                </a:lnTo>
                <a:close/>
              </a:path>
              <a:path w="1008379" h="247650">
                <a:moveTo>
                  <a:pt x="171450" y="0"/>
                </a:moveTo>
                <a:lnTo>
                  <a:pt x="0" y="69087"/>
                </a:lnTo>
                <a:lnTo>
                  <a:pt x="187325" y="52324"/>
                </a:lnTo>
                <a:lnTo>
                  <a:pt x="495822" y="52324"/>
                </a:lnTo>
                <a:lnTo>
                  <a:pt x="431800" y="33274"/>
                </a:lnTo>
                <a:lnTo>
                  <a:pt x="590550" y="11937"/>
                </a:lnTo>
                <a:lnTo>
                  <a:pt x="171450" y="0"/>
                </a:lnTo>
                <a:close/>
              </a:path>
            </a:pathLst>
          </a:custGeom>
          <a:solidFill>
            <a:srgbClr val="DFB0D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48488" y="892047"/>
            <a:ext cx="5574030" cy="1242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93700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>
                <a:latin typeface="微软雅黑"/>
                <a:cs typeface="微软雅黑"/>
              </a:rPr>
              <a:t>基于互联网的统一大市</a:t>
            </a:r>
            <a:r>
              <a:rPr dirty="0" sz="1400" spc="-15">
                <a:latin typeface="微软雅黑"/>
                <a:cs typeface="微软雅黑"/>
              </a:rPr>
              <a:t>场</a:t>
            </a:r>
            <a:r>
              <a:rPr dirty="0" sz="1400">
                <a:latin typeface="微软雅黑"/>
                <a:cs typeface="微软雅黑"/>
              </a:rPr>
              <a:t>形成</a:t>
            </a:r>
            <a:r>
              <a:rPr dirty="0" sz="1400" spc="-15">
                <a:latin typeface="微软雅黑"/>
                <a:cs typeface="微软雅黑"/>
              </a:rPr>
              <a:t>释</a:t>
            </a:r>
            <a:r>
              <a:rPr dirty="0" sz="1400">
                <a:latin typeface="微软雅黑"/>
                <a:cs typeface="微软雅黑"/>
              </a:rPr>
              <a:t>放内</a:t>
            </a:r>
            <a:r>
              <a:rPr dirty="0" sz="1400" spc="-15">
                <a:latin typeface="微软雅黑"/>
                <a:cs typeface="微软雅黑"/>
              </a:rPr>
              <a:t>需</a:t>
            </a:r>
            <a:r>
              <a:rPr dirty="0" sz="1400">
                <a:latin typeface="微软雅黑"/>
                <a:cs typeface="微软雅黑"/>
              </a:rPr>
              <a:t>潜力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93700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>
                <a:latin typeface="微软雅黑"/>
                <a:cs typeface="微软雅黑"/>
              </a:rPr>
              <a:t>为传统产业转型升级提</a:t>
            </a:r>
            <a:r>
              <a:rPr dirty="0" sz="1400" spc="-15">
                <a:latin typeface="微软雅黑"/>
                <a:cs typeface="微软雅黑"/>
              </a:rPr>
              <a:t>供</a:t>
            </a:r>
            <a:r>
              <a:rPr dirty="0" sz="1400">
                <a:latin typeface="微软雅黑"/>
                <a:cs typeface="微软雅黑"/>
              </a:rPr>
              <a:t>了辗转</a:t>
            </a:r>
            <a:r>
              <a:rPr dirty="0" sz="1400" spc="-7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、腾挪的空间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93700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>
                <a:latin typeface="微软雅黑"/>
                <a:cs typeface="微软雅黑"/>
              </a:rPr>
              <a:t>抹平东西部之间</a:t>
            </a:r>
            <a:r>
              <a:rPr dirty="0" sz="1400" spc="-20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“制</a:t>
            </a:r>
            <a:r>
              <a:rPr dirty="0" sz="1400" spc="-10">
                <a:latin typeface="微软雅黑"/>
                <a:cs typeface="微软雅黑"/>
              </a:rPr>
              <a:t>度</a:t>
            </a:r>
            <a:r>
              <a:rPr dirty="0" sz="1400">
                <a:latin typeface="微软雅黑"/>
                <a:cs typeface="微软雅黑"/>
              </a:rPr>
              <a:t>落</a:t>
            </a:r>
            <a:r>
              <a:rPr dirty="0" sz="1400" spc="-5">
                <a:latin typeface="微软雅黑"/>
                <a:cs typeface="微软雅黑"/>
              </a:rPr>
              <a:t>差</a:t>
            </a:r>
            <a:r>
              <a:rPr dirty="0" sz="1400" spc="-15">
                <a:latin typeface="微软雅黑"/>
                <a:cs typeface="微软雅黑"/>
              </a:rPr>
              <a:t>”</a:t>
            </a:r>
            <a:r>
              <a:rPr dirty="0" sz="1400">
                <a:latin typeface="微软雅黑"/>
                <a:cs typeface="微软雅黑"/>
              </a:rPr>
              <a:t>，激</a:t>
            </a:r>
            <a:r>
              <a:rPr dirty="0" sz="1400" spc="-10">
                <a:latin typeface="微软雅黑"/>
                <a:cs typeface="微软雅黑"/>
              </a:rPr>
              <a:t>励</a:t>
            </a:r>
            <a:r>
              <a:rPr dirty="0" sz="1400">
                <a:latin typeface="微软雅黑"/>
                <a:cs typeface="微软雅黑"/>
              </a:rPr>
              <a:t>大众</a:t>
            </a:r>
            <a:r>
              <a:rPr dirty="0" sz="1400" spc="-10">
                <a:latin typeface="微软雅黑"/>
                <a:cs typeface="微软雅黑"/>
              </a:rPr>
              <a:t>创</a:t>
            </a:r>
            <a:r>
              <a:rPr dirty="0" sz="1400">
                <a:latin typeface="微软雅黑"/>
                <a:cs typeface="微软雅黑"/>
              </a:rPr>
              <a:t>新创业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ts val="1050"/>
              </a:lnSpc>
              <a:spcBef>
                <a:spcPts val="35"/>
              </a:spcBef>
            </a:pPr>
            <a:endParaRPr sz="1050"/>
          </a:p>
          <a:p>
            <a:pPr>
              <a:lnSpc>
                <a:spcPts val="1400"/>
              </a:lnSpc>
            </a:pPr>
            <a:endParaRPr sz="1400"/>
          </a:p>
          <a:p>
            <a:pPr marL="2520315">
              <a:lnSpc>
                <a:spcPct val="100000"/>
              </a:lnSpc>
            </a:pPr>
            <a:r>
              <a:rPr dirty="0" sz="1600" spc="-25" b="1">
                <a:latin typeface="微软雅黑"/>
                <a:cs typeface="微软雅黑"/>
              </a:rPr>
              <a:t>架构在互联网上的国内统一大市场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9826" y="1560575"/>
            <a:ext cx="5118100" cy="2722880"/>
          </a:xfrm>
          <a:custGeom>
            <a:avLst/>
            <a:gdLst/>
            <a:ahLst/>
            <a:cxnLst/>
            <a:rect l="l" t="t" r="r" b="b"/>
            <a:pathLst>
              <a:path w="5118100" h="2722879">
                <a:moveTo>
                  <a:pt x="2559050" y="0"/>
                </a:moveTo>
                <a:lnTo>
                  <a:pt x="2349160" y="4511"/>
                </a:lnTo>
                <a:lnTo>
                  <a:pt x="2143944" y="17813"/>
                </a:lnTo>
                <a:lnTo>
                  <a:pt x="1944061" y="39555"/>
                </a:lnTo>
                <a:lnTo>
                  <a:pt x="1750169" y="69386"/>
                </a:lnTo>
                <a:lnTo>
                  <a:pt x="1562927" y="106957"/>
                </a:lnTo>
                <a:lnTo>
                  <a:pt x="1382993" y="151918"/>
                </a:lnTo>
                <a:lnTo>
                  <a:pt x="1211025" y="203918"/>
                </a:lnTo>
                <a:lnTo>
                  <a:pt x="1047682" y="262607"/>
                </a:lnTo>
                <a:lnTo>
                  <a:pt x="893623" y="327635"/>
                </a:lnTo>
                <a:lnTo>
                  <a:pt x="749506" y="398653"/>
                </a:lnTo>
                <a:lnTo>
                  <a:pt x="615989" y="475308"/>
                </a:lnTo>
                <a:lnTo>
                  <a:pt x="493731" y="557253"/>
                </a:lnTo>
                <a:lnTo>
                  <a:pt x="383390" y="644136"/>
                </a:lnTo>
                <a:lnTo>
                  <a:pt x="285625" y="735608"/>
                </a:lnTo>
                <a:lnTo>
                  <a:pt x="201094" y="831318"/>
                </a:lnTo>
                <a:lnTo>
                  <a:pt x="130456" y="930916"/>
                </a:lnTo>
                <a:lnTo>
                  <a:pt x="74369" y="1034051"/>
                </a:lnTo>
                <a:lnTo>
                  <a:pt x="33492" y="1140375"/>
                </a:lnTo>
                <a:lnTo>
                  <a:pt x="8482" y="1249537"/>
                </a:lnTo>
                <a:lnTo>
                  <a:pt x="0" y="1361186"/>
                </a:lnTo>
                <a:lnTo>
                  <a:pt x="8482" y="1472835"/>
                </a:lnTo>
                <a:lnTo>
                  <a:pt x="33492" y="1581999"/>
                </a:lnTo>
                <a:lnTo>
                  <a:pt x="74369" y="1688327"/>
                </a:lnTo>
                <a:lnTo>
                  <a:pt x="130456" y="1791469"/>
                </a:lnTo>
                <a:lnTo>
                  <a:pt x="201094" y="1891073"/>
                </a:lnTo>
                <a:lnTo>
                  <a:pt x="285625" y="1986791"/>
                </a:lnTo>
                <a:lnTo>
                  <a:pt x="383390" y="2078270"/>
                </a:lnTo>
                <a:lnTo>
                  <a:pt x="493731" y="2165163"/>
                </a:lnTo>
                <a:lnTo>
                  <a:pt x="615989" y="2247117"/>
                </a:lnTo>
                <a:lnTo>
                  <a:pt x="749506" y="2323782"/>
                </a:lnTo>
                <a:lnTo>
                  <a:pt x="893623" y="2394809"/>
                </a:lnTo>
                <a:lnTo>
                  <a:pt x="1047682" y="2459846"/>
                </a:lnTo>
                <a:lnTo>
                  <a:pt x="1211025" y="2518544"/>
                </a:lnTo>
                <a:lnTo>
                  <a:pt x="1382993" y="2570553"/>
                </a:lnTo>
                <a:lnTo>
                  <a:pt x="1562927" y="2615521"/>
                </a:lnTo>
                <a:lnTo>
                  <a:pt x="1750169" y="2653099"/>
                </a:lnTo>
                <a:lnTo>
                  <a:pt x="1944061" y="2682936"/>
                </a:lnTo>
                <a:lnTo>
                  <a:pt x="2143944" y="2704681"/>
                </a:lnTo>
                <a:lnTo>
                  <a:pt x="2349160" y="2717986"/>
                </a:lnTo>
                <a:lnTo>
                  <a:pt x="2559050" y="2722499"/>
                </a:lnTo>
                <a:lnTo>
                  <a:pt x="2768922" y="2717986"/>
                </a:lnTo>
                <a:lnTo>
                  <a:pt x="2974124" y="2704681"/>
                </a:lnTo>
                <a:lnTo>
                  <a:pt x="3173997" y="2682936"/>
                </a:lnTo>
                <a:lnTo>
                  <a:pt x="3367881" y="2653099"/>
                </a:lnTo>
                <a:lnTo>
                  <a:pt x="3555118" y="2615521"/>
                </a:lnTo>
                <a:lnTo>
                  <a:pt x="3735050" y="2570553"/>
                </a:lnTo>
                <a:lnTo>
                  <a:pt x="3907018" y="2518544"/>
                </a:lnTo>
                <a:lnTo>
                  <a:pt x="4070362" y="2459846"/>
                </a:lnTo>
                <a:lnTo>
                  <a:pt x="4224424" y="2394809"/>
                </a:lnTo>
                <a:lnTo>
                  <a:pt x="4368546" y="2323782"/>
                </a:lnTo>
                <a:lnTo>
                  <a:pt x="4502068" y="2247117"/>
                </a:lnTo>
                <a:lnTo>
                  <a:pt x="4624332" y="2165163"/>
                </a:lnTo>
                <a:lnTo>
                  <a:pt x="4734679" y="2078270"/>
                </a:lnTo>
                <a:lnTo>
                  <a:pt x="4832450" y="1986791"/>
                </a:lnTo>
                <a:lnTo>
                  <a:pt x="4916987" y="1891073"/>
                </a:lnTo>
                <a:lnTo>
                  <a:pt x="4987631" y="1791469"/>
                </a:lnTo>
                <a:lnTo>
                  <a:pt x="5043723" y="1688327"/>
                </a:lnTo>
                <a:lnTo>
                  <a:pt x="5084604" y="1581999"/>
                </a:lnTo>
                <a:lnTo>
                  <a:pt x="5109616" y="1472835"/>
                </a:lnTo>
                <a:lnTo>
                  <a:pt x="5118100" y="1361186"/>
                </a:lnTo>
                <a:lnTo>
                  <a:pt x="5109616" y="1249537"/>
                </a:lnTo>
                <a:lnTo>
                  <a:pt x="5084604" y="1140375"/>
                </a:lnTo>
                <a:lnTo>
                  <a:pt x="5043723" y="1034051"/>
                </a:lnTo>
                <a:lnTo>
                  <a:pt x="4987631" y="930916"/>
                </a:lnTo>
                <a:lnTo>
                  <a:pt x="4916987" y="831318"/>
                </a:lnTo>
                <a:lnTo>
                  <a:pt x="4832450" y="735608"/>
                </a:lnTo>
                <a:lnTo>
                  <a:pt x="4734679" y="644136"/>
                </a:lnTo>
                <a:lnTo>
                  <a:pt x="4624332" y="557253"/>
                </a:lnTo>
                <a:lnTo>
                  <a:pt x="4502068" y="475308"/>
                </a:lnTo>
                <a:lnTo>
                  <a:pt x="4368546" y="398652"/>
                </a:lnTo>
                <a:lnTo>
                  <a:pt x="4224424" y="327635"/>
                </a:lnTo>
                <a:lnTo>
                  <a:pt x="4070362" y="262607"/>
                </a:lnTo>
                <a:lnTo>
                  <a:pt x="3907018" y="203918"/>
                </a:lnTo>
                <a:lnTo>
                  <a:pt x="3735050" y="151918"/>
                </a:lnTo>
                <a:lnTo>
                  <a:pt x="3555118" y="106957"/>
                </a:lnTo>
                <a:lnTo>
                  <a:pt x="3367881" y="69386"/>
                </a:lnTo>
                <a:lnTo>
                  <a:pt x="3173997" y="39555"/>
                </a:lnTo>
                <a:lnTo>
                  <a:pt x="2974124" y="17813"/>
                </a:lnTo>
                <a:lnTo>
                  <a:pt x="2768922" y="4511"/>
                </a:lnTo>
                <a:lnTo>
                  <a:pt x="255905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909826" y="1560575"/>
            <a:ext cx="5118100" cy="2722880"/>
          </a:xfrm>
          <a:custGeom>
            <a:avLst/>
            <a:gdLst/>
            <a:ahLst/>
            <a:cxnLst/>
            <a:rect l="l" t="t" r="r" b="b"/>
            <a:pathLst>
              <a:path w="5118100" h="2722879">
                <a:moveTo>
                  <a:pt x="0" y="1361186"/>
                </a:moveTo>
                <a:lnTo>
                  <a:pt x="8482" y="1249537"/>
                </a:lnTo>
                <a:lnTo>
                  <a:pt x="33492" y="1140375"/>
                </a:lnTo>
                <a:lnTo>
                  <a:pt x="74369" y="1034051"/>
                </a:lnTo>
                <a:lnTo>
                  <a:pt x="130456" y="930916"/>
                </a:lnTo>
                <a:lnTo>
                  <a:pt x="201094" y="831318"/>
                </a:lnTo>
                <a:lnTo>
                  <a:pt x="285625" y="735608"/>
                </a:lnTo>
                <a:lnTo>
                  <a:pt x="383390" y="644136"/>
                </a:lnTo>
                <a:lnTo>
                  <a:pt x="493731" y="557253"/>
                </a:lnTo>
                <a:lnTo>
                  <a:pt x="615989" y="475308"/>
                </a:lnTo>
                <a:lnTo>
                  <a:pt x="749506" y="398653"/>
                </a:lnTo>
                <a:lnTo>
                  <a:pt x="893623" y="327635"/>
                </a:lnTo>
                <a:lnTo>
                  <a:pt x="1047682" y="262607"/>
                </a:lnTo>
                <a:lnTo>
                  <a:pt x="1211025" y="203918"/>
                </a:lnTo>
                <a:lnTo>
                  <a:pt x="1382993" y="151918"/>
                </a:lnTo>
                <a:lnTo>
                  <a:pt x="1562927" y="106957"/>
                </a:lnTo>
                <a:lnTo>
                  <a:pt x="1750169" y="69386"/>
                </a:lnTo>
                <a:lnTo>
                  <a:pt x="1944061" y="39555"/>
                </a:lnTo>
                <a:lnTo>
                  <a:pt x="2143944" y="17813"/>
                </a:lnTo>
                <a:lnTo>
                  <a:pt x="2349160" y="4511"/>
                </a:lnTo>
                <a:lnTo>
                  <a:pt x="2559050" y="0"/>
                </a:lnTo>
                <a:lnTo>
                  <a:pt x="2768922" y="4511"/>
                </a:lnTo>
                <a:lnTo>
                  <a:pt x="2974124" y="17813"/>
                </a:lnTo>
                <a:lnTo>
                  <a:pt x="3173997" y="39555"/>
                </a:lnTo>
                <a:lnTo>
                  <a:pt x="3367881" y="69386"/>
                </a:lnTo>
                <a:lnTo>
                  <a:pt x="3555118" y="106957"/>
                </a:lnTo>
                <a:lnTo>
                  <a:pt x="3735050" y="151918"/>
                </a:lnTo>
                <a:lnTo>
                  <a:pt x="3907018" y="203918"/>
                </a:lnTo>
                <a:lnTo>
                  <a:pt x="4070362" y="262607"/>
                </a:lnTo>
                <a:lnTo>
                  <a:pt x="4224424" y="327635"/>
                </a:lnTo>
                <a:lnTo>
                  <a:pt x="4368546" y="398652"/>
                </a:lnTo>
                <a:lnTo>
                  <a:pt x="4502068" y="475308"/>
                </a:lnTo>
                <a:lnTo>
                  <a:pt x="4624332" y="557253"/>
                </a:lnTo>
                <a:lnTo>
                  <a:pt x="4734679" y="644136"/>
                </a:lnTo>
                <a:lnTo>
                  <a:pt x="4832450" y="735608"/>
                </a:lnTo>
                <a:lnTo>
                  <a:pt x="4916987" y="831318"/>
                </a:lnTo>
                <a:lnTo>
                  <a:pt x="4987631" y="930916"/>
                </a:lnTo>
                <a:lnTo>
                  <a:pt x="5043723" y="1034051"/>
                </a:lnTo>
                <a:lnTo>
                  <a:pt x="5084604" y="1140375"/>
                </a:lnTo>
                <a:lnTo>
                  <a:pt x="5109616" y="1249537"/>
                </a:lnTo>
                <a:lnTo>
                  <a:pt x="5118100" y="1361186"/>
                </a:lnTo>
                <a:lnTo>
                  <a:pt x="5109616" y="1472835"/>
                </a:lnTo>
                <a:lnTo>
                  <a:pt x="5084604" y="1581999"/>
                </a:lnTo>
                <a:lnTo>
                  <a:pt x="5043723" y="1688327"/>
                </a:lnTo>
                <a:lnTo>
                  <a:pt x="4987631" y="1791469"/>
                </a:lnTo>
                <a:lnTo>
                  <a:pt x="4916987" y="1891073"/>
                </a:lnTo>
                <a:lnTo>
                  <a:pt x="4832450" y="1986791"/>
                </a:lnTo>
                <a:lnTo>
                  <a:pt x="4734679" y="2078270"/>
                </a:lnTo>
                <a:lnTo>
                  <a:pt x="4624332" y="2165163"/>
                </a:lnTo>
                <a:lnTo>
                  <a:pt x="4502068" y="2247117"/>
                </a:lnTo>
                <a:lnTo>
                  <a:pt x="4368546" y="2323782"/>
                </a:lnTo>
                <a:lnTo>
                  <a:pt x="4224424" y="2394809"/>
                </a:lnTo>
                <a:lnTo>
                  <a:pt x="4070362" y="2459846"/>
                </a:lnTo>
                <a:lnTo>
                  <a:pt x="3907018" y="2518544"/>
                </a:lnTo>
                <a:lnTo>
                  <a:pt x="3735050" y="2570553"/>
                </a:lnTo>
                <a:lnTo>
                  <a:pt x="3555118" y="2615521"/>
                </a:lnTo>
                <a:lnTo>
                  <a:pt x="3367881" y="2653099"/>
                </a:lnTo>
                <a:lnTo>
                  <a:pt x="3173997" y="2682936"/>
                </a:lnTo>
                <a:lnTo>
                  <a:pt x="2974124" y="2704681"/>
                </a:lnTo>
                <a:lnTo>
                  <a:pt x="2768922" y="2717986"/>
                </a:lnTo>
                <a:lnTo>
                  <a:pt x="2559050" y="2722499"/>
                </a:lnTo>
                <a:lnTo>
                  <a:pt x="2349160" y="2717986"/>
                </a:lnTo>
                <a:lnTo>
                  <a:pt x="2143944" y="2704681"/>
                </a:lnTo>
                <a:lnTo>
                  <a:pt x="1944061" y="2682936"/>
                </a:lnTo>
                <a:lnTo>
                  <a:pt x="1750169" y="2653099"/>
                </a:lnTo>
                <a:lnTo>
                  <a:pt x="1562927" y="2615521"/>
                </a:lnTo>
                <a:lnTo>
                  <a:pt x="1382993" y="2570553"/>
                </a:lnTo>
                <a:lnTo>
                  <a:pt x="1211025" y="2518544"/>
                </a:lnTo>
                <a:lnTo>
                  <a:pt x="1047682" y="2459846"/>
                </a:lnTo>
                <a:lnTo>
                  <a:pt x="893623" y="2394809"/>
                </a:lnTo>
                <a:lnTo>
                  <a:pt x="749506" y="2323782"/>
                </a:lnTo>
                <a:lnTo>
                  <a:pt x="615989" y="2247117"/>
                </a:lnTo>
                <a:lnTo>
                  <a:pt x="493731" y="2165163"/>
                </a:lnTo>
                <a:lnTo>
                  <a:pt x="383390" y="2078270"/>
                </a:lnTo>
                <a:lnTo>
                  <a:pt x="285625" y="1986791"/>
                </a:lnTo>
                <a:lnTo>
                  <a:pt x="201094" y="1891073"/>
                </a:lnTo>
                <a:lnTo>
                  <a:pt x="130456" y="1791469"/>
                </a:lnTo>
                <a:lnTo>
                  <a:pt x="74369" y="1688327"/>
                </a:lnTo>
                <a:lnTo>
                  <a:pt x="33492" y="1581999"/>
                </a:lnTo>
                <a:lnTo>
                  <a:pt x="8482" y="1472835"/>
                </a:lnTo>
                <a:lnTo>
                  <a:pt x="0" y="1361186"/>
                </a:lnTo>
                <a:close/>
              </a:path>
            </a:pathLst>
          </a:custGeom>
          <a:ln w="3175">
            <a:solidFill>
              <a:srgbClr val="00339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5250" y="1765300"/>
            <a:ext cx="2374900" cy="2116455"/>
          </a:xfrm>
          <a:custGeom>
            <a:avLst/>
            <a:gdLst/>
            <a:ahLst/>
            <a:cxnLst/>
            <a:rect l="l" t="t" r="r" b="b"/>
            <a:pathLst>
              <a:path w="2374900" h="2116454">
                <a:moveTo>
                  <a:pt x="1187450" y="0"/>
                </a:moveTo>
                <a:lnTo>
                  <a:pt x="1090059" y="3507"/>
                </a:lnTo>
                <a:lnTo>
                  <a:pt x="994838" y="13848"/>
                </a:lnTo>
                <a:lnTo>
                  <a:pt x="902090" y="30749"/>
                </a:lnTo>
                <a:lnTo>
                  <a:pt x="812122" y="53940"/>
                </a:lnTo>
                <a:lnTo>
                  <a:pt x="725238" y="83147"/>
                </a:lnTo>
                <a:lnTo>
                  <a:pt x="641746" y="118098"/>
                </a:lnTo>
                <a:lnTo>
                  <a:pt x="561949" y="158520"/>
                </a:lnTo>
                <a:lnTo>
                  <a:pt x="486155" y="204142"/>
                </a:lnTo>
                <a:lnTo>
                  <a:pt x="414668" y="254691"/>
                </a:lnTo>
                <a:lnTo>
                  <a:pt x="347794" y="309895"/>
                </a:lnTo>
                <a:lnTo>
                  <a:pt x="285838" y="369482"/>
                </a:lnTo>
                <a:lnTo>
                  <a:pt x="229107" y="433178"/>
                </a:lnTo>
                <a:lnTo>
                  <a:pt x="177906" y="500713"/>
                </a:lnTo>
                <a:lnTo>
                  <a:pt x="132540" y="571812"/>
                </a:lnTo>
                <a:lnTo>
                  <a:pt x="93315" y="646205"/>
                </a:lnTo>
                <a:lnTo>
                  <a:pt x="60536" y="723619"/>
                </a:lnTo>
                <a:lnTo>
                  <a:pt x="34510" y="803781"/>
                </a:lnTo>
                <a:lnTo>
                  <a:pt x="15541" y="886420"/>
                </a:lnTo>
                <a:lnTo>
                  <a:pt x="3936" y="971262"/>
                </a:lnTo>
                <a:lnTo>
                  <a:pt x="0" y="1058037"/>
                </a:lnTo>
                <a:lnTo>
                  <a:pt x="3936" y="1144811"/>
                </a:lnTo>
                <a:lnTo>
                  <a:pt x="15541" y="1229655"/>
                </a:lnTo>
                <a:lnTo>
                  <a:pt x="34510" y="1312295"/>
                </a:lnTo>
                <a:lnTo>
                  <a:pt x="60536" y="1392461"/>
                </a:lnTo>
                <a:lnTo>
                  <a:pt x="93315" y="1469878"/>
                </a:lnTo>
                <a:lnTo>
                  <a:pt x="132540" y="1544274"/>
                </a:lnTo>
                <a:lnTo>
                  <a:pt x="177906" y="1615378"/>
                </a:lnTo>
                <a:lnTo>
                  <a:pt x="229107" y="1682917"/>
                </a:lnTo>
                <a:lnTo>
                  <a:pt x="285838" y="1746618"/>
                </a:lnTo>
                <a:lnTo>
                  <a:pt x="347794" y="1806209"/>
                </a:lnTo>
                <a:lnTo>
                  <a:pt x="414668" y="1861418"/>
                </a:lnTo>
                <a:lnTo>
                  <a:pt x="486155" y="1911972"/>
                </a:lnTo>
                <a:lnTo>
                  <a:pt x="561949" y="1957598"/>
                </a:lnTo>
                <a:lnTo>
                  <a:pt x="641746" y="1998025"/>
                </a:lnTo>
                <a:lnTo>
                  <a:pt x="725238" y="2032980"/>
                </a:lnTo>
                <a:lnTo>
                  <a:pt x="812122" y="2062190"/>
                </a:lnTo>
                <a:lnTo>
                  <a:pt x="902090" y="2085383"/>
                </a:lnTo>
                <a:lnTo>
                  <a:pt x="994838" y="2102287"/>
                </a:lnTo>
                <a:lnTo>
                  <a:pt x="1090059" y="2112629"/>
                </a:lnTo>
                <a:lnTo>
                  <a:pt x="1187450" y="2116137"/>
                </a:lnTo>
                <a:lnTo>
                  <a:pt x="1284841" y="2112629"/>
                </a:lnTo>
                <a:lnTo>
                  <a:pt x="1380064" y="2102287"/>
                </a:lnTo>
                <a:lnTo>
                  <a:pt x="1472813" y="2085383"/>
                </a:lnTo>
                <a:lnTo>
                  <a:pt x="1562782" y="2062190"/>
                </a:lnTo>
                <a:lnTo>
                  <a:pt x="1649666" y="2032980"/>
                </a:lnTo>
                <a:lnTo>
                  <a:pt x="1733159" y="1998025"/>
                </a:lnTo>
                <a:lnTo>
                  <a:pt x="1812955" y="1957598"/>
                </a:lnTo>
                <a:lnTo>
                  <a:pt x="1888750" y="1911972"/>
                </a:lnTo>
                <a:lnTo>
                  <a:pt x="1960236" y="1861418"/>
                </a:lnTo>
                <a:lnTo>
                  <a:pt x="2027110" y="1806209"/>
                </a:lnTo>
                <a:lnTo>
                  <a:pt x="2089065" y="1746618"/>
                </a:lnTo>
                <a:lnTo>
                  <a:pt x="2145796" y="1682917"/>
                </a:lnTo>
                <a:lnTo>
                  <a:pt x="2196996" y="1615378"/>
                </a:lnTo>
                <a:lnTo>
                  <a:pt x="2242362" y="1544274"/>
                </a:lnTo>
                <a:lnTo>
                  <a:pt x="2281586" y="1469878"/>
                </a:lnTo>
                <a:lnTo>
                  <a:pt x="2314364" y="1392461"/>
                </a:lnTo>
                <a:lnTo>
                  <a:pt x="2340390" y="1312295"/>
                </a:lnTo>
                <a:lnTo>
                  <a:pt x="2359358" y="1229655"/>
                </a:lnTo>
                <a:lnTo>
                  <a:pt x="2370963" y="1144811"/>
                </a:lnTo>
                <a:lnTo>
                  <a:pt x="2374900" y="1058037"/>
                </a:lnTo>
                <a:lnTo>
                  <a:pt x="2370963" y="971262"/>
                </a:lnTo>
                <a:lnTo>
                  <a:pt x="2359358" y="886420"/>
                </a:lnTo>
                <a:lnTo>
                  <a:pt x="2340390" y="803781"/>
                </a:lnTo>
                <a:lnTo>
                  <a:pt x="2314364" y="723619"/>
                </a:lnTo>
                <a:lnTo>
                  <a:pt x="2281586" y="646205"/>
                </a:lnTo>
                <a:lnTo>
                  <a:pt x="2242362" y="571812"/>
                </a:lnTo>
                <a:lnTo>
                  <a:pt x="2196996" y="500713"/>
                </a:lnTo>
                <a:lnTo>
                  <a:pt x="2145796" y="433178"/>
                </a:lnTo>
                <a:lnTo>
                  <a:pt x="2089065" y="369482"/>
                </a:lnTo>
                <a:lnTo>
                  <a:pt x="2027110" y="309895"/>
                </a:lnTo>
                <a:lnTo>
                  <a:pt x="1960236" y="254691"/>
                </a:lnTo>
                <a:lnTo>
                  <a:pt x="1888750" y="204142"/>
                </a:lnTo>
                <a:lnTo>
                  <a:pt x="1812955" y="158520"/>
                </a:lnTo>
                <a:lnTo>
                  <a:pt x="1733159" y="118098"/>
                </a:lnTo>
                <a:lnTo>
                  <a:pt x="1649666" y="83147"/>
                </a:lnTo>
                <a:lnTo>
                  <a:pt x="1562782" y="53940"/>
                </a:lnTo>
                <a:lnTo>
                  <a:pt x="1472813" y="30749"/>
                </a:lnTo>
                <a:lnTo>
                  <a:pt x="1380064" y="13848"/>
                </a:lnTo>
                <a:lnTo>
                  <a:pt x="1284841" y="3507"/>
                </a:lnTo>
                <a:lnTo>
                  <a:pt x="118745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95250" y="1765300"/>
            <a:ext cx="2374900" cy="2116455"/>
          </a:xfrm>
          <a:custGeom>
            <a:avLst/>
            <a:gdLst/>
            <a:ahLst/>
            <a:cxnLst/>
            <a:rect l="l" t="t" r="r" b="b"/>
            <a:pathLst>
              <a:path w="2374900" h="2116454">
                <a:moveTo>
                  <a:pt x="0" y="1058037"/>
                </a:moveTo>
                <a:lnTo>
                  <a:pt x="3936" y="971262"/>
                </a:lnTo>
                <a:lnTo>
                  <a:pt x="15541" y="886420"/>
                </a:lnTo>
                <a:lnTo>
                  <a:pt x="34510" y="803781"/>
                </a:lnTo>
                <a:lnTo>
                  <a:pt x="60536" y="723619"/>
                </a:lnTo>
                <a:lnTo>
                  <a:pt x="93315" y="646205"/>
                </a:lnTo>
                <a:lnTo>
                  <a:pt x="132540" y="571812"/>
                </a:lnTo>
                <a:lnTo>
                  <a:pt x="177906" y="500713"/>
                </a:lnTo>
                <a:lnTo>
                  <a:pt x="229107" y="433178"/>
                </a:lnTo>
                <a:lnTo>
                  <a:pt x="285838" y="369482"/>
                </a:lnTo>
                <a:lnTo>
                  <a:pt x="347794" y="309895"/>
                </a:lnTo>
                <a:lnTo>
                  <a:pt x="414668" y="254691"/>
                </a:lnTo>
                <a:lnTo>
                  <a:pt x="486155" y="204142"/>
                </a:lnTo>
                <a:lnTo>
                  <a:pt x="561949" y="158520"/>
                </a:lnTo>
                <a:lnTo>
                  <a:pt x="641746" y="118098"/>
                </a:lnTo>
                <a:lnTo>
                  <a:pt x="725238" y="83147"/>
                </a:lnTo>
                <a:lnTo>
                  <a:pt x="812122" y="53940"/>
                </a:lnTo>
                <a:lnTo>
                  <a:pt x="902090" y="30749"/>
                </a:lnTo>
                <a:lnTo>
                  <a:pt x="994838" y="13848"/>
                </a:lnTo>
                <a:lnTo>
                  <a:pt x="1090059" y="3507"/>
                </a:lnTo>
                <a:lnTo>
                  <a:pt x="1187450" y="0"/>
                </a:lnTo>
                <a:lnTo>
                  <a:pt x="1284841" y="3507"/>
                </a:lnTo>
                <a:lnTo>
                  <a:pt x="1380064" y="13848"/>
                </a:lnTo>
                <a:lnTo>
                  <a:pt x="1472813" y="30749"/>
                </a:lnTo>
                <a:lnTo>
                  <a:pt x="1562782" y="53940"/>
                </a:lnTo>
                <a:lnTo>
                  <a:pt x="1649666" y="83147"/>
                </a:lnTo>
                <a:lnTo>
                  <a:pt x="1733159" y="118098"/>
                </a:lnTo>
                <a:lnTo>
                  <a:pt x="1812955" y="158520"/>
                </a:lnTo>
                <a:lnTo>
                  <a:pt x="1888750" y="204142"/>
                </a:lnTo>
                <a:lnTo>
                  <a:pt x="1960236" y="254691"/>
                </a:lnTo>
                <a:lnTo>
                  <a:pt x="2027110" y="309895"/>
                </a:lnTo>
                <a:lnTo>
                  <a:pt x="2089065" y="369482"/>
                </a:lnTo>
                <a:lnTo>
                  <a:pt x="2145796" y="433178"/>
                </a:lnTo>
                <a:lnTo>
                  <a:pt x="2196996" y="500713"/>
                </a:lnTo>
                <a:lnTo>
                  <a:pt x="2242362" y="571812"/>
                </a:lnTo>
                <a:lnTo>
                  <a:pt x="2281586" y="646205"/>
                </a:lnTo>
                <a:lnTo>
                  <a:pt x="2314364" y="723619"/>
                </a:lnTo>
                <a:lnTo>
                  <a:pt x="2340390" y="803781"/>
                </a:lnTo>
                <a:lnTo>
                  <a:pt x="2359358" y="886420"/>
                </a:lnTo>
                <a:lnTo>
                  <a:pt x="2370963" y="971262"/>
                </a:lnTo>
                <a:lnTo>
                  <a:pt x="2374900" y="1058037"/>
                </a:lnTo>
                <a:lnTo>
                  <a:pt x="2370963" y="1144811"/>
                </a:lnTo>
                <a:lnTo>
                  <a:pt x="2359358" y="1229655"/>
                </a:lnTo>
                <a:lnTo>
                  <a:pt x="2340390" y="1312295"/>
                </a:lnTo>
                <a:lnTo>
                  <a:pt x="2314364" y="1392461"/>
                </a:lnTo>
                <a:lnTo>
                  <a:pt x="2281586" y="1469878"/>
                </a:lnTo>
                <a:lnTo>
                  <a:pt x="2242362" y="1544274"/>
                </a:lnTo>
                <a:lnTo>
                  <a:pt x="2196996" y="1615378"/>
                </a:lnTo>
                <a:lnTo>
                  <a:pt x="2145796" y="1682917"/>
                </a:lnTo>
                <a:lnTo>
                  <a:pt x="2089065" y="1746618"/>
                </a:lnTo>
                <a:lnTo>
                  <a:pt x="2027110" y="1806209"/>
                </a:lnTo>
                <a:lnTo>
                  <a:pt x="1960236" y="1861418"/>
                </a:lnTo>
                <a:lnTo>
                  <a:pt x="1888750" y="1911972"/>
                </a:lnTo>
                <a:lnTo>
                  <a:pt x="1812955" y="1957598"/>
                </a:lnTo>
                <a:lnTo>
                  <a:pt x="1733159" y="1998025"/>
                </a:lnTo>
                <a:lnTo>
                  <a:pt x="1649666" y="2032980"/>
                </a:lnTo>
                <a:lnTo>
                  <a:pt x="1562782" y="2062190"/>
                </a:lnTo>
                <a:lnTo>
                  <a:pt x="1472813" y="2085383"/>
                </a:lnTo>
                <a:lnTo>
                  <a:pt x="1380064" y="2102287"/>
                </a:lnTo>
                <a:lnTo>
                  <a:pt x="1284841" y="2112629"/>
                </a:lnTo>
                <a:lnTo>
                  <a:pt x="1187450" y="2116137"/>
                </a:lnTo>
                <a:lnTo>
                  <a:pt x="1090059" y="2112629"/>
                </a:lnTo>
                <a:lnTo>
                  <a:pt x="994838" y="2102287"/>
                </a:lnTo>
                <a:lnTo>
                  <a:pt x="902090" y="2085383"/>
                </a:lnTo>
                <a:lnTo>
                  <a:pt x="812122" y="2062190"/>
                </a:lnTo>
                <a:lnTo>
                  <a:pt x="725238" y="2032980"/>
                </a:lnTo>
                <a:lnTo>
                  <a:pt x="641746" y="1998025"/>
                </a:lnTo>
                <a:lnTo>
                  <a:pt x="561949" y="1957598"/>
                </a:lnTo>
                <a:lnTo>
                  <a:pt x="486155" y="1911972"/>
                </a:lnTo>
                <a:lnTo>
                  <a:pt x="414668" y="1861418"/>
                </a:lnTo>
                <a:lnTo>
                  <a:pt x="347794" y="1806209"/>
                </a:lnTo>
                <a:lnTo>
                  <a:pt x="285838" y="1746618"/>
                </a:lnTo>
                <a:lnTo>
                  <a:pt x="229107" y="1682917"/>
                </a:lnTo>
                <a:lnTo>
                  <a:pt x="177906" y="1615378"/>
                </a:lnTo>
                <a:lnTo>
                  <a:pt x="132540" y="1544274"/>
                </a:lnTo>
                <a:lnTo>
                  <a:pt x="93315" y="1469878"/>
                </a:lnTo>
                <a:lnTo>
                  <a:pt x="60536" y="1392461"/>
                </a:lnTo>
                <a:lnTo>
                  <a:pt x="34510" y="1312295"/>
                </a:lnTo>
                <a:lnTo>
                  <a:pt x="15541" y="1229655"/>
                </a:lnTo>
                <a:lnTo>
                  <a:pt x="3936" y="1144811"/>
                </a:lnTo>
                <a:lnTo>
                  <a:pt x="0" y="105803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5803" y="2403601"/>
            <a:ext cx="1856739" cy="835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中西部、三四线、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8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0</a:t>
            </a:r>
            <a:r>
              <a:rPr dirty="0" sz="1800" spc="-10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9</a:t>
            </a: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0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后</a:t>
            </a:r>
            <a:endParaRPr sz="18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庞大内需人群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0025" y="1670050"/>
            <a:ext cx="2484755" cy="2241550"/>
          </a:xfrm>
          <a:custGeom>
            <a:avLst/>
            <a:gdLst/>
            <a:ahLst/>
            <a:cxnLst/>
            <a:rect l="l" t="t" r="r" b="b"/>
            <a:pathLst>
              <a:path w="2484754" h="2241550">
                <a:moveTo>
                  <a:pt x="1242186" y="0"/>
                </a:moveTo>
                <a:lnTo>
                  <a:pt x="1140306" y="3715"/>
                </a:lnTo>
                <a:lnTo>
                  <a:pt x="1040694" y="14668"/>
                </a:lnTo>
                <a:lnTo>
                  <a:pt x="943670" y="32572"/>
                </a:lnTo>
                <a:lnTo>
                  <a:pt x="849554" y="57136"/>
                </a:lnTo>
                <a:lnTo>
                  <a:pt x="758666" y="88074"/>
                </a:lnTo>
                <a:lnTo>
                  <a:pt x="671324" y="125096"/>
                </a:lnTo>
                <a:lnTo>
                  <a:pt x="587850" y="167915"/>
                </a:lnTo>
                <a:lnTo>
                  <a:pt x="508561" y="216241"/>
                </a:lnTo>
                <a:lnTo>
                  <a:pt x="433779" y="269786"/>
                </a:lnTo>
                <a:lnTo>
                  <a:pt x="363823" y="328263"/>
                </a:lnTo>
                <a:lnTo>
                  <a:pt x="299012" y="391382"/>
                </a:lnTo>
                <a:lnTo>
                  <a:pt x="239666" y="458855"/>
                </a:lnTo>
                <a:lnTo>
                  <a:pt x="186105" y="530393"/>
                </a:lnTo>
                <a:lnTo>
                  <a:pt x="138648" y="605709"/>
                </a:lnTo>
                <a:lnTo>
                  <a:pt x="97615" y="684514"/>
                </a:lnTo>
                <a:lnTo>
                  <a:pt x="63326" y="766519"/>
                </a:lnTo>
                <a:lnTo>
                  <a:pt x="36100" y="851436"/>
                </a:lnTo>
                <a:lnTo>
                  <a:pt x="16257" y="938976"/>
                </a:lnTo>
                <a:lnTo>
                  <a:pt x="4117" y="1028852"/>
                </a:lnTo>
                <a:lnTo>
                  <a:pt x="0" y="1120775"/>
                </a:lnTo>
                <a:lnTo>
                  <a:pt x="4117" y="1212697"/>
                </a:lnTo>
                <a:lnTo>
                  <a:pt x="16257" y="1302573"/>
                </a:lnTo>
                <a:lnTo>
                  <a:pt x="36100" y="1390113"/>
                </a:lnTo>
                <a:lnTo>
                  <a:pt x="63326" y="1475030"/>
                </a:lnTo>
                <a:lnTo>
                  <a:pt x="97615" y="1557035"/>
                </a:lnTo>
                <a:lnTo>
                  <a:pt x="138648" y="1635840"/>
                </a:lnTo>
                <a:lnTo>
                  <a:pt x="186105" y="1711156"/>
                </a:lnTo>
                <a:lnTo>
                  <a:pt x="239666" y="1782694"/>
                </a:lnTo>
                <a:lnTo>
                  <a:pt x="299012" y="1850167"/>
                </a:lnTo>
                <a:lnTo>
                  <a:pt x="363823" y="1913286"/>
                </a:lnTo>
                <a:lnTo>
                  <a:pt x="433779" y="1971763"/>
                </a:lnTo>
                <a:lnTo>
                  <a:pt x="508561" y="2025308"/>
                </a:lnTo>
                <a:lnTo>
                  <a:pt x="587850" y="2073634"/>
                </a:lnTo>
                <a:lnTo>
                  <a:pt x="671324" y="2116453"/>
                </a:lnTo>
                <a:lnTo>
                  <a:pt x="758666" y="2153475"/>
                </a:lnTo>
                <a:lnTo>
                  <a:pt x="849554" y="2184413"/>
                </a:lnTo>
                <a:lnTo>
                  <a:pt x="943670" y="2208977"/>
                </a:lnTo>
                <a:lnTo>
                  <a:pt x="1040694" y="2226881"/>
                </a:lnTo>
                <a:lnTo>
                  <a:pt x="1140306" y="2237834"/>
                </a:lnTo>
                <a:lnTo>
                  <a:pt x="1242186" y="2241550"/>
                </a:lnTo>
                <a:lnTo>
                  <a:pt x="1344067" y="2237834"/>
                </a:lnTo>
                <a:lnTo>
                  <a:pt x="1443679" y="2226881"/>
                </a:lnTo>
                <a:lnTo>
                  <a:pt x="1540703" y="2208977"/>
                </a:lnTo>
                <a:lnTo>
                  <a:pt x="1634819" y="2184413"/>
                </a:lnTo>
                <a:lnTo>
                  <a:pt x="1725707" y="2153475"/>
                </a:lnTo>
                <a:lnTo>
                  <a:pt x="1813049" y="2116453"/>
                </a:lnTo>
                <a:lnTo>
                  <a:pt x="1896523" y="2073634"/>
                </a:lnTo>
                <a:lnTo>
                  <a:pt x="1975812" y="2025308"/>
                </a:lnTo>
                <a:lnTo>
                  <a:pt x="2050594" y="1971763"/>
                </a:lnTo>
                <a:lnTo>
                  <a:pt x="2120550" y="1913286"/>
                </a:lnTo>
                <a:lnTo>
                  <a:pt x="2185361" y="1850167"/>
                </a:lnTo>
                <a:lnTo>
                  <a:pt x="2244707" y="1782694"/>
                </a:lnTo>
                <a:lnTo>
                  <a:pt x="2298268" y="1711156"/>
                </a:lnTo>
                <a:lnTo>
                  <a:pt x="2345725" y="1635840"/>
                </a:lnTo>
                <a:lnTo>
                  <a:pt x="2386758" y="1557035"/>
                </a:lnTo>
                <a:lnTo>
                  <a:pt x="2421047" y="1475030"/>
                </a:lnTo>
                <a:lnTo>
                  <a:pt x="2448273" y="1390113"/>
                </a:lnTo>
                <a:lnTo>
                  <a:pt x="2468116" y="1302573"/>
                </a:lnTo>
                <a:lnTo>
                  <a:pt x="2480256" y="1212697"/>
                </a:lnTo>
                <a:lnTo>
                  <a:pt x="2484374" y="1120775"/>
                </a:lnTo>
                <a:lnTo>
                  <a:pt x="2480256" y="1028852"/>
                </a:lnTo>
                <a:lnTo>
                  <a:pt x="2468116" y="938976"/>
                </a:lnTo>
                <a:lnTo>
                  <a:pt x="2448273" y="851436"/>
                </a:lnTo>
                <a:lnTo>
                  <a:pt x="2421047" y="766519"/>
                </a:lnTo>
                <a:lnTo>
                  <a:pt x="2386758" y="684514"/>
                </a:lnTo>
                <a:lnTo>
                  <a:pt x="2345725" y="605709"/>
                </a:lnTo>
                <a:lnTo>
                  <a:pt x="2298268" y="530393"/>
                </a:lnTo>
                <a:lnTo>
                  <a:pt x="2244707" y="458855"/>
                </a:lnTo>
                <a:lnTo>
                  <a:pt x="2185361" y="391382"/>
                </a:lnTo>
                <a:lnTo>
                  <a:pt x="2120550" y="328263"/>
                </a:lnTo>
                <a:lnTo>
                  <a:pt x="2050594" y="269786"/>
                </a:lnTo>
                <a:lnTo>
                  <a:pt x="1975812" y="216241"/>
                </a:lnTo>
                <a:lnTo>
                  <a:pt x="1896523" y="167915"/>
                </a:lnTo>
                <a:lnTo>
                  <a:pt x="1813049" y="125096"/>
                </a:lnTo>
                <a:lnTo>
                  <a:pt x="1725707" y="88074"/>
                </a:lnTo>
                <a:lnTo>
                  <a:pt x="1634819" y="57136"/>
                </a:lnTo>
                <a:lnTo>
                  <a:pt x="1540703" y="32572"/>
                </a:lnTo>
                <a:lnTo>
                  <a:pt x="1443679" y="14668"/>
                </a:lnTo>
                <a:lnTo>
                  <a:pt x="1344067" y="3715"/>
                </a:lnTo>
                <a:lnTo>
                  <a:pt x="124218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550025" y="1670050"/>
            <a:ext cx="2484755" cy="2241550"/>
          </a:xfrm>
          <a:custGeom>
            <a:avLst/>
            <a:gdLst/>
            <a:ahLst/>
            <a:cxnLst/>
            <a:rect l="l" t="t" r="r" b="b"/>
            <a:pathLst>
              <a:path w="2484754" h="2241550">
                <a:moveTo>
                  <a:pt x="0" y="1120775"/>
                </a:moveTo>
                <a:lnTo>
                  <a:pt x="4117" y="1028852"/>
                </a:lnTo>
                <a:lnTo>
                  <a:pt x="16257" y="938976"/>
                </a:lnTo>
                <a:lnTo>
                  <a:pt x="36100" y="851436"/>
                </a:lnTo>
                <a:lnTo>
                  <a:pt x="63326" y="766519"/>
                </a:lnTo>
                <a:lnTo>
                  <a:pt x="97615" y="684514"/>
                </a:lnTo>
                <a:lnTo>
                  <a:pt x="138648" y="605709"/>
                </a:lnTo>
                <a:lnTo>
                  <a:pt x="186105" y="530393"/>
                </a:lnTo>
                <a:lnTo>
                  <a:pt x="239666" y="458855"/>
                </a:lnTo>
                <a:lnTo>
                  <a:pt x="299012" y="391382"/>
                </a:lnTo>
                <a:lnTo>
                  <a:pt x="363823" y="328263"/>
                </a:lnTo>
                <a:lnTo>
                  <a:pt x="433779" y="269786"/>
                </a:lnTo>
                <a:lnTo>
                  <a:pt x="508561" y="216241"/>
                </a:lnTo>
                <a:lnTo>
                  <a:pt x="587850" y="167915"/>
                </a:lnTo>
                <a:lnTo>
                  <a:pt x="671324" y="125096"/>
                </a:lnTo>
                <a:lnTo>
                  <a:pt x="758666" y="88074"/>
                </a:lnTo>
                <a:lnTo>
                  <a:pt x="849554" y="57136"/>
                </a:lnTo>
                <a:lnTo>
                  <a:pt x="943670" y="32572"/>
                </a:lnTo>
                <a:lnTo>
                  <a:pt x="1040694" y="14668"/>
                </a:lnTo>
                <a:lnTo>
                  <a:pt x="1140306" y="3715"/>
                </a:lnTo>
                <a:lnTo>
                  <a:pt x="1242186" y="0"/>
                </a:lnTo>
                <a:lnTo>
                  <a:pt x="1344067" y="3715"/>
                </a:lnTo>
                <a:lnTo>
                  <a:pt x="1443679" y="14668"/>
                </a:lnTo>
                <a:lnTo>
                  <a:pt x="1540703" y="32572"/>
                </a:lnTo>
                <a:lnTo>
                  <a:pt x="1634819" y="57136"/>
                </a:lnTo>
                <a:lnTo>
                  <a:pt x="1725707" y="88074"/>
                </a:lnTo>
                <a:lnTo>
                  <a:pt x="1813049" y="125096"/>
                </a:lnTo>
                <a:lnTo>
                  <a:pt x="1896523" y="167915"/>
                </a:lnTo>
                <a:lnTo>
                  <a:pt x="1975812" y="216241"/>
                </a:lnTo>
                <a:lnTo>
                  <a:pt x="2050594" y="269786"/>
                </a:lnTo>
                <a:lnTo>
                  <a:pt x="2120550" y="328263"/>
                </a:lnTo>
                <a:lnTo>
                  <a:pt x="2185361" y="391382"/>
                </a:lnTo>
                <a:lnTo>
                  <a:pt x="2244707" y="458855"/>
                </a:lnTo>
                <a:lnTo>
                  <a:pt x="2298268" y="530393"/>
                </a:lnTo>
                <a:lnTo>
                  <a:pt x="2345725" y="605709"/>
                </a:lnTo>
                <a:lnTo>
                  <a:pt x="2386758" y="684514"/>
                </a:lnTo>
                <a:lnTo>
                  <a:pt x="2421047" y="766519"/>
                </a:lnTo>
                <a:lnTo>
                  <a:pt x="2448273" y="851436"/>
                </a:lnTo>
                <a:lnTo>
                  <a:pt x="2468116" y="938976"/>
                </a:lnTo>
                <a:lnTo>
                  <a:pt x="2480256" y="1028852"/>
                </a:lnTo>
                <a:lnTo>
                  <a:pt x="2484374" y="1120775"/>
                </a:lnTo>
                <a:lnTo>
                  <a:pt x="2480256" y="1212697"/>
                </a:lnTo>
                <a:lnTo>
                  <a:pt x="2468116" y="1302573"/>
                </a:lnTo>
                <a:lnTo>
                  <a:pt x="2448273" y="1390113"/>
                </a:lnTo>
                <a:lnTo>
                  <a:pt x="2421047" y="1475030"/>
                </a:lnTo>
                <a:lnTo>
                  <a:pt x="2386758" y="1557035"/>
                </a:lnTo>
                <a:lnTo>
                  <a:pt x="2345725" y="1635840"/>
                </a:lnTo>
                <a:lnTo>
                  <a:pt x="2298268" y="1711156"/>
                </a:lnTo>
                <a:lnTo>
                  <a:pt x="2244707" y="1782694"/>
                </a:lnTo>
                <a:lnTo>
                  <a:pt x="2185361" y="1850167"/>
                </a:lnTo>
                <a:lnTo>
                  <a:pt x="2120550" y="1913286"/>
                </a:lnTo>
                <a:lnTo>
                  <a:pt x="2050594" y="1971763"/>
                </a:lnTo>
                <a:lnTo>
                  <a:pt x="1975812" y="2025308"/>
                </a:lnTo>
                <a:lnTo>
                  <a:pt x="1896523" y="2073634"/>
                </a:lnTo>
                <a:lnTo>
                  <a:pt x="1813049" y="2116453"/>
                </a:lnTo>
                <a:lnTo>
                  <a:pt x="1725707" y="2153475"/>
                </a:lnTo>
                <a:lnTo>
                  <a:pt x="1634819" y="2184413"/>
                </a:lnTo>
                <a:lnTo>
                  <a:pt x="1540703" y="2208977"/>
                </a:lnTo>
                <a:lnTo>
                  <a:pt x="1443679" y="2226881"/>
                </a:lnTo>
                <a:lnTo>
                  <a:pt x="1344067" y="2237834"/>
                </a:lnTo>
                <a:lnTo>
                  <a:pt x="1242186" y="2241550"/>
                </a:lnTo>
                <a:lnTo>
                  <a:pt x="1140306" y="2237834"/>
                </a:lnTo>
                <a:lnTo>
                  <a:pt x="1040694" y="2226881"/>
                </a:lnTo>
                <a:lnTo>
                  <a:pt x="943670" y="2208977"/>
                </a:lnTo>
                <a:lnTo>
                  <a:pt x="849554" y="2184413"/>
                </a:lnTo>
                <a:lnTo>
                  <a:pt x="758666" y="2153475"/>
                </a:lnTo>
                <a:lnTo>
                  <a:pt x="671324" y="2116453"/>
                </a:lnTo>
                <a:lnTo>
                  <a:pt x="587850" y="2073634"/>
                </a:lnTo>
                <a:lnTo>
                  <a:pt x="508561" y="2025308"/>
                </a:lnTo>
                <a:lnTo>
                  <a:pt x="433779" y="1971763"/>
                </a:lnTo>
                <a:lnTo>
                  <a:pt x="363823" y="1913286"/>
                </a:lnTo>
                <a:lnTo>
                  <a:pt x="299012" y="1850167"/>
                </a:lnTo>
                <a:lnTo>
                  <a:pt x="239666" y="1782694"/>
                </a:lnTo>
                <a:lnTo>
                  <a:pt x="186105" y="1711156"/>
                </a:lnTo>
                <a:lnTo>
                  <a:pt x="138648" y="1635840"/>
                </a:lnTo>
                <a:lnTo>
                  <a:pt x="97615" y="1557035"/>
                </a:lnTo>
                <a:lnTo>
                  <a:pt x="63326" y="1475030"/>
                </a:lnTo>
                <a:lnTo>
                  <a:pt x="36100" y="1390113"/>
                </a:lnTo>
                <a:lnTo>
                  <a:pt x="16257" y="1302573"/>
                </a:lnTo>
                <a:lnTo>
                  <a:pt x="4117" y="1212697"/>
                </a:lnTo>
                <a:lnTo>
                  <a:pt x="0" y="11207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38290" y="2371089"/>
            <a:ext cx="2311400" cy="835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6350" indent="-3175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东部、沿海 加工制造业和产业集群 过剩的生产能力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5244">
              <a:lnSpc>
                <a:spcPct val="100000"/>
              </a:lnSpc>
            </a:pPr>
            <a:r>
              <a:rPr dirty="0" sz="2800" spc="-35"/>
              <a:t>电子商务实现“外</a:t>
            </a:r>
            <a:r>
              <a:rPr dirty="0" sz="2800" spc="-30"/>
              <a:t>需</a:t>
            </a:r>
            <a:r>
              <a:rPr dirty="0" sz="2800" spc="-30">
                <a:latin typeface="微软雅黑"/>
                <a:cs typeface="微软雅黑"/>
              </a:rPr>
              <a:t>+WTO</a:t>
            </a:r>
            <a:r>
              <a:rPr dirty="0" sz="2800" spc="-30"/>
              <a:t>”转向</a:t>
            </a:r>
            <a:r>
              <a:rPr dirty="0" sz="2800" spc="-40"/>
              <a:t>“</a:t>
            </a:r>
            <a:r>
              <a:rPr dirty="0" sz="2800" spc="-25"/>
              <a:t>内</a:t>
            </a:r>
            <a:r>
              <a:rPr dirty="0" sz="2800" spc="-15"/>
              <a:t>需</a:t>
            </a:r>
            <a:r>
              <a:rPr dirty="0" sz="2800" spc="-35">
                <a:latin typeface="微软雅黑"/>
                <a:cs typeface="微软雅黑"/>
              </a:rPr>
              <a:t>+</a:t>
            </a:r>
            <a:r>
              <a:rPr dirty="0" sz="2800" spc="-30"/>
              <a:t>互联网</a:t>
            </a:r>
            <a:r>
              <a:rPr dirty="0" sz="2800" spc="-30" b="0">
                <a:latin typeface="微软雅黑"/>
                <a:cs typeface="微软雅黑"/>
              </a:rPr>
              <a:t>”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6867" y="1150239"/>
            <a:ext cx="1871345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传统商业基础设施欠缺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 spc="15">
                <a:latin typeface="Arial"/>
                <a:cs typeface="Arial"/>
              </a:rPr>
              <a:t> </a:t>
            </a:r>
            <a:r>
              <a:rPr dirty="0" sz="1400">
                <a:latin typeface="微软雅黑"/>
                <a:cs typeface="微软雅黑"/>
              </a:rPr>
              <a:t>内需增长乏力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9206" y="1155065"/>
            <a:ext cx="169291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出口疲软、产能过剩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产业链低端锁定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6465" y="3964127"/>
            <a:ext cx="80137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C00000"/>
                </a:solidFill>
                <a:latin typeface="Arial"/>
                <a:cs typeface="Arial"/>
              </a:rPr>
              <a:t>•</a:t>
            </a:r>
            <a:r>
              <a:rPr dirty="0" sz="1400">
                <a:solidFill>
                  <a:srgbClr val="C00000"/>
                </a:solidFill>
                <a:latin typeface="微软雅黑"/>
                <a:cs typeface="微软雅黑"/>
              </a:rPr>
              <a:t>消费升级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C00000"/>
                </a:solidFill>
                <a:latin typeface="Arial"/>
                <a:cs typeface="Arial"/>
              </a:rPr>
              <a:t>•</a:t>
            </a:r>
            <a:r>
              <a:rPr dirty="0" sz="1400">
                <a:solidFill>
                  <a:srgbClr val="C00000"/>
                </a:solidFill>
                <a:latin typeface="微软雅黑"/>
                <a:cs typeface="微软雅黑"/>
              </a:rPr>
              <a:t>经济增长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38476" y="2182748"/>
            <a:ext cx="3984625" cy="1556385"/>
          </a:xfrm>
          <a:custGeom>
            <a:avLst/>
            <a:gdLst/>
            <a:ahLst/>
            <a:cxnLst/>
            <a:rect l="l" t="t" r="r" b="b"/>
            <a:pathLst>
              <a:path w="3984625" h="1556385">
                <a:moveTo>
                  <a:pt x="3984625" y="389000"/>
                </a:moveTo>
                <a:lnTo>
                  <a:pt x="3595624" y="777875"/>
                </a:lnTo>
                <a:lnTo>
                  <a:pt x="3595624" y="583438"/>
                </a:lnTo>
                <a:lnTo>
                  <a:pt x="2186686" y="583438"/>
                </a:lnTo>
                <a:lnTo>
                  <a:pt x="2186686" y="1166876"/>
                </a:lnTo>
                <a:lnTo>
                  <a:pt x="2381250" y="1166876"/>
                </a:lnTo>
                <a:lnTo>
                  <a:pt x="1992249" y="1555877"/>
                </a:lnTo>
                <a:lnTo>
                  <a:pt x="1603375" y="1166876"/>
                </a:lnTo>
                <a:lnTo>
                  <a:pt x="1797812" y="1166876"/>
                </a:lnTo>
                <a:lnTo>
                  <a:pt x="1797812" y="583438"/>
                </a:lnTo>
                <a:lnTo>
                  <a:pt x="388874" y="583438"/>
                </a:lnTo>
                <a:lnTo>
                  <a:pt x="388874" y="777875"/>
                </a:lnTo>
                <a:lnTo>
                  <a:pt x="0" y="389000"/>
                </a:lnTo>
                <a:lnTo>
                  <a:pt x="388874" y="0"/>
                </a:lnTo>
                <a:lnTo>
                  <a:pt x="388874" y="194563"/>
                </a:lnTo>
                <a:lnTo>
                  <a:pt x="3595624" y="194563"/>
                </a:lnTo>
                <a:lnTo>
                  <a:pt x="3595624" y="0"/>
                </a:lnTo>
                <a:lnTo>
                  <a:pt x="3984625" y="3890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894076" y="3435350"/>
            <a:ext cx="3240405" cy="827405"/>
          </a:xfrm>
          <a:custGeom>
            <a:avLst/>
            <a:gdLst/>
            <a:ahLst/>
            <a:cxnLst/>
            <a:rect l="l" t="t" r="r" b="b"/>
            <a:pathLst>
              <a:path w="3240404" h="827404">
                <a:moveTo>
                  <a:pt x="1620012" y="0"/>
                </a:moveTo>
                <a:lnTo>
                  <a:pt x="1487144" y="1370"/>
                </a:lnTo>
                <a:lnTo>
                  <a:pt x="1357235" y="5412"/>
                </a:lnTo>
                <a:lnTo>
                  <a:pt x="1230702" y="12019"/>
                </a:lnTo>
                <a:lnTo>
                  <a:pt x="1107960" y="21084"/>
                </a:lnTo>
                <a:lnTo>
                  <a:pt x="989427" y="32500"/>
                </a:lnTo>
                <a:lnTo>
                  <a:pt x="875520" y="46161"/>
                </a:lnTo>
                <a:lnTo>
                  <a:pt x="766655" y="61960"/>
                </a:lnTo>
                <a:lnTo>
                  <a:pt x="663250" y="79792"/>
                </a:lnTo>
                <a:lnTo>
                  <a:pt x="565722" y="99549"/>
                </a:lnTo>
                <a:lnTo>
                  <a:pt x="474487" y="121126"/>
                </a:lnTo>
                <a:lnTo>
                  <a:pt x="389963" y="144415"/>
                </a:lnTo>
                <a:lnTo>
                  <a:pt x="312566" y="169310"/>
                </a:lnTo>
                <a:lnTo>
                  <a:pt x="242713" y="195704"/>
                </a:lnTo>
                <a:lnTo>
                  <a:pt x="180821" y="223492"/>
                </a:lnTo>
                <a:lnTo>
                  <a:pt x="127307" y="252567"/>
                </a:lnTo>
                <a:lnTo>
                  <a:pt x="82588" y="282821"/>
                </a:lnTo>
                <a:lnTo>
                  <a:pt x="47081" y="314150"/>
                </a:lnTo>
                <a:lnTo>
                  <a:pt x="21203" y="346445"/>
                </a:lnTo>
                <a:lnTo>
                  <a:pt x="0" y="413512"/>
                </a:lnTo>
                <a:lnTo>
                  <a:pt x="5370" y="447433"/>
                </a:lnTo>
                <a:lnTo>
                  <a:pt x="47081" y="512902"/>
                </a:lnTo>
                <a:lnTo>
                  <a:pt x="82588" y="544237"/>
                </a:lnTo>
                <a:lnTo>
                  <a:pt x="127307" y="574498"/>
                </a:lnTo>
                <a:lnTo>
                  <a:pt x="180821" y="603578"/>
                </a:lnTo>
                <a:lnTo>
                  <a:pt x="242713" y="631370"/>
                </a:lnTo>
                <a:lnTo>
                  <a:pt x="312566" y="657768"/>
                </a:lnTo>
                <a:lnTo>
                  <a:pt x="389963" y="682666"/>
                </a:lnTo>
                <a:lnTo>
                  <a:pt x="474487" y="705958"/>
                </a:lnTo>
                <a:lnTo>
                  <a:pt x="565722" y="727536"/>
                </a:lnTo>
                <a:lnTo>
                  <a:pt x="663250" y="747294"/>
                </a:lnTo>
                <a:lnTo>
                  <a:pt x="766655" y="765126"/>
                </a:lnTo>
                <a:lnTo>
                  <a:pt x="875520" y="780926"/>
                </a:lnTo>
                <a:lnTo>
                  <a:pt x="989427" y="794588"/>
                </a:lnTo>
                <a:lnTo>
                  <a:pt x="1107960" y="806004"/>
                </a:lnTo>
                <a:lnTo>
                  <a:pt x="1230702" y="815068"/>
                </a:lnTo>
                <a:lnTo>
                  <a:pt x="1357235" y="821674"/>
                </a:lnTo>
                <a:lnTo>
                  <a:pt x="1487144" y="825716"/>
                </a:lnTo>
                <a:lnTo>
                  <a:pt x="1620012" y="827087"/>
                </a:lnTo>
                <a:lnTo>
                  <a:pt x="1752879" y="825716"/>
                </a:lnTo>
                <a:lnTo>
                  <a:pt x="1882788" y="821674"/>
                </a:lnTo>
                <a:lnTo>
                  <a:pt x="2009321" y="815068"/>
                </a:lnTo>
                <a:lnTo>
                  <a:pt x="2132063" y="806004"/>
                </a:lnTo>
                <a:lnTo>
                  <a:pt x="2250596" y="794588"/>
                </a:lnTo>
                <a:lnTo>
                  <a:pt x="2364503" y="780926"/>
                </a:lnTo>
                <a:lnTo>
                  <a:pt x="2473368" y="765126"/>
                </a:lnTo>
                <a:lnTo>
                  <a:pt x="2576773" y="747294"/>
                </a:lnTo>
                <a:lnTo>
                  <a:pt x="2674301" y="727536"/>
                </a:lnTo>
                <a:lnTo>
                  <a:pt x="2765536" y="705958"/>
                </a:lnTo>
                <a:lnTo>
                  <a:pt x="2850060" y="682666"/>
                </a:lnTo>
                <a:lnTo>
                  <a:pt x="2927457" y="657768"/>
                </a:lnTo>
                <a:lnTo>
                  <a:pt x="2997310" y="631370"/>
                </a:lnTo>
                <a:lnTo>
                  <a:pt x="3059202" y="603578"/>
                </a:lnTo>
                <a:lnTo>
                  <a:pt x="3112716" y="574498"/>
                </a:lnTo>
                <a:lnTo>
                  <a:pt x="3157435" y="544237"/>
                </a:lnTo>
                <a:lnTo>
                  <a:pt x="3192942" y="512902"/>
                </a:lnTo>
                <a:lnTo>
                  <a:pt x="3218820" y="480598"/>
                </a:lnTo>
                <a:lnTo>
                  <a:pt x="3240024" y="413512"/>
                </a:lnTo>
                <a:lnTo>
                  <a:pt x="3234653" y="379601"/>
                </a:lnTo>
                <a:lnTo>
                  <a:pt x="3192942" y="314150"/>
                </a:lnTo>
                <a:lnTo>
                  <a:pt x="3157435" y="282821"/>
                </a:lnTo>
                <a:lnTo>
                  <a:pt x="3112716" y="252567"/>
                </a:lnTo>
                <a:lnTo>
                  <a:pt x="3059202" y="223492"/>
                </a:lnTo>
                <a:lnTo>
                  <a:pt x="2997310" y="195704"/>
                </a:lnTo>
                <a:lnTo>
                  <a:pt x="2927457" y="169310"/>
                </a:lnTo>
                <a:lnTo>
                  <a:pt x="2850060" y="144415"/>
                </a:lnTo>
                <a:lnTo>
                  <a:pt x="2765536" y="121126"/>
                </a:lnTo>
                <a:lnTo>
                  <a:pt x="2674301" y="99549"/>
                </a:lnTo>
                <a:lnTo>
                  <a:pt x="2576773" y="79792"/>
                </a:lnTo>
                <a:lnTo>
                  <a:pt x="2473368" y="61960"/>
                </a:lnTo>
                <a:lnTo>
                  <a:pt x="2364503" y="46161"/>
                </a:lnTo>
                <a:lnTo>
                  <a:pt x="2250596" y="32500"/>
                </a:lnTo>
                <a:lnTo>
                  <a:pt x="2132063" y="21084"/>
                </a:lnTo>
                <a:lnTo>
                  <a:pt x="2009321" y="12019"/>
                </a:lnTo>
                <a:lnTo>
                  <a:pt x="1882788" y="5412"/>
                </a:lnTo>
                <a:lnTo>
                  <a:pt x="1752879" y="1370"/>
                </a:lnTo>
                <a:lnTo>
                  <a:pt x="1620012" y="0"/>
                </a:lnTo>
                <a:close/>
              </a:path>
            </a:pathLst>
          </a:custGeom>
          <a:solidFill>
            <a:srgbClr val="66FFC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894076" y="3435350"/>
            <a:ext cx="3240405" cy="827405"/>
          </a:xfrm>
          <a:custGeom>
            <a:avLst/>
            <a:gdLst/>
            <a:ahLst/>
            <a:cxnLst/>
            <a:rect l="l" t="t" r="r" b="b"/>
            <a:pathLst>
              <a:path w="3240404" h="827404">
                <a:moveTo>
                  <a:pt x="0" y="413512"/>
                </a:moveTo>
                <a:lnTo>
                  <a:pt x="21203" y="346445"/>
                </a:lnTo>
                <a:lnTo>
                  <a:pt x="47081" y="314150"/>
                </a:lnTo>
                <a:lnTo>
                  <a:pt x="82588" y="282821"/>
                </a:lnTo>
                <a:lnTo>
                  <a:pt x="127307" y="252567"/>
                </a:lnTo>
                <a:lnTo>
                  <a:pt x="180821" y="223492"/>
                </a:lnTo>
                <a:lnTo>
                  <a:pt x="242713" y="195704"/>
                </a:lnTo>
                <a:lnTo>
                  <a:pt x="312566" y="169310"/>
                </a:lnTo>
                <a:lnTo>
                  <a:pt x="389963" y="144415"/>
                </a:lnTo>
                <a:lnTo>
                  <a:pt x="474487" y="121126"/>
                </a:lnTo>
                <a:lnTo>
                  <a:pt x="565722" y="99549"/>
                </a:lnTo>
                <a:lnTo>
                  <a:pt x="663250" y="79792"/>
                </a:lnTo>
                <a:lnTo>
                  <a:pt x="766655" y="61960"/>
                </a:lnTo>
                <a:lnTo>
                  <a:pt x="875520" y="46161"/>
                </a:lnTo>
                <a:lnTo>
                  <a:pt x="989427" y="32500"/>
                </a:lnTo>
                <a:lnTo>
                  <a:pt x="1107960" y="21084"/>
                </a:lnTo>
                <a:lnTo>
                  <a:pt x="1230702" y="12019"/>
                </a:lnTo>
                <a:lnTo>
                  <a:pt x="1357235" y="5412"/>
                </a:lnTo>
                <a:lnTo>
                  <a:pt x="1487144" y="1370"/>
                </a:lnTo>
                <a:lnTo>
                  <a:pt x="1620012" y="0"/>
                </a:lnTo>
                <a:lnTo>
                  <a:pt x="1752879" y="1370"/>
                </a:lnTo>
                <a:lnTo>
                  <a:pt x="1882788" y="5412"/>
                </a:lnTo>
                <a:lnTo>
                  <a:pt x="2009321" y="12019"/>
                </a:lnTo>
                <a:lnTo>
                  <a:pt x="2132063" y="21084"/>
                </a:lnTo>
                <a:lnTo>
                  <a:pt x="2250596" y="32500"/>
                </a:lnTo>
                <a:lnTo>
                  <a:pt x="2364503" y="46161"/>
                </a:lnTo>
                <a:lnTo>
                  <a:pt x="2473368" y="61960"/>
                </a:lnTo>
                <a:lnTo>
                  <a:pt x="2576773" y="79792"/>
                </a:lnTo>
                <a:lnTo>
                  <a:pt x="2674301" y="99549"/>
                </a:lnTo>
                <a:lnTo>
                  <a:pt x="2765536" y="121126"/>
                </a:lnTo>
                <a:lnTo>
                  <a:pt x="2850060" y="144415"/>
                </a:lnTo>
                <a:lnTo>
                  <a:pt x="2927457" y="169310"/>
                </a:lnTo>
                <a:lnTo>
                  <a:pt x="2997310" y="195704"/>
                </a:lnTo>
                <a:lnTo>
                  <a:pt x="3059202" y="223492"/>
                </a:lnTo>
                <a:lnTo>
                  <a:pt x="3112716" y="252567"/>
                </a:lnTo>
                <a:lnTo>
                  <a:pt x="3157435" y="282821"/>
                </a:lnTo>
                <a:lnTo>
                  <a:pt x="3192942" y="314150"/>
                </a:lnTo>
                <a:lnTo>
                  <a:pt x="3218820" y="346445"/>
                </a:lnTo>
                <a:lnTo>
                  <a:pt x="3240024" y="413512"/>
                </a:lnTo>
                <a:lnTo>
                  <a:pt x="3234653" y="447433"/>
                </a:lnTo>
                <a:lnTo>
                  <a:pt x="3192942" y="512902"/>
                </a:lnTo>
                <a:lnTo>
                  <a:pt x="3157435" y="544237"/>
                </a:lnTo>
                <a:lnTo>
                  <a:pt x="3112716" y="574498"/>
                </a:lnTo>
                <a:lnTo>
                  <a:pt x="3059202" y="603578"/>
                </a:lnTo>
                <a:lnTo>
                  <a:pt x="2997310" y="631370"/>
                </a:lnTo>
                <a:lnTo>
                  <a:pt x="2927457" y="657768"/>
                </a:lnTo>
                <a:lnTo>
                  <a:pt x="2850060" y="682666"/>
                </a:lnTo>
                <a:lnTo>
                  <a:pt x="2765536" y="705958"/>
                </a:lnTo>
                <a:lnTo>
                  <a:pt x="2674301" y="727536"/>
                </a:lnTo>
                <a:lnTo>
                  <a:pt x="2576773" y="747294"/>
                </a:lnTo>
                <a:lnTo>
                  <a:pt x="2473368" y="765126"/>
                </a:lnTo>
                <a:lnTo>
                  <a:pt x="2364503" y="780926"/>
                </a:lnTo>
                <a:lnTo>
                  <a:pt x="2250596" y="794588"/>
                </a:lnTo>
                <a:lnTo>
                  <a:pt x="2132063" y="806004"/>
                </a:lnTo>
                <a:lnTo>
                  <a:pt x="2009321" y="815068"/>
                </a:lnTo>
                <a:lnTo>
                  <a:pt x="1882788" y="821674"/>
                </a:lnTo>
                <a:lnTo>
                  <a:pt x="1752879" y="825716"/>
                </a:lnTo>
                <a:lnTo>
                  <a:pt x="1620012" y="827087"/>
                </a:lnTo>
                <a:lnTo>
                  <a:pt x="1487144" y="825716"/>
                </a:lnTo>
                <a:lnTo>
                  <a:pt x="1357235" y="821674"/>
                </a:lnTo>
                <a:lnTo>
                  <a:pt x="1230702" y="815068"/>
                </a:lnTo>
                <a:lnTo>
                  <a:pt x="1107960" y="806004"/>
                </a:lnTo>
                <a:lnTo>
                  <a:pt x="989427" y="794588"/>
                </a:lnTo>
                <a:lnTo>
                  <a:pt x="875520" y="780926"/>
                </a:lnTo>
                <a:lnTo>
                  <a:pt x="766655" y="765126"/>
                </a:lnTo>
                <a:lnTo>
                  <a:pt x="663250" y="747294"/>
                </a:lnTo>
                <a:lnTo>
                  <a:pt x="565722" y="727536"/>
                </a:lnTo>
                <a:lnTo>
                  <a:pt x="474487" y="705958"/>
                </a:lnTo>
                <a:lnTo>
                  <a:pt x="389963" y="682666"/>
                </a:lnTo>
                <a:lnTo>
                  <a:pt x="312566" y="657768"/>
                </a:lnTo>
                <a:lnTo>
                  <a:pt x="242713" y="631370"/>
                </a:lnTo>
                <a:lnTo>
                  <a:pt x="180821" y="603578"/>
                </a:lnTo>
                <a:lnTo>
                  <a:pt x="127307" y="574498"/>
                </a:lnTo>
                <a:lnTo>
                  <a:pt x="82588" y="544237"/>
                </a:lnTo>
                <a:lnTo>
                  <a:pt x="47081" y="512902"/>
                </a:lnTo>
                <a:lnTo>
                  <a:pt x="21203" y="480598"/>
                </a:lnTo>
                <a:lnTo>
                  <a:pt x="0" y="41351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401948" y="3445509"/>
            <a:ext cx="184975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新的基础设施形成：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01948" y="3691382"/>
            <a:ext cx="1930400" cy="561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dirty="0" sz="1200">
                <a:latin typeface="Arial"/>
                <a:cs typeface="Arial"/>
              </a:rPr>
              <a:t>•	</a:t>
            </a:r>
            <a:r>
              <a:rPr dirty="0" sz="1200">
                <a:latin typeface="微软雅黑"/>
                <a:cs typeface="微软雅黑"/>
              </a:rPr>
              <a:t>宽带、云计算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dirty="0" sz="1200">
                <a:latin typeface="Arial"/>
                <a:cs typeface="Arial"/>
              </a:rPr>
              <a:t>•	</a:t>
            </a:r>
            <a:r>
              <a:rPr dirty="0" sz="1200" spc="-5">
                <a:latin typeface="微软雅黑"/>
                <a:cs typeface="微软雅黑"/>
              </a:rPr>
              <a:t>网络信用、网络治理规则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dirty="0" sz="1200">
                <a:latin typeface="Arial"/>
                <a:cs typeface="Arial"/>
              </a:rPr>
              <a:t>•	</a:t>
            </a:r>
            <a:r>
              <a:rPr dirty="0" sz="1200">
                <a:latin typeface="微软雅黑"/>
                <a:cs typeface="微软雅黑"/>
              </a:rPr>
              <a:t>社会化物流、互联网金融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8356" y="3978452"/>
            <a:ext cx="80137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C00000"/>
                </a:solidFill>
                <a:latin typeface="Arial"/>
                <a:cs typeface="Arial"/>
              </a:rPr>
              <a:t>•</a:t>
            </a:r>
            <a:r>
              <a:rPr dirty="0" sz="1400">
                <a:solidFill>
                  <a:srgbClr val="C00000"/>
                </a:solidFill>
                <a:latin typeface="微软雅黑"/>
                <a:cs typeface="微软雅黑"/>
              </a:rPr>
              <a:t>产销对接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C00000"/>
                </a:solidFill>
                <a:latin typeface="Arial"/>
                <a:cs typeface="Arial"/>
              </a:rPr>
              <a:t>•</a:t>
            </a:r>
            <a:r>
              <a:rPr dirty="0" sz="1400">
                <a:solidFill>
                  <a:srgbClr val="C00000"/>
                </a:solidFill>
                <a:latin typeface="微软雅黑"/>
                <a:cs typeface="微软雅黑"/>
              </a:rPr>
              <a:t>产业升级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48407" y="1782826"/>
            <a:ext cx="853440" cy="450850"/>
          </a:xfrm>
          <a:custGeom>
            <a:avLst/>
            <a:gdLst/>
            <a:ahLst/>
            <a:cxnLst/>
            <a:rect l="l" t="t" r="r" b="b"/>
            <a:pathLst>
              <a:path w="853439" h="450850">
                <a:moveTo>
                  <a:pt x="853313" y="338074"/>
                </a:moveTo>
                <a:lnTo>
                  <a:pt x="628142" y="338074"/>
                </a:lnTo>
                <a:lnTo>
                  <a:pt x="763143" y="450850"/>
                </a:lnTo>
                <a:lnTo>
                  <a:pt x="853313" y="338074"/>
                </a:lnTo>
                <a:close/>
              </a:path>
              <a:path w="853439" h="450850">
                <a:moveTo>
                  <a:pt x="112649" y="0"/>
                </a:moveTo>
                <a:lnTo>
                  <a:pt x="0" y="0"/>
                </a:lnTo>
                <a:lnTo>
                  <a:pt x="48023" y="1033"/>
                </a:lnTo>
                <a:lnTo>
                  <a:pt x="95314" y="4092"/>
                </a:lnTo>
                <a:lnTo>
                  <a:pt x="141754" y="9119"/>
                </a:lnTo>
                <a:lnTo>
                  <a:pt x="187221" y="16054"/>
                </a:lnTo>
                <a:lnTo>
                  <a:pt x="231596" y="24838"/>
                </a:lnTo>
                <a:lnTo>
                  <a:pt x="274758" y="35411"/>
                </a:lnTo>
                <a:lnTo>
                  <a:pt x="316588" y="47714"/>
                </a:lnTo>
                <a:lnTo>
                  <a:pt x="356965" y="61687"/>
                </a:lnTo>
                <a:lnTo>
                  <a:pt x="395769" y="77272"/>
                </a:lnTo>
                <a:lnTo>
                  <a:pt x="432879" y="94408"/>
                </a:lnTo>
                <a:lnTo>
                  <a:pt x="468176" y="113037"/>
                </a:lnTo>
                <a:lnTo>
                  <a:pt x="501539" y="133100"/>
                </a:lnTo>
                <a:lnTo>
                  <a:pt x="561983" y="177287"/>
                </a:lnTo>
                <a:lnTo>
                  <a:pt x="613249" y="226494"/>
                </a:lnTo>
                <a:lnTo>
                  <a:pt x="654376" y="280248"/>
                </a:lnTo>
                <a:lnTo>
                  <a:pt x="684403" y="338074"/>
                </a:lnTo>
                <a:lnTo>
                  <a:pt x="797052" y="338074"/>
                </a:lnTo>
                <a:lnTo>
                  <a:pt x="767025" y="280248"/>
                </a:lnTo>
                <a:lnTo>
                  <a:pt x="725898" y="226494"/>
                </a:lnTo>
                <a:lnTo>
                  <a:pt x="674632" y="177287"/>
                </a:lnTo>
                <a:lnTo>
                  <a:pt x="614188" y="133100"/>
                </a:lnTo>
                <a:lnTo>
                  <a:pt x="580825" y="113037"/>
                </a:lnTo>
                <a:lnTo>
                  <a:pt x="545528" y="94408"/>
                </a:lnTo>
                <a:lnTo>
                  <a:pt x="508418" y="77272"/>
                </a:lnTo>
                <a:lnTo>
                  <a:pt x="469614" y="61687"/>
                </a:lnTo>
                <a:lnTo>
                  <a:pt x="429237" y="47714"/>
                </a:lnTo>
                <a:lnTo>
                  <a:pt x="387407" y="35411"/>
                </a:lnTo>
                <a:lnTo>
                  <a:pt x="344245" y="24838"/>
                </a:lnTo>
                <a:lnTo>
                  <a:pt x="299870" y="16054"/>
                </a:lnTo>
                <a:lnTo>
                  <a:pt x="254403" y="9119"/>
                </a:lnTo>
                <a:lnTo>
                  <a:pt x="207963" y="4092"/>
                </a:lnTo>
                <a:lnTo>
                  <a:pt x="160672" y="1033"/>
                </a:lnTo>
                <a:lnTo>
                  <a:pt x="112649" y="0"/>
                </a:lnTo>
                <a:close/>
              </a:path>
            </a:pathLst>
          </a:custGeom>
          <a:solidFill>
            <a:srgbClr val="3399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541525" y="1782826"/>
            <a:ext cx="763270" cy="450850"/>
          </a:xfrm>
          <a:custGeom>
            <a:avLst/>
            <a:gdLst/>
            <a:ahLst/>
            <a:cxnLst/>
            <a:rect l="l" t="t" r="r" b="b"/>
            <a:pathLst>
              <a:path w="763269" h="450850">
                <a:moveTo>
                  <a:pt x="706882" y="0"/>
                </a:moveTo>
                <a:lnTo>
                  <a:pt x="648906" y="1494"/>
                </a:lnTo>
                <a:lnTo>
                  <a:pt x="592222" y="5899"/>
                </a:lnTo>
                <a:lnTo>
                  <a:pt x="537010" y="13100"/>
                </a:lnTo>
                <a:lnTo>
                  <a:pt x="483453" y="22979"/>
                </a:lnTo>
                <a:lnTo>
                  <a:pt x="431732" y="35423"/>
                </a:lnTo>
                <a:lnTo>
                  <a:pt x="382029" y="50313"/>
                </a:lnTo>
                <a:lnTo>
                  <a:pt x="334527" y="67535"/>
                </a:lnTo>
                <a:lnTo>
                  <a:pt x="289407" y="86973"/>
                </a:lnTo>
                <a:lnTo>
                  <a:pt x="246851" y="108511"/>
                </a:lnTo>
                <a:lnTo>
                  <a:pt x="207041" y="132032"/>
                </a:lnTo>
                <a:lnTo>
                  <a:pt x="170159" y="157421"/>
                </a:lnTo>
                <a:lnTo>
                  <a:pt x="136387" y="184562"/>
                </a:lnTo>
                <a:lnTo>
                  <a:pt x="105907" y="213339"/>
                </a:lnTo>
                <a:lnTo>
                  <a:pt x="78901" y="243636"/>
                </a:lnTo>
                <a:lnTo>
                  <a:pt x="55550" y="275337"/>
                </a:lnTo>
                <a:lnTo>
                  <a:pt x="36037" y="308327"/>
                </a:lnTo>
                <a:lnTo>
                  <a:pt x="9251" y="377707"/>
                </a:lnTo>
                <a:lnTo>
                  <a:pt x="0" y="450850"/>
                </a:lnTo>
                <a:lnTo>
                  <a:pt x="112522" y="450850"/>
                </a:lnTo>
                <a:lnTo>
                  <a:pt x="114621" y="415900"/>
                </a:lnTo>
                <a:lnTo>
                  <a:pt x="120819" y="381645"/>
                </a:lnTo>
                <a:lnTo>
                  <a:pt x="144915" y="315629"/>
                </a:lnTo>
                <a:lnTo>
                  <a:pt x="183615" y="253627"/>
                </a:lnTo>
                <a:lnTo>
                  <a:pt x="208069" y="224390"/>
                </a:lnTo>
                <a:lnTo>
                  <a:pt x="235726" y="196465"/>
                </a:lnTo>
                <a:lnTo>
                  <a:pt x="266437" y="169958"/>
                </a:lnTo>
                <a:lnTo>
                  <a:pt x="300053" y="144970"/>
                </a:lnTo>
                <a:lnTo>
                  <a:pt x="336424" y="121605"/>
                </a:lnTo>
                <a:lnTo>
                  <a:pt x="375402" y="99967"/>
                </a:lnTo>
                <a:lnTo>
                  <a:pt x="416837" y="80158"/>
                </a:lnTo>
                <a:lnTo>
                  <a:pt x="460580" y="62282"/>
                </a:lnTo>
                <a:lnTo>
                  <a:pt x="506481" y="46442"/>
                </a:lnTo>
                <a:lnTo>
                  <a:pt x="554392" y="32741"/>
                </a:lnTo>
                <a:lnTo>
                  <a:pt x="604163" y="21283"/>
                </a:lnTo>
                <a:lnTo>
                  <a:pt x="655644" y="12171"/>
                </a:lnTo>
                <a:lnTo>
                  <a:pt x="708687" y="5507"/>
                </a:lnTo>
                <a:lnTo>
                  <a:pt x="763143" y="1397"/>
                </a:lnTo>
                <a:lnTo>
                  <a:pt x="757687" y="1118"/>
                </a:lnTo>
                <a:lnTo>
                  <a:pt x="745016" y="602"/>
                </a:lnTo>
                <a:lnTo>
                  <a:pt x="732319" y="256"/>
                </a:lnTo>
                <a:lnTo>
                  <a:pt x="719605" y="61"/>
                </a:lnTo>
                <a:lnTo>
                  <a:pt x="706882" y="0"/>
                </a:lnTo>
                <a:close/>
              </a:path>
            </a:pathLst>
          </a:custGeom>
          <a:solidFill>
            <a:srgbClr val="297AC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541525" y="1782826"/>
            <a:ext cx="1560195" cy="450850"/>
          </a:xfrm>
          <a:custGeom>
            <a:avLst/>
            <a:gdLst/>
            <a:ahLst/>
            <a:cxnLst/>
            <a:rect l="l" t="t" r="r" b="b"/>
            <a:pathLst>
              <a:path w="1560195" h="450850">
                <a:moveTo>
                  <a:pt x="763143" y="1397"/>
                </a:moveTo>
                <a:lnTo>
                  <a:pt x="708687" y="5507"/>
                </a:lnTo>
                <a:lnTo>
                  <a:pt x="655644" y="12171"/>
                </a:lnTo>
                <a:lnTo>
                  <a:pt x="604163" y="21283"/>
                </a:lnTo>
                <a:lnTo>
                  <a:pt x="554392" y="32741"/>
                </a:lnTo>
                <a:lnTo>
                  <a:pt x="506481" y="46442"/>
                </a:lnTo>
                <a:lnTo>
                  <a:pt x="460580" y="62282"/>
                </a:lnTo>
                <a:lnTo>
                  <a:pt x="416837" y="80158"/>
                </a:lnTo>
                <a:lnTo>
                  <a:pt x="375402" y="99967"/>
                </a:lnTo>
                <a:lnTo>
                  <a:pt x="336424" y="121605"/>
                </a:lnTo>
                <a:lnTo>
                  <a:pt x="300053" y="144970"/>
                </a:lnTo>
                <a:lnTo>
                  <a:pt x="266437" y="169958"/>
                </a:lnTo>
                <a:lnTo>
                  <a:pt x="235726" y="196465"/>
                </a:lnTo>
                <a:lnTo>
                  <a:pt x="208069" y="224390"/>
                </a:lnTo>
                <a:lnTo>
                  <a:pt x="183615" y="253627"/>
                </a:lnTo>
                <a:lnTo>
                  <a:pt x="144915" y="315629"/>
                </a:lnTo>
                <a:lnTo>
                  <a:pt x="120819" y="381645"/>
                </a:lnTo>
                <a:lnTo>
                  <a:pt x="112522" y="450850"/>
                </a:lnTo>
                <a:lnTo>
                  <a:pt x="0" y="450850"/>
                </a:lnTo>
                <a:lnTo>
                  <a:pt x="9251" y="377707"/>
                </a:lnTo>
                <a:lnTo>
                  <a:pt x="36037" y="308327"/>
                </a:lnTo>
                <a:lnTo>
                  <a:pt x="55550" y="275337"/>
                </a:lnTo>
                <a:lnTo>
                  <a:pt x="78901" y="243636"/>
                </a:lnTo>
                <a:lnTo>
                  <a:pt x="105907" y="213339"/>
                </a:lnTo>
                <a:lnTo>
                  <a:pt x="136387" y="184562"/>
                </a:lnTo>
                <a:lnTo>
                  <a:pt x="170159" y="157421"/>
                </a:lnTo>
                <a:lnTo>
                  <a:pt x="207041" y="132032"/>
                </a:lnTo>
                <a:lnTo>
                  <a:pt x="246851" y="108511"/>
                </a:lnTo>
                <a:lnTo>
                  <a:pt x="289407" y="86973"/>
                </a:lnTo>
                <a:lnTo>
                  <a:pt x="334527" y="67535"/>
                </a:lnTo>
                <a:lnTo>
                  <a:pt x="382029" y="50313"/>
                </a:lnTo>
                <a:lnTo>
                  <a:pt x="431732" y="35423"/>
                </a:lnTo>
                <a:lnTo>
                  <a:pt x="483453" y="22979"/>
                </a:lnTo>
                <a:lnTo>
                  <a:pt x="537010" y="13100"/>
                </a:lnTo>
                <a:lnTo>
                  <a:pt x="592222" y="5899"/>
                </a:lnTo>
                <a:lnTo>
                  <a:pt x="648906" y="1494"/>
                </a:lnTo>
                <a:lnTo>
                  <a:pt x="706882" y="0"/>
                </a:lnTo>
                <a:lnTo>
                  <a:pt x="819531" y="0"/>
                </a:lnTo>
                <a:lnTo>
                  <a:pt x="867554" y="1033"/>
                </a:lnTo>
                <a:lnTo>
                  <a:pt x="914845" y="4092"/>
                </a:lnTo>
                <a:lnTo>
                  <a:pt x="961285" y="9119"/>
                </a:lnTo>
                <a:lnTo>
                  <a:pt x="1006752" y="16054"/>
                </a:lnTo>
                <a:lnTo>
                  <a:pt x="1051127" y="24838"/>
                </a:lnTo>
                <a:lnTo>
                  <a:pt x="1094289" y="35411"/>
                </a:lnTo>
                <a:lnTo>
                  <a:pt x="1136119" y="47714"/>
                </a:lnTo>
                <a:lnTo>
                  <a:pt x="1176496" y="61687"/>
                </a:lnTo>
                <a:lnTo>
                  <a:pt x="1215300" y="77272"/>
                </a:lnTo>
                <a:lnTo>
                  <a:pt x="1252410" y="94408"/>
                </a:lnTo>
                <a:lnTo>
                  <a:pt x="1287707" y="113037"/>
                </a:lnTo>
                <a:lnTo>
                  <a:pt x="1321070" y="133100"/>
                </a:lnTo>
                <a:lnTo>
                  <a:pt x="1381514" y="177287"/>
                </a:lnTo>
                <a:lnTo>
                  <a:pt x="1432780" y="226494"/>
                </a:lnTo>
                <a:lnTo>
                  <a:pt x="1473907" y="280248"/>
                </a:lnTo>
                <a:lnTo>
                  <a:pt x="1503934" y="338074"/>
                </a:lnTo>
                <a:lnTo>
                  <a:pt x="1560195" y="338074"/>
                </a:lnTo>
                <a:lnTo>
                  <a:pt x="1470025" y="450850"/>
                </a:lnTo>
                <a:lnTo>
                  <a:pt x="1335024" y="338074"/>
                </a:lnTo>
                <a:lnTo>
                  <a:pt x="1391285" y="338074"/>
                </a:lnTo>
                <a:lnTo>
                  <a:pt x="1377719" y="308682"/>
                </a:lnTo>
                <a:lnTo>
                  <a:pt x="1342022" y="252833"/>
                </a:lnTo>
                <a:lnTo>
                  <a:pt x="1295705" y="201293"/>
                </a:lnTo>
                <a:lnTo>
                  <a:pt x="1239730" y="154536"/>
                </a:lnTo>
                <a:lnTo>
                  <a:pt x="1175058" y="113037"/>
                </a:lnTo>
                <a:lnTo>
                  <a:pt x="1139761" y="94408"/>
                </a:lnTo>
                <a:lnTo>
                  <a:pt x="1102651" y="77272"/>
                </a:lnTo>
                <a:lnTo>
                  <a:pt x="1063847" y="61687"/>
                </a:lnTo>
                <a:lnTo>
                  <a:pt x="1023470" y="47714"/>
                </a:lnTo>
                <a:lnTo>
                  <a:pt x="981640" y="35411"/>
                </a:lnTo>
                <a:lnTo>
                  <a:pt x="938478" y="24838"/>
                </a:lnTo>
                <a:lnTo>
                  <a:pt x="894103" y="16054"/>
                </a:lnTo>
                <a:lnTo>
                  <a:pt x="848636" y="9119"/>
                </a:lnTo>
                <a:lnTo>
                  <a:pt x="802196" y="4092"/>
                </a:lnTo>
                <a:lnTo>
                  <a:pt x="754905" y="1033"/>
                </a:lnTo>
                <a:lnTo>
                  <a:pt x="70688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571363" y="1679383"/>
            <a:ext cx="941069" cy="441325"/>
          </a:xfrm>
          <a:custGeom>
            <a:avLst/>
            <a:gdLst/>
            <a:ahLst/>
            <a:cxnLst/>
            <a:rect l="l" t="t" r="r" b="b"/>
            <a:pathLst>
              <a:path w="941070" h="441325">
                <a:moveTo>
                  <a:pt x="0" y="307404"/>
                </a:moveTo>
                <a:lnTo>
                  <a:pt x="88646" y="440881"/>
                </a:lnTo>
                <a:lnTo>
                  <a:pt x="249936" y="328740"/>
                </a:lnTo>
                <a:lnTo>
                  <a:pt x="187578" y="323406"/>
                </a:lnTo>
                <a:lnTo>
                  <a:pt x="193791" y="312738"/>
                </a:lnTo>
                <a:lnTo>
                  <a:pt x="62484" y="312738"/>
                </a:lnTo>
                <a:lnTo>
                  <a:pt x="0" y="307404"/>
                </a:lnTo>
                <a:close/>
              </a:path>
              <a:path w="941070" h="441325">
                <a:moveTo>
                  <a:pt x="767280" y="0"/>
                </a:moveTo>
                <a:lnTo>
                  <a:pt x="710923" y="1216"/>
                </a:lnTo>
                <a:lnTo>
                  <a:pt x="655558" y="4878"/>
                </a:lnTo>
                <a:lnTo>
                  <a:pt x="601358" y="10926"/>
                </a:lnTo>
                <a:lnTo>
                  <a:pt x="548498" y="19300"/>
                </a:lnTo>
                <a:lnTo>
                  <a:pt x="497153" y="29941"/>
                </a:lnTo>
                <a:lnTo>
                  <a:pt x="447495" y="42789"/>
                </a:lnTo>
                <a:lnTo>
                  <a:pt x="399700" y="57785"/>
                </a:lnTo>
                <a:lnTo>
                  <a:pt x="353942" y="74869"/>
                </a:lnTo>
                <a:lnTo>
                  <a:pt x="310394" y="93981"/>
                </a:lnTo>
                <a:lnTo>
                  <a:pt x="269230" y="115061"/>
                </a:lnTo>
                <a:lnTo>
                  <a:pt x="230626" y="138051"/>
                </a:lnTo>
                <a:lnTo>
                  <a:pt x="194754" y="162890"/>
                </a:lnTo>
                <a:lnTo>
                  <a:pt x="161789" y="189518"/>
                </a:lnTo>
                <a:lnTo>
                  <a:pt x="131906" y="217877"/>
                </a:lnTo>
                <a:lnTo>
                  <a:pt x="105278" y="247906"/>
                </a:lnTo>
                <a:lnTo>
                  <a:pt x="82079" y="279546"/>
                </a:lnTo>
                <a:lnTo>
                  <a:pt x="62484" y="312738"/>
                </a:lnTo>
                <a:lnTo>
                  <a:pt x="193791" y="312738"/>
                </a:lnTo>
                <a:lnTo>
                  <a:pt x="204668" y="294061"/>
                </a:lnTo>
                <a:lnTo>
                  <a:pt x="224617" y="265874"/>
                </a:lnTo>
                <a:lnTo>
                  <a:pt x="272631" y="213171"/>
                </a:lnTo>
                <a:lnTo>
                  <a:pt x="330692" y="165681"/>
                </a:lnTo>
                <a:lnTo>
                  <a:pt x="363201" y="144011"/>
                </a:lnTo>
                <a:lnTo>
                  <a:pt x="397874" y="123790"/>
                </a:lnTo>
                <a:lnTo>
                  <a:pt x="434596" y="105065"/>
                </a:lnTo>
                <a:lnTo>
                  <a:pt x="473249" y="87884"/>
                </a:lnTo>
                <a:lnTo>
                  <a:pt x="513719" y="72296"/>
                </a:lnTo>
                <a:lnTo>
                  <a:pt x="555890" y="58349"/>
                </a:lnTo>
                <a:lnTo>
                  <a:pt x="599645" y="46090"/>
                </a:lnTo>
                <a:lnTo>
                  <a:pt x="644869" y="35569"/>
                </a:lnTo>
                <a:lnTo>
                  <a:pt x="691445" y="26833"/>
                </a:lnTo>
                <a:lnTo>
                  <a:pt x="739258" y="19931"/>
                </a:lnTo>
                <a:lnTo>
                  <a:pt x="788193" y="14910"/>
                </a:lnTo>
                <a:lnTo>
                  <a:pt x="838132" y="11819"/>
                </a:lnTo>
                <a:lnTo>
                  <a:pt x="888960" y="10707"/>
                </a:lnTo>
                <a:lnTo>
                  <a:pt x="932339" y="10707"/>
                </a:lnTo>
                <a:lnTo>
                  <a:pt x="882274" y="5142"/>
                </a:lnTo>
                <a:lnTo>
                  <a:pt x="824455" y="1288"/>
                </a:lnTo>
                <a:lnTo>
                  <a:pt x="767280" y="0"/>
                </a:lnTo>
                <a:close/>
              </a:path>
              <a:path w="941070" h="441325">
                <a:moveTo>
                  <a:pt x="932339" y="10707"/>
                </a:moveTo>
                <a:lnTo>
                  <a:pt x="888960" y="10707"/>
                </a:lnTo>
                <a:lnTo>
                  <a:pt x="940562" y="11621"/>
                </a:lnTo>
                <a:lnTo>
                  <a:pt x="932339" y="10707"/>
                </a:lnTo>
                <a:close/>
              </a:path>
            </a:pathLst>
          </a:custGeom>
          <a:solidFill>
            <a:srgbClr val="3399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449567" y="1684147"/>
            <a:ext cx="892810" cy="579755"/>
          </a:xfrm>
          <a:custGeom>
            <a:avLst/>
            <a:gdLst/>
            <a:ahLst/>
            <a:cxnLst/>
            <a:rect l="l" t="t" r="r" b="b"/>
            <a:pathLst>
              <a:path w="892809" h="579755">
                <a:moveTo>
                  <a:pt x="0" y="0"/>
                </a:moveTo>
                <a:lnTo>
                  <a:pt x="66244" y="7315"/>
                </a:lnTo>
                <a:lnTo>
                  <a:pt x="130736" y="17734"/>
                </a:lnTo>
                <a:lnTo>
                  <a:pt x="193276" y="31110"/>
                </a:lnTo>
                <a:lnTo>
                  <a:pt x="253668" y="47296"/>
                </a:lnTo>
                <a:lnTo>
                  <a:pt x="311715" y="66147"/>
                </a:lnTo>
                <a:lnTo>
                  <a:pt x="367219" y="87514"/>
                </a:lnTo>
                <a:lnTo>
                  <a:pt x="419983" y="111253"/>
                </a:lnTo>
                <a:lnTo>
                  <a:pt x="469810" y="137216"/>
                </a:lnTo>
                <a:lnTo>
                  <a:pt x="516502" y="165258"/>
                </a:lnTo>
                <a:lnTo>
                  <a:pt x="559863" y="195230"/>
                </a:lnTo>
                <a:lnTo>
                  <a:pt x="599695" y="226988"/>
                </a:lnTo>
                <a:lnTo>
                  <a:pt x="635800" y="260384"/>
                </a:lnTo>
                <a:lnTo>
                  <a:pt x="667982" y="295272"/>
                </a:lnTo>
                <a:lnTo>
                  <a:pt x="696043" y="331506"/>
                </a:lnTo>
                <a:lnTo>
                  <a:pt x="719786" y="368938"/>
                </a:lnTo>
                <a:lnTo>
                  <a:pt x="739014" y="407424"/>
                </a:lnTo>
                <a:lnTo>
                  <a:pt x="753529" y="446815"/>
                </a:lnTo>
                <a:lnTo>
                  <a:pt x="763134" y="486966"/>
                </a:lnTo>
                <a:lnTo>
                  <a:pt x="767632" y="527729"/>
                </a:lnTo>
                <a:lnTo>
                  <a:pt x="766826" y="568959"/>
                </a:lnTo>
                <a:lnTo>
                  <a:pt x="891793" y="579627"/>
                </a:lnTo>
                <a:lnTo>
                  <a:pt x="892618" y="538397"/>
                </a:lnTo>
                <a:lnTo>
                  <a:pt x="888136" y="497634"/>
                </a:lnTo>
                <a:lnTo>
                  <a:pt x="878546" y="457483"/>
                </a:lnTo>
                <a:lnTo>
                  <a:pt x="864043" y="418092"/>
                </a:lnTo>
                <a:lnTo>
                  <a:pt x="844827" y="379606"/>
                </a:lnTo>
                <a:lnTo>
                  <a:pt x="821094" y="342174"/>
                </a:lnTo>
                <a:lnTo>
                  <a:pt x="793042" y="305940"/>
                </a:lnTo>
                <a:lnTo>
                  <a:pt x="760868" y="271052"/>
                </a:lnTo>
                <a:lnTo>
                  <a:pt x="724769" y="237656"/>
                </a:lnTo>
                <a:lnTo>
                  <a:pt x="684942" y="205898"/>
                </a:lnTo>
                <a:lnTo>
                  <a:pt x="641586" y="175926"/>
                </a:lnTo>
                <a:lnTo>
                  <a:pt x="594897" y="147884"/>
                </a:lnTo>
                <a:lnTo>
                  <a:pt x="545073" y="121921"/>
                </a:lnTo>
                <a:lnTo>
                  <a:pt x="492311" y="98182"/>
                </a:lnTo>
                <a:lnTo>
                  <a:pt x="436808" y="76815"/>
                </a:lnTo>
                <a:lnTo>
                  <a:pt x="378762" y="57964"/>
                </a:lnTo>
                <a:lnTo>
                  <a:pt x="318371" y="41778"/>
                </a:lnTo>
                <a:lnTo>
                  <a:pt x="255831" y="28402"/>
                </a:lnTo>
                <a:lnTo>
                  <a:pt x="191339" y="17983"/>
                </a:lnTo>
                <a:lnTo>
                  <a:pt x="125095" y="10667"/>
                </a:lnTo>
                <a:lnTo>
                  <a:pt x="0" y="0"/>
                </a:lnTo>
                <a:close/>
              </a:path>
            </a:pathLst>
          </a:custGeom>
          <a:solidFill>
            <a:srgbClr val="297AC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571363" y="1679373"/>
            <a:ext cx="1771014" cy="584835"/>
          </a:xfrm>
          <a:custGeom>
            <a:avLst/>
            <a:gdLst/>
            <a:ahLst/>
            <a:cxnLst/>
            <a:rect l="l" t="t" r="r" b="b"/>
            <a:pathLst>
              <a:path w="1771015" h="584835">
                <a:moveTo>
                  <a:pt x="940562" y="11631"/>
                </a:moveTo>
                <a:lnTo>
                  <a:pt x="888960" y="10717"/>
                </a:lnTo>
                <a:lnTo>
                  <a:pt x="838132" y="11830"/>
                </a:lnTo>
                <a:lnTo>
                  <a:pt x="788193" y="14921"/>
                </a:lnTo>
                <a:lnTo>
                  <a:pt x="739258" y="19941"/>
                </a:lnTo>
                <a:lnTo>
                  <a:pt x="691445" y="26844"/>
                </a:lnTo>
                <a:lnTo>
                  <a:pt x="644869" y="35579"/>
                </a:lnTo>
                <a:lnTo>
                  <a:pt x="599645" y="46101"/>
                </a:lnTo>
                <a:lnTo>
                  <a:pt x="555890" y="58359"/>
                </a:lnTo>
                <a:lnTo>
                  <a:pt x="513719" y="72307"/>
                </a:lnTo>
                <a:lnTo>
                  <a:pt x="473249" y="87895"/>
                </a:lnTo>
                <a:lnTo>
                  <a:pt x="434596" y="105076"/>
                </a:lnTo>
                <a:lnTo>
                  <a:pt x="397874" y="123801"/>
                </a:lnTo>
                <a:lnTo>
                  <a:pt x="363201" y="144022"/>
                </a:lnTo>
                <a:lnTo>
                  <a:pt x="330692" y="165691"/>
                </a:lnTo>
                <a:lnTo>
                  <a:pt x="272631" y="213181"/>
                </a:lnTo>
                <a:lnTo>
                  <a:pt x="224617" y="265885"/>
                </a:lnTo>
                <a:lnTo>
                  <a:pt x="187578" y="323416"/>
                </a:lnTo>
                <a:lnTo>
                  <a:pt x="249936" y="328750"/>
                </a:lnTo>
                <a:lnTo>
                  <a:pt x="88646" y="440891"/>
                </a:lnTo>
                <a:lnTo>
                  <a:pt x="0" y="307414"/>
                </a:lnTo>
                <a:lnTo>
                  <a:pt x="62484" y="312748"/>
                </a:lnTo>
                <a:lnTo>
                  <a:pt x="80811" y="281493"/>
                </a:lnTo>
                <a:lnTo>
                  <a:pt x="126993" y="223070"/>
                </a:lnTo>
                <a:lnTo>
                  <a:pt x="154561" y="196009"/>
                </a:lnTo>
                <a:lnTo>
                  <a:pt x="184921" y="170455"/>
                </a:lnTo>
                <a:lnTo>
                  <a:pt x="217933" y="146461"/>
                </a:lnTo>
                <a:lnTo>
                  <a:pt x="253451" y="124083"/>
                </a:lnTo>
                <a:lnTo>
                  <a:pt x="291333" y="103373"/>
                </a:lnTo>
                <a:lnTo>
                  <a:pt x="331437" y="84387"/>
                </a:lnTo>
                <a:lnTo>
                  <a:pt x="373618" y="67178"/>
                </a:lnTo>
                <a:lnTo>
                  <a:pt x="417733" y="51801"/>
                </a:lnTo>
                <a:lnTo>
                  <a:pt x="463640" y="38309"/>
                </a:lnTo>
                <a:lnTo>
                  <a:pt x="511195" y="26758"/>
                </a:lnTo>
                <a:lnTo>
                  <a:pt x="560255" y="17201"/>
                </a:lnTo>
                <a:lnTo>
                  <a:pt x="610677" y="9693"/>
                </a:lnTo>
                <a:lnTo>
                  <a:pt x="662318" y="4287"/>
                </a:lnTo>
                <a:lnTo>
                  <a:pt x="715034" y="1038"/>
                </a:lnTo>
                <a:lnTo>
                  <a:pt x="768683" y="0"/>
                </a:lnTo>
                <a:lnTo>
                  <a:pt x="823121" y="1227"/>
                </a:lnTo>
                <a:lnTo>
                  <a:pt x="878204" y="4773"/>
                </a:lnTo>
                <a:lnTo>
                  <a:pt x="1003300" y="15441"/>
                </a:lnTo>
                <a:lnTo>
                  <a:pt x="1069544" y="22757"/>
                </a:lnTo>
                <a:lnTo>
                  <a:pt x="1134036" y="33176"/>
                </a:lnTo>
                <a:lnTo>
                  <a:pt x="1196576" y="46552"/>
                </a:lnTo>
                <a:lnTo>
                  <a:pt x="1256967" y="62738"/>
                </a:lnTo>
                <a:lnTo>
                  <a:pt x="1315013" y="81588"/>
                </a:lnTo>
                <a:lnTo>
                  <a:pt x="1370516" y="102956"/>
                </a:lnTo>
                <a:lnTo>
                  <a:pt x="1423278" y="126695"/>
                </a:lnTo>
                <a:lnTo>
                  <a:pt x="1473102" y="152658"/>
                </a:lnTo>
                <a:lnTo>
                  <a:pt x="1519791" y="180699"/>
                </a:lnTo>
                <a:lnTo>
                  <a:pt x="1563147" y="210672"/>
                </a:lnTo>
                <a:lnTo>
                  <a:pt x="1602974" y="242430"/>
                </a:lnTo>
                <a:lnTo>
                  <a:pt x="1639073" y="275826"/>
                </a:lnTo>
                <a:lnTo>
                  <a:pt x="1671247" y="310714"/>
                </a:lnTo>
                <a:lnTo>
                  <a:pt x="1699299" y="346948"/>
                </a:lnTo>
                <a:lnTo>
                  <a:pt x="1723032" y="384380"/>
                </a:lnTo>
                <a:lnTo>
                  <a:pt x="1742248" y="422865"/>
                </a:lnTo>
                <a:lnTo>
                  <a:pt x="1756751" y="462257"/>
                </a:lnTo>
                <a:lnTo>
                  <a:pt x="1766341" y="502407"/>
                </a:lnTo>
                <a:lnTo>
                  <a:pt x="1770823" y="543171"/>
                </a:lnTo>
                <a:lnTo>
                  <a:pt x="1769998" y="584401"/>
                </a:lnTo>
                <a:lnTo>
                  <a:pt x="1645031" y="573733"/>
                </a:lnTo>
                <a:lnTo>
                  <a:pt x="1645837" y="532503"/>
                </a:lnTo>
                <a:lnTo>
                  <a:pt x="1641339" y="491739"/>
                </a:lnTo>
                <a:lnTo>
                  <a:pt x="1631734" y="451589"/>
                </a:lnTo>
                <a:lnTo>
                  <a:pt x="1617219" y="412197"/>
                </a:lnTo>
                <a:lnTo>
                  <a:pt x="1597991" y="373712"/>
                </a:lnTo>
                <a:lnTo>
                  <a:pt x="1574248" y="336280"/>
                </a:lnTo>
                <a:lnTo>
                  <a:pt x="1546187" y="300046"/>
                </a:lnTo>
                <a:lnTo>
                  <a:pt x="1514005" y="265158"/>
                </a:lnTo>
                <a:lnTo>
                  <a:pt x="1477900" y="231762"/>
                </a:lnTo>
                <a:lnTo>
                  <a:pt x="1438068" y="200004"/>
                </a:lnTo>
                <a:lnTo>
                  <a:pt x="1394707" y="170031"/>
                </a:lnTo>
                <a:lnTo>
                  <a:pt x="1348015" y="141990"/>
                </a:lnTo>
                <a:lnTo>
                  <a:pt x="1298188" y="116027"/>
                </a:lnTo>
                <a:lnTo>
                  <a:pt x="1245424" y="92288"/>
                </a:lnTo>
                <a:lnTo>
                  <a:pt x="1189920" y="70920"/>
                </a:lnTo>
                <a:lnTo>
                  <a:pt x="1131873" y="52070"/>
                </a:lnTo>
                <a:lnTo>
                  <a:pt x="1071481" y="35884"/>
                </a:lnTo>
                <a:lnTo>
                  <a:pt x="1008941" y="22508"/>
                </a:lnTo>
                <a:lnTo>
                  <a:pt x="944449" y="12089"/>
                </a:lnTo>
                <a:lnTo>
                  <a:pt x="878204" y="477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682365" y="1797176"/>
            <a:ext cx="1625600" cy="935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6350" indent="-90805">
              <a:lnSpc>
                <a:spcPct val="100000"/>
              </a:lnSpc>
            </a:pPr>
            <a:r>
              <a:rPr dirty="0" sz="1600" spc="-15" b="1">
                <a:latin typeface="微软雅黑"/>
                <a:cs typeface="微软雅黑"/>
              </a:rPr>
              <a:t>Onl</a:t>
            </a:r>
            <a:r>
              <a:rPr dirty="0" sz="1600" spc="-15" b="1">
                <a:latin typeface="微软雅黑"/>
                <a:cs typeface="微软雅黑"/>
              </a:rPr>
              <a:t>i</a:t>
            </a:r>
            <a:r>
              <a:rPr dirty="0" sz="1600" spc="-10" b="1">
                <a:latin typeface="微软雅黑"/>
                <a:cs typeface="微软雅黑"/>
              </a:rPr>
              <a:t>ne</a:t>
            </a:r>
            <a:r>
              <a:rPr dirty="0" sz="1600" spc="-5" b="1">
                <a:latin typeface="微软雅黑"/>
                <a:cs typeface="微软雅黑"/>
              </a:rPr>
              <a:t> </a:t>
            </a:r>
            <a:r>
              <a:rPr dirty="0" sz="1600" spc="-20" b="1">
                <a:latin typeface="微软雅黑"/>
                <a:cs typeface="微软雅黑"/>
              </a:rPr>
              <a:t>统一国内大市场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dirty="0" sz="1800" spc="-5">
                <a:latin typeface="微软雅黑"/>
                <a:cs typeface="微软雅黑"/>
              </a:rPr>
              <a:t>电子商务生态圈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4468" y="1976754"/>
            <a:ext cx="67754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>
                <a:latin typeface="微软雅黑"/>
                <a:cs typeface="微软雅黑"/>
              </a:rPr>
              <a:t>O</a:t>
            </a:r>
            <a:r>
              <a:rPr dirty="0" sz="1600" spc="-10">
                <a:latin typeface="微软雅黑"/>
                <a:cs typeface="微软雅黑"/>
              </a:rPr>
              <a:t>f</a:t>
            </a:r>
            <a:r>
              <a:rPr dirty="0" sz="1600" spc="-15">
                <a:latin typeface="微软雅黑"/>
                <a:cs typeface="微软雅黑"/>
              </a:rPr>
              <a:t>fline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98257" y="1933701"/>
            <a:ext cx="67754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latin typeface="微软雅黑"/>
                <a:cs typeface="微软雅黑"/>
              </a:rPr>
              <a:t>O</a:t>
            </a:r>
            <a:r>
              <a:rPr dirty="0" sz="1600" spc="-20">
                <a:latin typeface="微软雅黑"/>
                <a:cs typeface="微软雅黑"/>
              </a:rPr>
              <a:t>f</a:t>
            </a:r>
            <a:r>
              <a:rPr dirty="0" sz="1600" spc="-10">
                <a:latin typeface="微软雅黑"/>
                <a:cs typeface="微软雅黑"/>
              </a:rPr>
              <a:t>f</a:t>
            </a:r>
            <a:r>
              <a:rPr dirty="0" sz="1600" spc="-15">
                <a:latin typeface="微软雅黑"/>
                <a:cs typeface="微软雅黑"/>
              </a:rPr>
              <a:t>l</a:t>
            </a:r>
            <a:r>
              <a:rPr dirty="0" sz="1600" spc="-15">
                <a:latin typeface="微软雅黑"/>
                <a:cs typeface="微软雅黑"/>
              </a:rPr>
              <a:t>ine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690" rIns="0" bIns="0" rtlCol="0" vert="horz">
            <a:spAutoFit/>
          </a:bodyPr>
          <a:lstStyle/>
          <a:p>
            <a:pPr marL="40640">
              <a:lnSpc>
                <a:spcPct val="100000"/>
              </a:lnSpc>
            </a:pPr>
            <a:r>
              <a:rPr dirty="0" sz="2400"/>
              <a:t>网络零售创</a:t>
            </a:r>
            <a:r>
              <a:rPr dirty="0" sz="2400" spc="-15"/>
              <a:t>造</a:t>
            </a:r>
            <a:r>
              <a:rPr dirty="0" sz="2400" spc="-5">
                <a:latin typeface="微软雅黑"/>
                <a:cs typeface="微软雅黑"/>
              </a:rPr>
              <a:t>40</a:t>
            </a:r>
            <a:r>
              <a:rPr dirty="0" sz="2400" spc="-10">
                <a:latin typeface="微软雅黑"/>
                <a:cs typeface="微软雅黑"/>
              </a:rPr>
              <a:t>%</a:t>
            </a:r>
            <a:r>
              <a:rPr dirty="0" sz="2400"/>
              <a:t>的新增消费，释放三四线城市消费潜力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12" y="1038225"/>
            <a:ext cx="7416800" cy="2390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3016" y="3464941"/>
            <a:ext cx="7992109" cy="989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62805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麦肯锡</a:t>
            </a:r>
            <a:r>
              <a:rPr dirty="0" sz="1200">
                <a:latin typeface="微软雅黑"/>
                <a:cs typeface="微软雅黑"/>
              </a:rPr>
              <a:t>2013</a:t>
            </a:r>
            <a:r>
              <a:rPr dirty="0" sz="1200">
                <a:latin typeface="微软雅黑"/>
                <a:cs typeface="微软雅黑"/>
              </a:rPr>
              <a:t>年，《线上购物助推中国经济增长》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  <a:tabLst>
                <a:tab pos="354965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 spc="-5">
                <a:latin typeface="微软雅黑"/>
                <a:cs typeface="微软雅黑"/>
              </a:rPr>
              <a:t>麦肯锡的研究：每</a:t>
            </a:r>
            <a:r>
              <a:rPr dirty="0" sz="1400">
                <a:latin typeface="微软雅黑"/>
                <a:cs typeface="微软雅黑"/>
              </a:rPr>
              <a:t>100</a:t>
            </a:r>
            <a:r>
              <a:rPr dirty="0" sz="1400" spc="-15">
                <a:latin typeface="微软雅黑"/>
                <a:cs typeface="微软雅黑"/>
              </a:rPr>
              <a:t>元</a:t>
            </a:r>
            <a:r>
              <a:rPr dirty="0" sz="1400">
                <a:latin typeface="微软雅黑"/>
                <a:cs typeface="微软雅黑"/>
              </a:rPr>
              <a:t>网</a:t>
            </a:r>
            <a:r>
              <a:rPr dirty="0" sz="1400" spc="-5">
                <a:latin typeface="微软雅黑"/>
                <a:cs typeface="微软雅黑"/>
              </a:rPr>
              <a:t>络</a:t>
            </a:r>
            <a:r>
              <a:rPr dirty="0" sz="1400" spc="-15">
                <a:latin typeface="微软雅黑"/>
                <a:cs typeface="微软雅黑"/>
              </a:rPr>
              <a:t>交</a:t>
            </a:r>
            <a:r>
              <a:rPr dirty="0" sz="1400">
                <a:latin typeface="微软雅黑"/>
                <a:cs typeface="微软雅黑"/>
              </a:rPr>
              <a:t>易</a:t>
            </a:r>
            <a:r>
              <a:rPr dirty="0" sz="1400" spc="-5">
                <a:latin typeface="微软雅黑"/>
                <a:cs typeface="微软雅黑"/>
              </a:rPr>
              <a:t>额</a:t>
            </a:r>
            <a:r>
              <a:rPr dirty="0" sz="1400" spc="-15">
                <a:latin typeface="微软雅黑"/>
                <a:cs typeface="微软雅黑"/>
              </a:rPr>
              <a:t>中</a:t>
            </a:r>
            <a:r>
              <a:rPr dirty="0" sz="1400">
                <a:latin typeface="微软雅黑"/>
                <a:cs typeface="微软雅黑"/>
              </a:rPr>
              <a:t>，</a:t>
            </a:r>
            <a:r>
              <a:rPr dirty="0" sz="1400" spc="-5">
                <a:latin typeface="微软雅黑"/>
                <a:cs typeface="微软雅黑"/>
              </a:rPr>
              <a:t>有</a:t>
            </a:r>
            <a:r>
              <a:rPr dirty="0" sz="1400" spc="-10">
                <a:latin typeface="微软雅黑"/>
                <a:cs typeface="微软雅黑"/>
              </a:rPr>
              <a:t>3</a:t>
            </a:r>
            <a:r>
              <a:rPr dirty="0" sz="1400" spc="-5">
                <a:latin typeface="微软雅黑"/>
                <a:cs typeface="微软雅黑"/>
              </a:rPr>
              <a:t>9</a:t>
            </a:r>
            <a:r>
              <a:rPr dirty="0" sz="1400">
                <a:latin typeface="微软雅黑"/>
                <a:cs typeface="微软雅黑"/>
              </a:rPr>
              <a:t>%</a:t>
            </a:r>
            <a:r>
              <a:rPr dirty="0" sz="1400">
                <a:latin typeface="微软雅黑"/>
                <a:cs typeface="微软雅黑"/>
              </a:rPr>
              <a:t>的</a:t>
            </a:r>
            <a:r>
              <a:rPr dirty="0" sz="1400" spc="-5">
                <a:latin typeface="微软雅黑"/>
                <a:cs typeface="微软雅黑"/>
              </a:rPr>
              <a:t>完</a:t>
            </a:r>
            <a:r>
              <a:rPr dirty="0" sz="1400" spc="-15">
                <a:latin typeface="微软雅黑"/>
                <a:cs typeface="微软雅黑"/>
              </a:rPr>
              <a:t>全</a:t>
            </a:r>
            <a:r>
              <a:rPr dirty="0" sz="1400">
                <a:latin typeface="微软雅黑"/>
                <a:cs typeface="微软雅黑"/>
              </a:rPr>
              <a:t>新</a:t>
            </a:r>
            <a:r>
              <a:rPr dirty="0" sz="1400" spc="-5">
                <a:latin typeface="微软雅黑"/>
                <a:cs typeface="微软雅黑"/>
              </a:rPr>
              <a:t>增</a:t>
            </a:r>
            <a:r>
              <a:rPr dirty="0" sz="1400" spc="-15">
                <a:latin typeface="微软雅黑"/>
                <a:cs typeface="微软雅黑"/>
              </a:rPr>
              <a:t>出</a:t>
            </a:r>
            <a:r>
              <a:rPr dirty="0" sz="1400">
                <a:latin typeface="微软雅黑"/>
                <a:cs typeface="微软雅黑"/>
              </a:rPr>
              <a:t>来</a:t>
            </a:r>
            <a:r>
              <a:rPr dirty="0" sz="1400" spc="-5">
                <a:latin typeface="微软雅黑"/>
                <a:cs typeface="微软雅黑"/>
              </a:rPr>
              <a:t>的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其</a:t>
            </a:r>
            <a:r>
              <a:rPr dirty="0" sz="1400" spc="-5">
                <a:latin typeface="微软雅黑"/>
                <a:cs typeface="微软雅黑"/>
              </a:rPr>
              <a:t>中</a:t>
            </a:r>
            <a:r>
              <a:rPr dirty="0" sz="1400" spc="-15">
                <a:latin typeface="微软雅黑"/>
                <a:cs typeface="微软雅黑"/>
              </a:rPr>
              <a:t>三</a:t>
            </a:r>
            <a:r>
              <a:rPr dirty="0" sz="1400">
                <a:latin typeface="微软雅黑"/>
                <a:cs typeface="微软雅黑"/>
              </a:rPr>
              <a:t>四</a:t>
            </a:r>
            <a:r>
              <a:rPr dirty="0" sz="1400" spc="-5">
                <a:latin typeface="微软雅黑"/>
                <a:cs typeface="微软雅黑"/>
              </a:rPr>
              <a:t>线</a:t>
            </a:r>
            <a:r>
              <a:rPr dirty="0" sz="1400" spc="-15">
                <a:latin typeface="微软雅黑"/>
                <a:cs typeface="微软雅黑"/>
              </a:rPr>
              <a:t>城</a:t>
            </a:r>
            <a:r>
              <a:rPr dirty="0" sz="1400">
                <a:latin typeface="微软雅黑"/>
                <a:cs typeface="微软雅黑"/>
              </a:rPr>
              <a:t>市</a:t>
            </a:r>
            <a:r>
              <a:rPr dirty="0" sz="1400" spc="-5">
                <a:latin typeface="微软雅黑"/>
                <a:cs typeface="微软雅黑"/>
              </a:rPr>
              <a:t>的</a:t>
            </a:r>
            <a:r>
              <a:rPr dirty="0" sz="1400" spc="-15">
                <a:latin typeface="微软雅黑"/>
                <a:cs typeface="微软雅黑"/>
              </a:rPr>
              <a:t>新</a:t>
            </a:r>
            <a:r>
              <a:rPr dirty="0" sz="1400">
                <a:latin typeface="微软雅黑"/>
                <a:cs typeface="微软雅黑"/>
              </a:rPr>
              <a:t>增</a:t>
            </a:r>
            <a:r>
              <a:rPr dirty="0" sz="1400" spc="-5">
                <a:latin typeface="微软雅黑"/>
                <a:cs typeface="微软雅黑"/>
              </a:rPr>
              <a:t>消</a:t>
            </a:r>
            <a:r>
              <a:rPr dirty="0" sz="1400" spc="-15">
                <a:latin typeface="微软雅黑"/>
                <a:cs typeface="微软雅黑"/>
              </a:rPr>
              <a:t>费</a:t>
            </a:r>
            <a:r>
              <a:rPr dirty="0" sz="1400">
                <a:latin typeface="微软雅黑"/>
                <a:cs typeface="微软雅黑"/>
              </a:rPr>
              <a:t>系</a:t>
            </a:r>
            <a:endParaRPr sz="1400">
              <a:latin typeface="微软雅黑"/>
              <a:cs typeface="微软雅黑"/>
            </a:endParaRPr>
          </a:p>
          <a:p>
            <a:pPr marL="35560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数达到</a:t>
            </a:r>
            <a:r>
              <a:rPr dirty="0" sz="1400">
                <a:latin typeface="微软雅黑"/>
                <a:cs typeface="微软雅黑"/>
              </a:rPr>
              <a:t>57%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54965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>
                <a:latin typeface="微软雅黑"/>
                <a:cs typeface="微软雅黑"/>
              </a:rPr>
              <a:t>以淘宝网</a:t>
            </a:r>
            <a:r>
              <a:rPr dirty="0" sz="1400">
                <a:latin typeface="微软雅黑"/>
                <a:cs typeface="微软雅黑"/>
              </a:rPr>
              <a:t>2014</a:t>
            </a:r>
            <a:r>
              <a:rPr dirty="0" sz="1400">
                <a:latin typeface="微软雅黑"/>
                <a:cs typeface="微软雅黑"/>
              </a:rPr>
              <a:t>年</a:t>
            </a:r>
            <a:r>
              <a:rPr dirty="0" sz="1400">
                <a:latin typeface="微软雅黑"/>
                <a:cs typeface="微软雅黑"/>
              </a:rPr>
              <a:t>2.3</a:t>
            </a:r>
            <a:r>
              <a:rPr dirty="0" sz="1400">
                <a:latin typeface="微软雅黑"/>
                <a:cs typeface="微软雅黑"/>
              </a:rPr>
              <a:t>万</a:t>
            </a:r>
            <a:r>
              <a:rPr dirty="0" sz="1400" spc="-15">
                <a:latin typeface="微软雅黑"/>
                <a:cs typeface="微软雅黑"/>
              </a:rPr>
              <a:t>亿</a:t>
            </a:r>
            <a:r>
              <a:rPr dirty="0" sz="1400">
                <a:latin typeface="微软雅黑"/>
                <a:cs typeface="微软雅黑"/>
              </a:rPr>
              <a:t>交易</a:t>
            </a:r>
            <a:r>
              <a:rPr dirty="0" sz="1400" spc="-15">
                <a:latin typeface="微软雅黑"/>
                <a:cs typeface="微软雅黑"/>
              </a:rPr>
              <a:t>额</a:t>
            </a:r>
            <a:r>
              <a:rPr dirty="0" sz="1400">
                <a:latin typeface="微软雅黑"/>
                <a:cs typeface="微软雅黑"/>
              </a:rPr>
              <a:t>计算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新增</a:t>
            </a:r>
            <a:r>
              <a:rPr dirty="0" sz="1400" spc="-15">
                <a:latin typeface="微软雅黑"/>
                <a:cs typeface="微软雅黑"/>
              </a:rPr>
              <a:t>消</a:t>
            </a:r>
            <a:r>
              <a:rPr dirty="0" sz="1400">
                <a:latin typeface="微软雅黑"/>
                <a:cs typeface="微软雅黑"/>
              </a:rPr>
              <a:t>费贡</a:t>
            </a:r>
            <a:r>
              <a:rPr dirty="0" sz="1400" spc="-15">
                <a:latin typeface="微软雅黑"/>
                <a:cs typeface="微软雅黑"/>
              </a:rPr>
              <a:t>献</a:t>
            </a:r>
            <a:r>
              <a:rPr dirty="0" sz="1400">
                <a:latin typeface="微软雅黑"/>
                <a:cs typeface="微软雅黑"/>
              </a:rPr>
              <a:t>达</a:t>
            </a:r>
            <a:r>
              <a:rPr dirty="0" sz="1400" spc="5">
                <a:latin typeface="微软雅黑"/>
                <a:cs typeface="微软雅黑"/>
              </a:rPr>
              <a:t>到</a:t>
            </a:r>
            <a:r>
              <a:rPr dirty="0" sz="1400" spc="-10">
                <a:latin typeface="微软雅黑"/>
                <a:cs typeface="微软雅黑"/>
              </a:rPr>
              <a:t>9</a:t>
            </a:r>
            <a:r>
              <a:rPr dirty="0" sz="1400">
                <a:latin typeface="微软雅黑"/>
                <a:cs typeface="微软雅黑"/>
              </a:rPr>
              <a:t>00</a:t>
            </a:r>
            <a:r>
              <a:rPr dirty="0" sz="1400" spc="5">
                <a:latin typeface="微软雅黑"/>
                <a:cs typeface="微软雅黑"/>
              </a:rPr>
              <a:t>0</a:t>
            </a:r>
            <a:r>
              <a:rPr dirty="0" sz="1400" spc="-15">
                <a:latin typeface="微软雅黑"/>
                <a:cs typeface="微软雅黑"/>
              </a:rPr>
              <a:t>亿</a:t>
            </a:r>
            <a:r>
              <a:rPr dirty="0" sz="1400">
                <a:latin typeface="微软雅黑"/>
                <a:cs typeface="微软雅黑"/>
              </a:rPr>
              <a:t>元！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ct val="100000"/>
              </a:lnSpc>
            </a:pPr>
            <a:r>
              <a:rPr dirty="0"/>
              <a:t>电子商务是如何释放消</a:t>
            </a:r>
            <a:r>
              <a:rPr dirty="0" spc="-15"/>
              <a:t>费</a:t>
            </a:r>
            <a:r>
              <a:rPr dirty="0"/>
              <a:t>潜力</a:t>
            </a:r>
            <a:r>
              <a:rPr dirty="0" spc="-15"/>
              <a:t>的</a:t>
            </a:r>
            <a:r>
              <a:rPr dirty="0"/>
              <a:t>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23707" y="4367377"/>
            <a:ext cx="1046480" cy="134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b="1">
                <a:solidFill>
                  <a:srgbClr val="0D0D0D"/>
                </a:solidFill>
                <a:latin typeface="微软雅黑"/>
                <a:cs typeface="微软雅黑"/>
              </a:rPr>
              <a:t>资料来源：麦肯锡咨询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275332"/>
            <a:ext cx="4455160" cy="2060575"/>
          </a:xfrm>
          <a:custGeom>
            <a:avLst/>
            <a:gdLst/>
            <a:ahLst/>
            <a:cxnLst/>
            <a:rect l="l" t="t" r="r" b="b"/>
            <a:pathLst>
              <a:path w="4455160" h="2060575">
                <a:moveTo>
                  <a:pt x="0" y="2060448"/>
                </a:moveTo>
                <a:lnTo>
                  <a:pt x="4454652" y="2060448"/>
                </a:lnTo>
                <a:lnTo>
                  <a:pt x="4454652" y="0"/>
                </a:lnTo>
                <a:lnTo>
                  <a:pt x="0" y="0"/>
                </a:lnTo>
                <a:lnTo>
                  <a:pt x="0" y="20604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48995" y="2625851"/>
            <a:ext cx="271780" cy="1270000"/>
          </a:xfrm>
          <a:custGeom>
            <a:avLst/>
            <a:gdLst/>
            <a:ahLst/>
            <a:cxnLst/>
            <a:rect l="l" t="t" r="r" b="b"/>
            <a:pathLst>
              <a:path w="271780" h="1270000">
                <a:moveTo>
                  <a:pt x="271272" y="0"/>
                </a:moveTo>
                <a:lnTo>
                  <a:pt x="0" y="0"/>
                </a:lnTo>
                <a:lnTo>
                  <a:pt x="0" y="1269492"/>
                </a:lnTo>
                <a:lnTo>
                  <a:pt x="271272" y="1269492"/>
                </a:lnTo>
                <a:lnTo>
                  <a:pt x="271272" y="0"/>
                </a:lnTo>
                <a:close/>
              </a:path>
            </a:pathLst>
          </a:custGeom>
          <a:solidFill>
            <a:srgbClr val="FCEADA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572767" y="2625851"/>
            <a:ext cx="273050" cy="1270000"/>
          </a:xfrm>
          <a:custGeom>
            <a:avLst/>
            <a:gdLst/>
            <a:ahLst/>
            <a:cxnLst/>
            <a:rect l="l" t="t" r="r" b="b"/>
            <a:pathLst>
              <a:path w="273050" h="1270000">
                <a:moveTo>
                  <a:pt x="272795" y="0"/>
                </a:moveTo>
                <a:lnTo>
                  <a:pt x="0" y="0"/>
                </a:lnTo>
                <a:lnTo>
                  <a:pt x="0" y="1269492"/>
                </a:lnTo>
                <a:lnTo>
                  <a:pt x="272795" y="1269492"/>
                </a:lnTo>
                <a:lnTo>
                  <a:pt x="272795" y="0"/>
                </a:lnTo>
                <a:close/>
              </a:path>
            </a:pathLst>
          </a:custGeom>
          <a:solidFill>
            <a:srgbClr val="FCEADA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798064" y="2625851"/>
            <a:ext cx="271780" cy="1270000"/>
          </a:xfrm>
          <a:custGeom>
            <a:avLst/>
            <a:gdLst/>
            <a:ahLst/>
            <a:cxnLst/>
            <a:rect l="l" t="t" r="r" b="b"/>
            <a:pathLst>
              <a:path w="271780" h="1270000">
                <a:moveTo>
                  <a:pt x="271272" y="0"/>
                </a:moveTo>
                <a:lnTo>
                  <a:pt x="0" y="0"/>
                </a:lnTo>
                <a:lnTo>
                  <a:pt x="0" y="1269492"/>
                </a:lnTo>
                <a:lnTo>
                  <a:pt x="271272" y="1269492"/>
                </a:lnTo>
                <a:lnTo>
                  <a:pt x="271272" y="0"/>
                </a:lnTo>
                <a:close/>
              </a:path>
            </a:pathLst>
          </a:custGeom>
          <a:solidFill>
            <a:srgbClr val="FCEADA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20268" y="3075432"/>
            <a:ext cx="273050" cy="820419"/>
          </a:xfrm>
          <a:custGeom>
            <a:avLst/>
            <a:gdLst/>
            <a:ahLst/>
            <a:cxnLst/>
            <a:rect l="l" t="t" r="r" b="b"/>
            <a:pathLst>
              <a:path w="273050" h="820420">
                <a:moveTo>
                  <a:pt x="272795" y="0"/>
                </a:moveTo>
                <a:lnTo>
                  <a:pt x="0" y="0"/>
                </a:lnTo>
                <a:lnTo>
                  <a:pt x="0" y="819912"/>
                </a:lnTo>
                <a:lnTo>
                  <a:pt x="272795" y="819912"/>
                </a:lnTo>
                <a:lnTo>
                  <a:pt x="272795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845564" y="3395471"/>
            <a:ext cx="271780" cy="500380"/>
          </a:xfrm>
          <a:custGeom>
            <a:avLst/>
            <a:gdLst/>
            <a:ahLst/>
            <a:cxnLst/>
            <a:rect l="l" t="t" r="r" b="b"/>
            <a:pathLst>
              <a:path w="271780" h="500379">
                <a:moveTo>
                  <a:pt x="271272" y="0"/>
                </a:moveTo>
                <a:lnTo>
                  <a:pt x="0" y="0"/>
                </a:lnTo>
                <a:lnTo>
                  <a:pt x="0" y="499871"/>
                </a:lnTo>
                <a:lnTo>
                  <a:pt x="271272" y="499871"/>
                </a:lnTo>
                <a:lnTo>
                  <a:pt x="271272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069335" y="3430523"/>
            <a:ext cx="273050" cy="464820"/>
          </a:xfrm>
          <a:custGeom>
            <a:avLst/>
            <a:gdLst/>
            <a:ahLst/>
            <a:cxnLst/>
            <a:rect l="l" t="t" r="r" b="b"/>
            <a:pathLst>
              <a:path w="273050" h="464820">
                <a:moveTo>
                  <a:pt x="272796" y="0"/>
                </a:moveTo>
                <a:lnTo>
                  <a:pt x="0" y="0"/>
                </a:lnTo>
                <a:lnTo>
                  <a:pt x="0" y="464819"/>
                </a:lnTo>
                <a:lnTo>
                  <a:pt x="272796" y="464819"/>
                </a:lnTo>
                <a:lnTo>
                  <a:pt x="272796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93063" y="3188207"/>
            <a:ext cx="271780" cy="707390"/>
          </a:xfrm>
          <a:custGeom>
            <a:avLst/>
            <a:gdLst/>
            <a:ahLst/>
            <a:cxnLst/>
            <a:rect l="l" t="t" r="r" b="b"/>
            <a:pathLst>
              <a:path w="271780" h="707389">
                <a:moveTo>
                  <a:pt x="271272" y="0"/>
                </a:moveTo>
                <a:lnTo>
                  <a:pt x="0" y="0"/>
                </a:lnTo>
                <a:lnTo>
                  <a:pt x="0" y="707136"/>
                </a:lnTo>
                <a:lnTo>
                  <a:pt x="271272" y="707136"/>
                </a:lnTo>
                <a:lnTo>
                  <a:pt x="271272" y="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116835" y="3470147"/>
            <a:ext cx="273050" cy="425450"/>
          </a:xfrm>
          <a:custGeom>
            <a:avLst/>
            <a:gdLst/>
            <a:ahLst/>
            <a:cxnLst/>
            <a:rect l="l" t="t" r="r" b="b"/>
            <a:pathLst>
              <a:path w="273050" h="425450">
                <a:moveTo>
                  <a:pt x="272795" y="0"/>
                </a:moveTo>
                <a:lnTo>
                  <a:pt x="0" y="0"/>
                </a:lnTo>
                <a:lnTo>
                  <a:pt x="0" y="425195"/>
                </a:lnTo>
                <a:lnTo>
                  <a:pt x="272795" y="425195"/>
                </a:lnTo>
                <a:lnTo>
                  <a:pt x="272795" y="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342132" y="3553967"/>
            <a:ext cx="273050" cy="341630"/>
          </a:xfrm>
          <a:custGeom>
            <a:avLst/>
            <a:gdLst/>
            <a:ahLst/>
            <a:cxnLst/>
            <a:rect l="l" t="t" r="r" b="b"/>
            <a:pathLst>
              <a:path w="273050" h="341629">
                <a:moveTo>
                  <a:pt x="272795" y="0"/>
                </a:moveTo>
                <a:lnTo>
                  <a:pt x="0" y="0"/>
                </a:lnTo>
                <a:lnTo>
                  <a:pt x="0" y="341375"/>
                </a:lnTo>
                <a:lnTo>
                  <a:pt x="272795" y="341375"/>
                </a:lnTo>
                <a:lnTo>
                  <a:pt x="272795" y="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44779" y="3895344"/>
            <a:ext cx="3674745" cy="0"/>
          </a:xfrm>
          <a:custGeom>
            <a:avLst/>
            <a:gdLst/>
            <a:ahLst/>
            <a:cxnLst/>
            <a:rect l="l" t="t" r="r" b="b"/>
            <a:pathLst>
              <a:path w="3674745" h="0">
                <a:moveTo>
                  <a:pt x="0" y="0"/>
                </a:moveTo>
                <a:lnTo>
                  <a:pt x="3674364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44779" y="3895344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575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368552" y="3895344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575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593848" y="3895344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575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819144" y="3895344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575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867916" y="3192017"/>
            <a:ext cx="501015" cy="209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775"/>
              </a:lnSpc>
            </a:pPr>
            <a:r>
              <a:rPr dirty="0" sz="800" spc="-5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.</a:t>
            </a: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3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9</a:t>
            </a:r>
            <a:endParaRPr sz="800">
              <a:latin typeface="微软雅黑"/>
              <a:cs typeface="微软雅黑"/>
            </a:endParaRPr>
          </a:p>
          <a:p>
            <a:pPr marL="284480">
              <a:lnSpc>
                <a:spcPts val="775"/>
              </a:lnSpc>
            </a:pPr>
            <a:r>
              <a:rPr dirty="0" sz="800" spc="-5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.</a:t>
            </a: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3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4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92957" y="3226816"/>
            <a:ext cx="229235" cy="134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.</a:t>
            </a: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3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7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65119" y="3350259"/>
            <a:ext cx="228600" cy="134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-5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.</a:t>
            </a: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2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7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8683" y="3995826"/>
            <a:ext cx="434340" cy="134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人均收入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52671" y="3128772"/>
            <a:ext cx="60960" cy="59690"/>
          </a:xfrm>
          <a:custGeom>
            <a:avLst/>
            <a:gdLst/>
            <a:ahLst/>
            <a:cxnLst/>
            <a:rect l="l" t="t" r="r" b="b"/>
            <a:pathLst>
              <a:path w="60960" h="59689">
                <a:moveTo>
                  <a:pt x="0" y="59436"/>
                </a:moveTo>
                <a:lnTo>
                  <a:pt x="60960" y="59436"/>
                </a:lnTo>
                <a:lnTo>
                  <a:pt x="60960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FCEADA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852671" y="3291840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>
                <a:moveTo>
                  <a:pt x="0" y="60960"/>
                </a:moveTo>
                <a:lnTo>
                  <a:pt x="60960" y="60960"/>
                </a:lnTo>
                <a:lnTo>
                  <a:pt x="6096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852671" y="345643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60">
                <a:moveTo>
                  <a:pt x="0" y="60960"/>
                </a:moveTo>
                <a:lnTo>
                  <a:pt x="60960" y="60960"/>
                </a:lnTo>
                <a:lnTo>
                  <a:pt x="6096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97470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70738" y="2112898"/>
            <a:ext cx="3320415" cy="443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3020">
              <a:lnSpc>
                <a:spcPct val="100000"/>
              </a:lnSpc>
            </a:pP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东中西部地区的商业基础设施相对值（</a:t>
            </a:r>
            <a:r>
              <a:rPr dirty="0" sz="1200" spc="-10" b="1">
                <a:solidFill>
                  <a:srgbClr val="404040"/>
                </a:solidFill>
                <a:latin typeface="微软雅黑"/>
                <a:cs typeface="微软雅黑"/>
              </a:rPr>
              <a:t>201</a:t>
            </a:r>
            <a:r>
              <a:rPr dirty="0" sz="1200" spc="-5" b="1">
                <a:solidFill>
                  <a:srgbClr val="404040"/>
                </a:solidFill>
                <a:latin typeface="微软雅黑"/>
                <a:cs typeface="微软雅黑"/>
              </a:rPr>
              <a:t>1</a:t>
            </a:r>
            <a:r>
              <a:rPr dirty="0" sz="1200" b="1">
                <a:solidFill>
                  <a:srgbClr val="404040"/>
                </a:solidFill>
                <a:latin typeface="微软雅黑"/>
                <a:cs typeface="微软雅黑"/>
              </a:rPr>
              <a:t>年）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1237615" algn="l"/>
                <a:tab pos="2462530" algn="l"/>
              </a:tabLst>
            </a:pPr>
            <a:r>
              <a:rPr dirty="0" sz="800" spc="-5">
                <a:solidFill>
                  <a:srgbClr val="404040"/>
                </a:solidFill>
                <a:latin typeface="微软雅黑"/>
                <a:cs typeface="微软雅黑"/>
              </a:rPr>
              <a:t>1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.</a:t>
            </a: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0	</a:t>
            </a:r>
            <a:r>
              <a:rPr dirty="0" sz="800" spc="-5">
                <a:solidFill>
                  <a:srgbClr val="404040"/>
                </a:solidFill>
                <a:latin typeface="微软雅黑"/>
                <a:cs typeface="微软雅黑"/>
              </a:rPr>
              <a:t>1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.</a:t>
            </a: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0	</a:t>
            </a:r>
            <a:r>
              <a:rPr dirty="0" sz="800" spc="-5">
                <a:solidFill>
                  <a:srgbClr val="404040"/>
                </a:solidFill>
                <a:latin typeface="微软雅黑"/>
                <a:cs typeface="微软雅黑"/>
              </a:rPr>
              <a:t>1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.</a:t>
            </a: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2924" y="2871977"/>
            <a:ext cx="501015" cy="247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19"/>
              </a:lnSpc>
            </a:pP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.</a:t>
            </a: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6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5</a:t>
            </a:r>
            <a:endParaRPr sz="800">
              <a:latin typeface="微软雅黑"/>
              <a:cs typeface="微软雅黑"/>
            </a:endParaRPr>
          </a:p>
          <a:p>
            <a:pPr marL="284480">
              <a:lnSpc>
                <a:spcPts val="919"/>
              </a:lnSpc>
            </a:pPr>
            <a:r>
              <a:rPr dirty="0" sz="800" spc="-5">
                <a:solidFill>
                  <a:srgbClr val="404040"/>
                </a:solidFill>
                <a:latin typeface="微软雅黑"/>
                <a:cs typeface="微软雅黑"/>
              </a:rPr>
              <a:t>0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.</a:t>
            </a:r>
            <a:r>
              <a:rPr dirty="0" sz="800" spc="-10">
                <a:solidFill>
                  <a:srgbClr val="404040"/>
                </a:solidFill>
                <a:latin typeface="微软雅黑"/>
                <a:cs typeface="微软雅黑"/>
              </a:rPr>
              <a:t>5</a:t>
            </a: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6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57325" y="3995826"/>
            <a:ext cx="2574925" cy="354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237615" algn="l"/>
              </a:tabLst>
            </a:pP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人均交易市场营业面积	人均连锁零售营业面积</a:t>
            </a:r>
            <a:endParaRPr sz="800">
              <a:latin typeface="微软雅黑"/>
              <a:cs typeface="微软雅黑"/>
            </a:endParaRPr>
          </a:p>
          <a:p>
            <a:pPr>
              <a:lnSpc>
                <a:spcPts val="750"/>
              </a:lnSpc>
              <a:spcBef>
                <a:spcPts val="22"/>
              </a:spcBef>
            </a:pPr>
            <a:endParaRPr sz="750"/>
          </a:p>
          <a:p>
            <a:pPr marL="727710">
              <a:lnSpc>
                <a:spcPct val="100000"/>
              </a:lnSpc>
            </a:pPr>
            <a:r>
              <a:rPr dirty="0" sz="800" b="1">
                <a:solidFill>
                  <a:srgbClr val="0D0D0D"/>
                </a:solidFill>
                <a:latin typeface="微软雅黑"/>
                <a:cs typeface="微软雅黑"/>
              </a:rPr>
              <a:t>数据来源：国家统计局</a:t>
            </a:r>
            <a:r>
              <a:rPr dirty="0" sz="800" spc="-15" b="1">
                <a:solidFill>
                  <a:srgbClr val="0D0D0D"/>
                </a:solidFill>
                <a:latin typeface="微软雅黑"/>
                <a:cs typeface="微软雅黑"/>
              </a:rPr>
              <a:t>、</a:t>
            </a:r>
            <a:r>
              <a:rPr dirty="0" sz="800" b="1">
                <a:solidFill>
                  <a:srgbClr val="0D0D0D"/>
                </a:solidFill>
                <a:latin typeface="微软雅黑"/>
                <a:cs typeface="微软雅黑"/>
              </a:rPr>
              <a:t>阿里</a:t>
            </a:r>
            <a:r>
              <a:rPr dirty="0" sz="800" spc="-15" b="1">
                <a:solidFill>
                  <a:srgbClr val="0D0D0D"/>
                </a:solidFill>
                <a:latin typeface="微软雅黑"/>
                <a:cs typeface="微软雅黑"/>
              </a:rPr>
              <a:t>研</a:t>
            </a:r>
            <a:r>
              <a:rPr dirty="0" sz="800" b="1">
                <a:solidFill>
                  <a:srgbClr val="0D0D0D"/>
                </a:solidFill>
                <a:latin typeface="微软雅黑"/>
                <a:cs typeface="微软雅黑"/>
              </a:rPr>
              <a:t>究院</a:t>
            </a:r>
            <a:r>
              <a:rPr dirty="0" sz="800" spc="-15" b="1">
                <a:solidFill>
                  <a:srgbClr val="0D0D0D"/>
                </a:solidFill>
                <a:latin typeface="微软雅黑"/>
                <a:cs typeface="微软雅黑"/>
              </a:rPr>
              <a:t>分</a:t>
            </a:r>
            <a:r>
              <a:rPr dirty="0" sz="800" b="1">
                <a:solidFill>
                  <a:srgbClr val="0D0D0D"/>
                </a:solidFill>
                <a:latin typeface="微软雅黑"/>
                <a:cs typeface="微软雅黑"/>
              </a:rPr>
              <a:t>析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26585" y="3048619"/>
            <a:ext cx="229870" cy="5054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34700"/>
              </a:lnSpc>
            </a:pPr>
            <a:r>
              <a:rPr dirty="0" sz="800">
                <a:solidFill>
                  <a:srgbClr val="404040"/>
                </a:solidFill>
                <a:latin typeface="微软雅黑"/>
                <a:cs typeface="微软雅黑"/>
              </a:rPr>
              <a:t>东部 中部 西部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2742" y="1008126"/>
            <a:ext cx="8012430" cy="652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1600" spc="-10">
                <a:latin typeface="Arial"/>
                <a:cs typeface="Arial"/>
              </a:rPr>
              <a:t>•</a:t>
            </a:r>
            <a:r>
              <a:rPr dirty="0" sz="1600" spc="-10">
                <a:latin typeface="Arial"/>
                <a:cs typeface="Arial"/>
              </a:rPr>
              <a:t>	</a:t>
            </a:r>
            <a:r>
              <a:rPr dirty="0" sz="1600" spc="-25">
                <a:latin typeface="微软雅黑"/>
                <a:cs typeface="微软雅黑"/>
              </a:rPr>
              <a:t>我国西部与东部地区，人均收入相</a:t>
            </a:r>
            <a:r>
              <a:rPr dirty="0" sz="1600" spc="-15">
                <a:latin typeface="微软雅黑"/>
                <a:cs typeface="微软雅黑"/>
              </a:rPr>
              <a:t>差</a:t>
            </a:r>
            <a:r>
              <a:rPr dirty="0" sz="1600" spc="-25">
                <a:latin typeface="微软雅黑"/>
                <a:cs typeface="微软雅黑"/>
              </a:rPr>
              <a:t>不到</a:t>
            </a:r>
            <a:r>
              <a:rPr dirty="0" sz="1600" spc="-15">
                <a:latin typeface="微软雅黑"/>
                <a:cs typeface="微软雅黑"/>
              </a:rPr>
              <a:t>一</a:t>
            </a:r>
            <a:r>
              <a:rPr dirty="0" sz="1600" spc="-25">
                <a:latin typeface="微软雅黑"/>
                <a:cs typeface="微软雅黑"/>
              </a:rPr>
              <a:t>倍，</a:t>
            </a:r>
            <a:r>
              <a:rPr dirty="0" sz="1600" spc="-15">
                <a:latin typeface="微软雅黑"/>
                <a:cs typeface="微软雅黑"/>
              </a:rPr>
              <a:t>人</a:t>
            </a:r>
            <a:r>
              <a:rPr dirty="0" sz="1600" spc="-25">
                <a:latin typeface="微软雅黑"/>
                <a:cs typeface="微软雅黑"/>
              </a:rPr>
              <a:t>均商</a:t>
            </a:r>
            <a:r>
              <a:rPr dirty="0" sz="1600" spc="-15">
                <a:latin typeface="微软雅黑"/>
                <a:cs typeface="微软雅黑"/>
              </a:rPr>
              <a:t>业</a:t>
            </a:r>
            <a:r>
              <a:rPr dirty="0" sz="1600" spc="-25">
                <a:latin typeface="微软雅黑"/>
                <a:cs typeface="微软雅黑"/>
              </a:rPr>
              <a:t>基础</a:t>
            </a:r>
            <a:r>
              <a:rPr dirty="0" sz="1600" spc="-15">
                <a:latin typeface="微软雅黑"/>
                <a:cs typeface="微软雅黑"/>
              </a:rPr>
              <a:t>设</a:t>
            </a:r>
            <a:r>
              <a:rPr dirty="0" sz="1600" spc="-25">
                <a:latin typeface="微软雅黑"/>
                <a:cs typeface="微软雅黑"/>
              </a:rPr>
              <a:t>施却</a:t>
            </a:r>
            <a:r>
              <a:rPr dirty="0" sz="1600" spc="-15">
                <a:latin typeface="微软雅黑"/>
                <a:cs typeface="微软雅黑"/>
              </a:rPr>
              <a:t>相</a:t>
            </a:r>
            <a:r>
              <a:rPr dirty="0" sz="1600" spc="-25">
                <a:latin typeface="微软雅黑"/>
                <a:cs typeface="微软雅黑"/>
              </a:rPr>
              <a:t>差</a:t>
            </a:r>
            <a:r>
              <a:rPr dirty="0" sz="1600" spc="-15">
                <a:latin typeface="微软雅黑"/>
                <a:cs typeface="微软雅黑"/>
              </a:rPr>
              <a:t>近</a:t>
            </a:r>
            <a:r>
              <a:rPr dirty="0" sz="1600" spc="-15">
                <a:latin typeface="微软雅黑"/>
                <a:cs typeface="微软雅黑"/>
              </a:rPr>
              <a:t>4</a:t>
            </a:r>
            <a:r>
              <a:rPr dirty="0" sz="1600" spc="-20">
                <a:latin typeface="微软雅黑"/>
                <a:cs typeface="微软雅黑"/>
              </a:rPr>
              <a:t>倍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54965" algn="l"/>
              </a:tabLst>
            </a:pPr>
            <a:r>
              <a:rPr dirty="0" sz="1600" spc="-10">
                <a:latin typeface="Arial"/>
                <a:cs typeface="Arial"/>
              </a:rPr>
              <a:t>•</a:t>
            </a:r>
            <a:r>
              <a:rPr dirty="0" sz="1600" spc="-10">
                <a:latin typeface="Arial"/>
                <a:cs typeface="Arial"/>
              </a:rPr>
              <a:t>	</a:t>
            </a:r>
            <a:r>
              <a:rPr dirty="0" sz="1600" spc="-20">
                <a:latin typeface="微软雅黑"/>
                <a:cs typeface="微软雅黑"/>
              </a:rPr>
              <a:t>消费者选择网购的</a:t>
            </a:r>
            <a:r>
              <a:rPr dirty="0" sz="1600" spc="-10">
                <a:latin typeface="微软雅黑"/>
                <a:cs typeface="微软雅黑"/>
              </a:rPr>
              <a:t>5</a:t>
            </a:r>
            <a:r>
              <a:rPr dirty="0" sz="1600" spc="-20">
                <a:latin typeface="微软雅黑"/>
                <a:cs typeface="微软雅黑"/>
              </a:rPr>
              <a:t>大因素中，“产</a:t>
            </a:r>
            <a:r>
              <a:rPr dirty="0" sz="1600" spc="-10">
                <a:latin typeface="微软雅黑"/>
                <a:cs typeface="微软雅黑"/>
              </a:rPr>
              <a:t>品</a:t>
            </a:r>
            <a:r>
              <a:rPr dirty="0" sz="1600" spc="-20">
                <a:latin typeface="微软雅黑"/>
                <a:cs typeface="微软雅黑"/>
              </a:rPr>
              <a:t>种类</a:t>
            </a:r>
            <a:r>
              <a:rPr dirty="0" sz="1600" spc="-10">
                <a:latin typeface="微软雅黑"/>
                <a:cs typeface="微软雅黑"/>
              </a:rPr>
              <a:t>丰</a:t>
            </a:r>
            <a:r>
              <a:rPr dirty="0" sz="1600" spc="-20">
                <a:latin typeface="微软雅黑"/>
                <a:cs typeface="微软雅黑"/>
              </a:rPr>
              <a:t>富”</a:t>
            </a:r>
            <a:r>
              <a:rPr dirty="0" sz="1600" spc="-10">
                <a:latin typeface="微软雅黑"/>
                <a:cs typeface="微软雅黑"/>
              </a:rPr>
              <a:t>是</a:t>
            </a:r>
            <a:r>
              <a:rPr dirty="0" sz="1600" spc="-20">
                <a:latin typeface="微软雅黑"/>
                <a:cs typeface="微软雅黑"/>
              </a:rPr>
              <a:t>第一</a:t>
            </a:r>
            <a:r>
              <a:rPr dirty="0" sz="1600" spc="-10">
                <a:latin typeface="微软雅黑"/>
                <a:cs typeface="微软雅黑"/>
              </a:rPr>
              <a:t>大</a:t>
            </a:r>
            <a:r>
              <a:rPr dirty="0" sz="1600" spc="-20">
                <a:latin typeface="微软雅黑"/>
                <a:cs typeface="微软雅黑"/>
              </a:rPr>
              <a:t>因素</a:t>
            </a:r>
            <a:r>
              <a:rPr dirty="0" sz="1600" spc="-10">
                <a:latin typeface="微软雅黑"/>
                <a:cs typeface="微软雅黑"/>
              </a:rPr>
              <a:t>，</a:t>
            </a:r>
            <a:r>
              <a:rPr dirty="0" sz="1600" spc="-20">
                <a:latin typeface="微软雅黑"/>
                <a:cs typeface="微软雅黑"/>
              </a:rPr>
              <a:t>在三</a:t>
            </a:r>
            <a:r>
              <a:rPr dirty="0" sz="1600" spc="-10">
                <a:latin typeface="微软雅黑"/>
                <a:cs typeface="微软雅黑"/>
              </a:rPr>
              <a:t>线</a:t>
            </a:r>
            <a:r>
              <a:rPr dirty="0" sz="1600" spc="-20">
                <a:latin typeface="微软雅黑"/>
                <a:cs typeface="微软雅黑"/>
              </a:rPr>
              <a:t>城市</a:t>
            </a:r>
            <a:r>
              <a:rPr dirty="0" sz="1600" spc="-10">
                <a:latin typeface="微软雅黑"/>
                <a:cs typeface="微软雅黑"/>
              </a:rPr>
              <a:t>中</a:t>
            </a:r>
            <a:r>
              <a:rPr dirty="0" sz="1600" spc="-15">
                <a:latin typeface="微软雅黑"/>
                <a:cs typeface="微软雅黑"/>
              </a:rPr>
              <a:t>占</a:t>
            </a:r>
            <a:r>
              <a:rPr dirty="0" sz="1600" spc="-15">
                <a:latin typeface="微软雅黑"/>
                <a:cs typeface="微软雅黑"/>
              </a:rPr>
              <a:t>5</a:t>
            </a:r>
            <a:r>
              <a:rPr dirty="0" sz="1600">
                <a:latin typeface="微软雅黑"/>
                <a:cs typeface="微软雅黑"/>
              </a:rPr>
              <a:t>5</a:t>
            </a:r>
            <a:r>
              <a:rPr dirty="0" sz="1600" spc="-15">
                <a:latin typeface="微软雅黑"/>
                <a:cs typeface="微软雅黑"/>
              </a:rPr>
              <a:t>%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326001" y="2054161"/>
            <a:ext cx="4557649" cy="2240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112837"/>
            <a:ext cx="8136255" cy="541655"/>
          </a:xfrm>
          <a:custGeom>
            <a:avLst/>
            <a:gdLst/>
            <a:ahLst/>
            <a:cxnLst/>
            <a:rect l="l" t="t" r="r" b="b"/>
            <a:pathLst>
              <a:path w="8136255" h="541655">
                <a:moveTo>
                  <a:pt x="0" y="541337"/>
                </a:moveTo>
                <a:lnTo>
                  <a:pt x="8136001" y="541337"/>
                </a:lnTo>
                <a:lnTo>
                  <a:pt x="8136001" y="0"/>
                </a:lnTo>
                <a:lnTo>
                  <a:pt x="0" y="0"/>
                </a:lnTo>
                <a:lnTo>
                  <a:pt x="0" y="541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7626" y="1206500"/>
            <a:ext cx="7677784" cy="1052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marR="6350" indent="-172720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•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15">
                <a:latin typeface="微软雅黑"/>
                <a:cs typeface="微软雅黑"/>
              </a:rPr>
              <a:t>大规</a:t>
            </a:r>
            <a:r>
              <a:rPr dirty="0" sz="1600" spc="30">
                <a:latin typeface="微软雅黑"/>
                <a:cs typeface="微软雅黑"/>
              </a:rPr>
              <a:t>模</a:t>
            </a:r>
            <a:r>
              <a:rPr dirty="0" sz="1600" spc="15">
                <a:latin typeface="微软雅黑"/>
                <a:cs typeface="微软雅黑"/>
              </a:rPr>
              <a:t>交</a:t>
            </a:r>
            <a:r>
              <a:rPr dirty="0" sz="1600" spc="25">
                <a:latin typeface="微软雅黑"/>
                <a:cs typeface="微软雅黑"/>
              </a:rPr>
              <a:t>易</a:t>
            </a:r>
            <a:r>
              <a:rPr dirty="0" sz="1600" spc="15">
                <a:latin typeface="微软雅黑"/>
                <a:cs typeface="微软雅黑"/>
              </a:rPr>
              <a:t>平</a:t>
            </a:r>
            <a:r>
              <a:rPr dirty="0" sz="1600" spc="25">
                <a:latin typeface="微软雅黑"/>
                <a:cs typeface="微软雅黑"/>
              </a:rPr>
              <a:t>台</a:t>
            </a:r>
            <a:r>
              <a:rPr dirty="0" sz="1600" spc="15">
                <a:latin typeface="微软雅黑"/>
                <a:cs typeface="微软雅黑"/>
              </a:rPr>
              <a:t>（如</a:t>
            </a:r>
            <a:r>
              <a:rPr dirty="0" sz="1600" spc="25">
                <a:latin typeface="微软雅黑"/>
                <a:cs typeface="微软雅黑"/>
              </a:rPr>
              <a:t>淘</a:t>
            </a:r>
            <a:r>
              <a:rPr dirty="0" sz="1600" spc="15">
                <a:latin typeface="微软雅黑"/>
                <a:cs typeface="微软雅黑"/>
              </a:rPr>
              <a:t>宝</a:t>
            </a:r>
            <a:r>
              <a:rPr dirty="0" sz="1600" spc="30">
                <a:latin typeface="微软雅黑"/>
                <a:cs typeface="微软雅黑"/>
              </a:rPr>
              <a:t>网</a:t>
            </a:r>
            <a:r>
              <a:rPr dirty="0" sz="1600" spc="15">
                <a:latin typeface="微软雅黑"/>
                <a:cs typeface="微软雅黑"/>
              </a:rPr>
              <a:t>）</a:t>
            </a:r>
            <a:r>
              <a:rPr dirty="0" sz="1600" spc="25">
                <a:latin typeface="微软雅黑"/>
                <a:cs typeface="微软雅黑"/>
              </a:rPr>
              <a:t>产</a:t>
            </a:r>
            <a:r>
              <a:rPr dirty="0" sz="1600" spc="15">
                <a:latin typeface="微软雅黑"/>
                <a:cs typeface="微软雅黑"/>
              </a:rPr>
              <a:t>生，</a:t>
            </a:r>
            <a:r>
              <a:rPr dirty="0" sz="1600" spc="25">
                <a:latin typeface="微软雅黑"/>
                <a:cs typeface="微软雅黑"/>
              </a:rPr>
              <a:t>促</a:t>
            </a:r>
            <a:r>
              <a:rPr dirty="0" sz="1600" spc="15">
                <a:latin typeface="微软雅黑"/>
                <a:cs typeface="微软雅黑"/>
              </a:rPr>
              <a:t>进</a:t>
            </a:r>
            <a:r>
              <a:rPr dirty="0" sz="1600" spc="25">
                <a:latin typeface="微软雅黑"/>
                <a:cs typeface="微软雅黑"/>
              </a:rPr>
              <a:t>产</a:t>
            </a:r>
            <a:r>
              <a:rPr dirty="0" sz="1600" spc="15">
                <a:latin typeface="微软雅黑"/>
                <a:cs typeface="微软雅黑"/>
              </a:rPr>
              <a:t>消</a:t>
            </a:r>
            <a:r>
              <a:rPr dirty="0" sz="1600" spc="25">
                <a:latin typeface="微软雅黑"/>
                <a:cs typeface="微软雅黑"/>
              </a:rPr>
              <a:t>信</a:t>
            </a:r>
            <a:r>
              <a:rPr dirty="0" sz="1600" spc="15">
                <a:latin typeface="微软雅黑"/>
                <a:cs typeface="微软雅黑"/>
              </a:rPr>
              <a:t>息匹</a:t>
            </a:r>
            <a:r>
              <a:rPr dirty="0" sz="1600" spc="35">
                <a:latin typeface="微软雅黑"/>
                <a:cs typeface="微软雅黑"/>
              </a:rPr>
              <a:t>配</a:t>
            </a:r>
            <a:r>
              <a:rPr dirty="0" sz="1600" spc="15">
                <a:latin typeface="微软雅黑"/>
                <a:cs typeface="微软雅黑"/>
              </a:rPr>
              <a:t>，交</a:t>
            </a:r>
            <a:r>
              <a:rPr dirty="0" sz="1600" spc="25">
                <a:latin typeface="微软雅黑"/>
                <a:cs typeface="微软雅黑"/>
              </a:rPr>
              <a:t>易技</a:t>
            </a:r>
            <a:r>
              <a:rPr dirty="0" sz="1600" spc="15">
                <a:latin typeface="微软雅黑"/>
                <a:cs typeface="微软雅黑"/>
              </a:rPr>
              <a:t>术创</a:t>
            </a:r>
            <a:r>
              <a:rPr dirty="0" sz="1600" spc="30">
                <a:latin typeface="微软雅黑"/>
                <a:cs typeface="微软雅黑"/>
              </a:rPr>
              <a:t>新</a:t>
            </a:r>
            <a:r>
              <a:rPr dirty="0" sz="1600" spc="15">
                <a:latin typeface="微软雅黑"/>
                <a:cs typeface="微软雅黑"/>
              </a:rPr>
              <a:t>降低</a:t>
            </a:r>
            <a:r>
              <a:rPr dirty="0" sz="1600" spc="25">
                <a:latin typeface="微软雅黑"/>
                <a:cs typeface="微软雅黑"/>
              </a:rPr>
              <a:t>零售</a:t>
            </a:r>
            <a:r>
              <a:rPr dirty="0" sz="1600" spc="-20">
                <a:latin typeface="微软雅黑"/>
                <a:cs typeface="微软雅黑"/>
              </a:rPr>
              <a:t>成</a:t>
            </a:r>
            <a:r>
              <a:rPr dirty="0" sz="1600" spc="-20">
                <a:latin typeface="微软雅黑"/>
                <a:cs typeface="微软雅黑"/>
              </a:rPr>
              <a:t> 本，形成强大的市场集聚效应，交</a:t>
            </a:r>
            <a:r>
              <a:rPr dirty="0" sz="1600" spc="-10">
                <a:latin typeface="微软雅黑"/>
                <a:cs typeface="微软雅黑"/>
              </a:rPr>
              <a:t>易</a:t>
            </a:r>
            <a:r>
              <a:rPr dirty="0" sz="1600" spc="-20">
                <a:latin typeface="微软雅黑"/>
                <a:cs typeface="微软雅黑"/>
              </a:rPr>
              <a:t>效率</a:t>
            </a:r>
            <a:r>
              <a:rPr dirty="0" sz="1600" spc="-10">
                <a:latin typeface="微软雅黑"/>
                <a:cs typeface="微软雅黑"/>
              </a:rPr>
              <a:t>得</a:t>
            </a:r>
            <a:r>
              <a:rPr dirty="0" sz="1600" spc="-20">
                <a:latin typeface="微软雅黑"/>
                <a:cs typeface="微软雅黑"/>
              </a:rPr>
              <a:t>以突破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网</a:t>
            </a:r>
            <a:r>
              <a:rPr dirty="0" sz="1600" spc="15" b="1">
                <a:solidFill>
                  <a:srgbClr val="FF0000"/>
                </a:solidFill>
                <a:latin typeface="微软雅黑"/>
                <a:cs typeface="微软雅黑"/>
              </a:rPr>
              <a:t>络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零</a:t>
            </a:r>
            <a:r>
              <a:rPr dirty="0" sz="1600" spc="15" b="1">
                <a:solidFill>
                  <a:srgbClr val="FF0000"/>
                </a:solidFill>
                <a:latin typeface="微软雅黑"/>
                <a:cs typeface="微软雅黑"/>
              </a:rPr>
              <a:t>售的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交</a:t>
            </a:r>
            <a:r>
              <a:rPr dirty="0" sz="1600" spc="15" b="1">
                <a:solidFill>
                  <a:srgbClr val="FF0000"/>
                </a:solidFill>
                <a:latin typeface="微软雅黑"/>
                <a:cs typeface="微软雅黑"/>
              </a:rPr>
              <a:t>易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效</a:t>
            </a:r>
            <a:r>
              <a:rPr dirty="0" sz="1600" spc="15" b="1">
                <a:solidFill>
                  <a:srgbClr val="FF0000"/>
                </a:solidFill>
                <a:latin typeface="微软雅黑"/>
                <a:cs typeface="微软雅黑"/>
              </a:rPr>
              <a:t>率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是</a:t>
            </a:r>
            <a:r>
              <a:rPr dirty="0" sz="1600" spc="15" b="1">
                <a:solidFill>
                  <a:srgbClr val="FF0000"/>
                </a:solidFill>
                <a:latin typeface="微软雅黑"/>
                <a:cs typeface="微软雅黑"/>
              </a:rPr>
              <a:t>实体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零</a:t>
            </a:r>
            <a:r>
              <a:rPr dirty="0" sz="1600" spc="15" b="1">
                <a:solidFill>
                  <a:srgbClr val="FF0000"/>
                </a:solidFill>
                <a:latin typeface="微软雅黑"/>
                <a:cs typeface="微软雅黑"/>
              </a:rPr>
              <a:t>售</a:t>
            </a:r>
            <a:r>
              <a:rPr dirty="0" sz="1600" spc="25" b="1">
                <a:solidFill>
                  <a:srgbClr val="FF0000"/>
                </a:solidFill>
                <a:latin typeface="微软雅黑"/>
                <a:cs typeface="微软雅黑"/>
              </a:rPr>
              <a:t>的</a:t>
            </a:r>
            <a:r>
              <a:rPr dirty="0" sz="1600" spc="25" b="1">
                <a:solidFill>
                  <a:srgbClr val="FF0000"/>
                </a:solidFill>
                <a:latin typeface="微软雅黑"/>
                <a:cs typeface="微软雅黑"/>
              </a:rPr>
              <a:t>4</a:t>
            </a:r>
            <a:r>
              <a:rPr dirty="0" sz="1600" b="1">
                <a:solidFill>
                  <a:srgbClr val="FF0000"/>
                </a:solidFill>
                <a:latin typeface="微软雅黑"/>
                <a:cs typeface="微软雅黑"/>
              </a:rPr>
              <a:t>倍</a:t>
            </a:r>
            <a:r>
              <a:rPr dirty="0" sz="1600" spc="15">
                <a:latin typeface="微软雅黑"/>
                <a:cs typeface="微软雅黑"/>
              </a:rPr>
              <a:t>，同</a:t>
            </a:r>
            <a:r>
              <a:rPr dirty="0" sz="1600">
                <a:latin typeface="微软雅黑"/>
                <a:cs typeface="微软雅黑"/>
              </a:rPr>
              <a:t>样</a:t>
            </a:r>
            <a:r>
              <a:rPr dirty="0" sz="1600" spc="5">
                <a:latin typeface="微软雅黑"/>
                <a:cs typeface="微软雅黑"/>
              </a:rPr>
              <a:t>1</a:t>
            </a:r>
            <a:r>
              <a:rPr dirty="0" sz="1600" spc="15">
                <a:latin typeface="微软雅黑"/>
                <a:cs typeface="微软雅黑"/>
              </a:rPr>
              <a:t>元</a:t>
            </a:r>
            <a:r>
              <a:rPr dirty="0" sz="1600">
                <a:latin typeface="微软雅黑"/>
                <a:cs typeface="微软雅黑"/>
              </a:rPr>
              <a:t>的</a:t>
            </a:r>
            <a:r>
              <a:rPr dirty="0" sz="1600" spc="15">
                <a:latin typeface="微软雅黑"/>
                <a:cs typeface="微软雅黑"/>
              </a:rPr>
              <a:t>投</a:t>
            </a:r>
            <a:r>
              <a:rPr dirty="0" sz="1600">
                <a:latin typeface="微软雅黑"/>
                <a:cs typeface="微软雅黑"/>
              </a:rPr>
              <a:t>入</a:t>
            </a:r>
            <a:r>
              <a:rPr dirty="0" sz="1600" spc="15">
                <a:latin typeface="微软雅黑"/>
                <a:cs typeface="微软雅黑"/>
              </a:rPr>
              <a:t>成</a:t>
            </a:r>
            <a:r>
              <a:rPr dirty="0" sz="1600" spc="10">
                <a:latin typeface="微软雅黑"/>
                <a:cs typeface="微软雅黑"/>
              </a:rPr>
              <a:t>本</a:t>
            </a:r>
            <a:r>
              <a:rPr dirty="0" sz="1600" spc="15">
                <a:latin typeface="微软雅黑"/>
                <a:cs typeface="微软雅黑"/>
              </a:rPr>
              <a:t>，实</a:t>
            </a:r>
            <a:r>
              <a:rPr dirty="0" sz="1600">
                <a:latin typeface="微软雅黑"/>
                <a:cs typeface="微软雅黑"/>
              </a:rPr>
              <a:t>体</a:t>
            </a:r>
            <a:r>
              <a:rPr dirty="0" sz="1600" spc="15">
                <a:latin typeface="微软雅黑"/>
                <a:cs typeface="微软雅黑"/>
              </a:rPr>
              <a:t>零</a:t>
            </a:r>
            <a:r>
              <a:rPr dirty="0" sz="1600">
                <a:latin typeface="微软雅黑"/>
                <a:cs typeface="微软雅黑"/>
              </a:rPr>
              <a:t>售</a:t>
            </a:r>
            <a:r>
              <a:rPr dirty="0" sz="1600" spc="15">
                <a:latin typeface="微软雅黑"/>
                <a:cs typeface="微软雅黑"/>
              </a:rPr>
              <a:t>完</a:t>
            </a:r>
            <a:r>
              <a:rPr dirty="0" sz="1600">
                <a:latin typeface="微软雅黑"/>
                <a:cs typeface="微软雅黑"/>
              </a:rPr>
              <a:t>成</a:t>
            </a:r>
            <a:r>
              <a:rPr dirty="0" sz="1600" spc="15">
                <a:latin typeface="微软雅黑"/>
                <a:cs typeface="微软雅黑"/>
              </a:rPr>
              <a:t>的商</a:t>
            </a:r>
            <a:r>
              <a:rPr dirty="0" sz="1600" spc="-20">
                <a:latin typeface="微软雅黑"/>
                <a:cs typeface="微软雅黑"/>
              </a:rPr>
              <a:t>品</a:t>
            </a:r>
            <a:endParaRPr sz="1600">
              <a:latin typeface="微软雅黑"/>
              <a:cs typeface="微软雅黑"/>
            </a:endParaRPr>
          </a:p>
          <a:p>
            <a:pPr marL="184785">
              <a:lnSpc>
                <a:spcPct val="100000"/>
              </a:lnSpc>
            </a:pPr>
            <a:r>
              <a:rPr dirty="0" sz="1600" spc="-25">
                <a:latin typeface="微软雅黑"/>
                <a:cs typeface="微软雅黑"/>
              </a:rPr>
              <a:t>成交额</a:t>
            </a:r>
            <a:r>
              <a:rPr dirty="0" sz="1600" spc="-20">
                <a:latin typeface="微软雅黑"/>
                <a:cs typeface="微软雅黑"/>
              </a:rPr>
              <a:t>是</a:t>
            </a:r>
            <a:r>
              <a:rPr dirty="0" sz="1600" spc="-15">
                <a:latin typeface="微软雅黑"/>
                <a:cs typeface="微软雅黑"/>
              </a:rPr>
              <a:t>10.9</a:t>
            </a:r>
            <a:r>
              <a:rPr dirty="0" sz="1600" spc="-25">
                <a:latin typeface="微软雅黑"/>
                <a:cs typeface="微软雅黑"/>
              </a:rPr>
              <a:t>元，网络零售能完成</a:t>
            </a:r>
            <a:r>
              <a:rPr dirty="0" sz="1600" spc="-15">
                <a:latin typeface="微软雅黑"/>
                <a:cs typeface="微软雅黑"/>
              </a:rPr>
              <a:t>的</a:t>
            </a:r>
            <a:r>
              <a:rPr dirty="0" sz="1600" spc="-25">
                <a:latin typeface="微软雅黑"/>
                <a:cs typeface="微软雅黑"/>
              </a:rPr>
              <a:t>商品</a:t>
            </a:r>
            <a:r>
              <a:rPr dirty="0" sz="1600" spc="-15">
                <a:latin typeface="微软雅黑"/>
                <a:cs typeface="微软雅黑"/>
              </a:rPr>
              <a:t>交</a:t>
            </a:r>
            <a:r>
              <a:rPr dirty="0" sz="1600" spc="-25">
                <a:latin typeface="微软雅黑"/>
                <a:cs typeface="微软雅黑"/>
              </a:rPr>
              <a:t>易额</a:t>
            </a:r>
            <a:r>
              <a:rPr dirty="0" sz="1600" spc="-20">
                <a:latin typeface="微软雅黑"/>
                <a:cs typeface="微软雅黑"/>
              </a:rPr>
              <a:t>是</a:t>
            </a:r>
            <a:r>
              <a:rPr dirty="0" sz="1600">
                <a:latin typeface="微软雅黑"/>
                <a:cs typeface="微软雅黑"/>
              </a:rPr>
              <a:t>4</a:t>
            </a:r>
            <a:r>
              <a:rPr dirty="0" sz="1600" spc="-10">
                <a:latin typeface="微软雅黑"/>
                <a:cs typeface="微软雅黑"/>
              </a:rPr>
              <a:t>9</a:t>
            </a:r>
            <a:r>
              <a:rPr dirty="0" sz="1600" spc="-15">
                <a:latin typeface="微软雅黑"/>
                <a:cs typeface="微软雅黑"/>
              </a:rPr>
              <a:t>.6</a:t>
            </a:r>
            <a:r>
              <a:rPr dirty="0" sz="1600" spc="-20">
                <a:latin typeface="微软雅黑"/>
                <a:cs typeface="微软雅黑"/>
              </a:rPr>
              <a:t>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137" y="2339975"/>
            <a:ext cx="3964304" cy="2422525"/>
          </a:xfrm>
          <a:custGeom>
            <a:avLst/>
            <a:gdLst/>
            <a:ahLst/>
            <a:cxnLst/>
            <a:rect l="l" t="t" r="r" b="b"/>
            <a:pathLst>
              <a:path w="3964304" h="2422525">
                <a:moveTo>
                  <a:pt x="0" y="2422525"/>
                </a:moveTo>
                <a:lnTo>
                  <a:pt x="3963924" y="2422525"/>
                </a:lnTo>
                <a:lnTo>
                  <a:pt x="3963924" y="0"/>
                </a:lnTo>
                <a:lnTo>
                  <a:pt x="0" y="0"/>
                </a:lnTo>
                <a:lnTo>
                  <a:pt x="0" y="242252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65137" y="2339975"/>
            <a:ext cx="3964304" cy="2422525"/>
          </a:xfrm>
          <a:custGeom>
            <a:avLst/>
            <a:gdLst/>
            <a:ahLst/>
            <a:cxnLst/>
            <a:rect l="l" t="t" r="r" b="b"/>
            <a:pathLst>
              <a:path w="3964304" h="2422525">
                <a:moveTo>
                  <a:pt x="0" y="2422525"/>
                </a:moveTo>
                <a:lnTo>
                  <a:pt x="3963924" y="2422525"/>
                </a:lnTo>
                <a:lnTo>
                  <a:pt x="3963924" y="0"/>
                </a:lnTo>
                <a:lnTo>
                  <a:pt x="0" y="0"/>
                </a:lnTo>
                <a:lnTo>
                  <a:pt x="0" y="242252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39495" y="2612135"/>
            <a:ext cx="3785870" cy="1793875"/>
          </a:xfrm>
          <a:custGeom>
            <a:avLst/>
            <a:gdLst/>
            <a:ahLst/>
            <a:cxnLst/>
            <a:rect l="l" t="t" r="r" b="b"/>
            <a:pathLst>
              <a:path w="3785870" h="1793875">
                <a:moveTo>
                  <a:pt x="0" y="1793748"/>
                </a:moveTo>
                <a:lnTo>
                  <a:pt x="3785616" y="1793748"/>
                </a:lnTo>
                <a:lnTo>
                  <a:pt x="3785616" y="0"/>
                </a:lnTo>
                <a:lnTo>
                  <a:pt x="0" y="0"/>
                </a:lnTo>
                <a:lnTo>
                  <a:pt x="0" y="17937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80872" y="3843528"/>
            <a:ext cx="274320" cy="287020"/>
          </a:xfrm>
          <a:custGeom>
            <a:avLst/>
            <a:gdLst/>
            <a:ahLst/>
            <a:cxnLst/>
            <a:rect l="l" t="t" r="r" b="b"/>
            <a:pathLst>
              <a:path w="274319" h="287020">
                <a:moveTo>
                  <a:pt x="274319" y="0"/>
                </a:moveTo>
                <a:lnTo>
                  <a:pt x="0" y="0"/>
                </a:lnTo>
                <a:lnTo>
                  <a:pt x="0" y="286512"/>
                </a:lnTo>
                <a:lnTo>
                  <a:pt x="274319" y="286512"/>
                </a:lnTo>
                <a:lnTo>
                  <a:pt x="274319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842516" y="3822191"/>
            <a:ext cx="274320" cy="307975"/>
          </a:xfrm>
          <a:custGeom>
            <a:avLst/>
            <a:gdLst/>
            <a:ahLst/>
            <a:cxnLst/>
            <a:rect l="l" t="t" r="r" b="b"/>
            <a:pathLst>
              <a:path w="274319" h="307975">
                <a:moveTo>
                  <a:pt x="274319" y="0"/>
                </a:moveTo>
                <a:lnTo>
                  <a:pt x="0" y="0"/>
                </a:lnTo>
                <a:lnTo>
                  <a:pt x="0" y="307848"/>
                </a:lnTo>
                <a:lnTo>
                  <a:pt x="274319" y="307848"/>
                </a:lnTo>
                <a:lnTo>
                  <a:pt x="274319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802635" y="3826764"/>
            <a:ext cx="274320" cy="303530"/>
          </a:xfrm>
          <a:custGeom>
            <a:avLst/>
            <a:gdLst/>
            <a:ahLst/>
            <a:cxnLst/>
            <a:rect l="l" t="t" r="r" b="b"/>
            <a:pathLst>
              <a:path w="274319" h="303529">
                <a:moveTo>
                  <a:pt x="274319" y="0"/>
                </a:moveTo>
                <a:lnTo>
                  <a:pt x="0" y="0"/>
                </a:lnTo>
                <a:lnTo>
                  <a:pt x="0" y="303276"/>
                </a:lnTo>
                <a:lnTo>
                  <a:pt x="274319" y="303276"/>
                </a:lnTo>
                <a:lnTo>
                  <a:pt x="274319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155191" y="3163823"/>
            <a:ext cx="274320" cy="966469"/>
          </a:xfrm>
          <a:custGeom>
            <a:avLst/>
            <a:gdLst/>
            <a:ahLst/>
            <a:cxnLst/>
            <a:rect l="l" t="t" r="r" b="b"/>
            <a:pathLst>
              <a:path w="274319" h="966470">
                <a:moveTo>
                  <a:pt x="274320" y="0"/>
                </a:moveTo>
                <a:lnTo>
                  <a:pt x="0" y="0"/>
                </a:lnTo>
                <a:lnTo>
                  <a:pt x="0" y="966216"/>
                </a:lnTo>
                <a:lnTo>
                  <a:pt x="274320" y="966216"/>
                </a:lnTo>
                <a:lnTo>
                  <a:pt x="274320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116835" y="3037332"/>
            <a:ext cx="274320" cy="1092835"/>
          </a:xfrm>
          <a:custGeom>
            <a:avLst/>
            <a:gdLst/>
            <a:ahLst/>
            <a:cxnLst/>
            <a:rect l="l" t="t" r="r" b="b"/>
            <a:pathLst>
              <a:path w="274319" h="1092835">
                <a:moveTo>
                  <a:pt x="274319" y="0"/>
                </a:moveTo>
                <a:lnTo>
                  <a:pt x="0" y="0"/>
                </a:lnTo>
                <a:lnTo>
                  <a:pt x="0" y="1092708"/>
                </a:lnTo>
                <a:lnTo>
                  <a:pt x="274319" y="1092708"/>
                </a:lnTo>
                <a:lnTo>
                  <a:pt x="274319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076955" y="2923032"/>
            <a:ext cx="274320" cy="1207135"/>
          </a:xfrm>
          <a:custGeom>
            <a:avLst/>
            <a:gdLst/>
            <a:ahLst/>
            <a:cxnLst/>
            <a:rect l="l" t="t" r="r" b="b"/>
            <a:pathLst>
              <a:path w="274320" h="1207135">
                <a:moveTo>
                  <a:pt x="274319" y="0"/>
                </a:moveTo>
                <a:lnTo>
                  <a:pt x="0" y="0"/>
                </a:lnTo>
                <a:lnTo>
                  <a:pt x="0" y="1207008"/>
                </a:lnTo>
                <a:lnTo>
                  <a:pt x="274319" y="1207008"/>
                </a:lnTo>
                <a:lnTo>
                  <a:pt x="274319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75131" y="4130040"/>
            <a:ext cx="2882265" cy="0"/>
          </a:xfrm>
          <a:custGeom>
            <a:avLst/>
            <a:gdLst/>
            <a:ahLst/>
            <a:cxnLst/>
            <a:rect l="l" t="t" r="r" b="b"/>
            <a:pathLst>
              <a:path w="2882265" h="0">
                <a:moveTo>
                  <a:pt x="0" y="0"/>
                </a:moveTo>
                <a:lnTo>
                  <a:pt x="2881884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75131" y="4130040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576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635251" y="4130040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576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596895" y="4130040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576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557015" y="4130040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576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93775" y="3625977"/>
            <a:ext cx="25019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11.7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54454" y="3604641"/>
            <a:ext cx="25019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12.6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15208" y="3608323"/>
            <a:ext cx="25019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12.5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8400" y="2946273"/>
            <a:ext cx="25019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39.6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29154" y="2819526"/>
            <a:ext cx="250190" cy="171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Calibri"/>
                <a:cs typeface="Calibri"/>
              </a:rPr>
              <a:t>44.9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3619" y="4186224"/>
            <a:ext cx="26352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华文楷体"/>
                <a:cs typeface="华文楷体"/>
              </a:rPr>
              <a:t>2009</a:t>
            </a:r>
            <a:endParaRPr sz="1000">
              <a:latin typeface="华文楷体"/>
              <a:cs typeface="华文楷体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84375" y="4186224"/>
            <a:ext cx="26352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华文楷体"/>
                <a:cs typeface="华文楷体"/>
              </a:rPr>
              <a:t>2010</a:t>
            </a:r>
            <a:endParaRPr sz="1000">
              <a:latin typeface="华文楷体"/>
              <a:cs typeface="华文楷体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45129" y="4186224"/>
            <a:ext cx="263525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华文楷体"/>
                <a:cs typeface="华文楷体"/>
              </a:rPr>
              <a:t>2011</a:t>
            </a:r>
            <a:endParaRPr sz="1000">
              <a:latin typeface="华文楷体"/>
              <a:cs typeface="华文楷体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88079" y="30358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688079" y="3211067"/>
            <a:ext cx="59690" cy="60960"/>
          </a:xfrm>
          <a:custGeom>
            <a:avLst/>
            <a:gdLst/>
            <a:ahLst/>
            <a:cxnLst/>
            <a:rect l="l" t="t" r="r" b="b"/>
            <a:pathLst>
              <a:path w="59689" h="60960">
                <a:moveTo>
                  <a:pt x="0" y="60960"/>
                </a:moveTo>
                <a:lnTo>
                  <a:pt x="59436" y="60960"/>
                </a:lnTo>
                <a:lnTo>
                  <a:pt x="59436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760723" y="2942960"/>
            <a:ext cx="43434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44800"/>
              </a:lnSpc>
            </a:pPr>
            <a:r>
              <a:rPr dirty="0" sz="800">
                <a:latin typeface="微软雅黑"/>
                <a:cs typeface="微软雅黑"/>
              </a:rPr>
              <a:t>实体零售 网络零售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70246" y="4629911"/>
            <a:ext cx="24638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0D0D0D"/>
                </a:solidFill>
                <a:latin typeface="微软雅黑"/>
                <a:cs typeface="微软雅黑"/>
              </a:rPr>
              <a:t>网络零售和实体零售的交易效率对比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5137" y="2339975"/>
            <a:ext cx="3964304" cy="0"/>
          </a:xfrm>
          <a:custGeom>
            <a:avLst/>
            <a:gdLst/>
            <a:ahLst/>
            <a:cxnLst/>
            <a:rect l="l" t="t" r="r" b="b"/>
            <a:pathLst>
              <a:path w="3964304" h="0">
                <a:moveTo>
                  <a:pt x="0" y="0"/>
                </a:moveTo>
                <a:lnTo>
                  <a:pt x="3963987" y="0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65137" y="4762500"/>
            <a:ext cx="3964304" cy="0"/>
          </a:xfrm>
          <a:custGeom>
            <a:avLst/>
            <a:gdLst/>
            <a:ahLst/>
            <a:cxnLst/>
            <a:rect l="l" t="t" r="r" b="b"/>
            <a:pathLst>
              <a:path w="3964304" h="0">
                <a:moveTo>
                  <a:pt x="0" y="0"/>
                </a:moveTo>
                <a:lnTo>
                  <a:pt x="3963987" y="0"/>
                </a:lnTo>
              </a:path>
            </a:pathLst>
          </a:custGeom>
          <a:ln w="12700">
            <a:solidFill>
              <a:srgbClr val="7E7E7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7607300" y="2409825"/>
            <a:ext cx="786130" cy="1425575"/>
          </a:xfrm>
          <a:custGeom>
            <a:avLst/>
            <a:gdLst/>
            <a:ahLst/>
            <a:cxnLst/>
            <a:rect l="l" t="t" r="r" b="b"/>
            <a:pathLst>
              <a:path w="786129" h="1425575">
                <a:moveTo>
                  <a:pt x="727709" y="273304"/>
                </a:moveTo>
                <a:lnTo>
                  <a:pt x="441832" y="273304"/>
                </a:lnTo>
                <a:lnTo>
                  <a:pt x="441832" y="1139698"/>
                </a:lnTo>
                <a:lnTo>
                  <a:pt x="0" y="1139698"/>
                </a:lnTo>
                <a:lnTo>
                  <a:pt x="0" y="1425575"/>
                </a:lnTo>
                <a:lnTo>
                  <a:pt x="585977" y="1425575"/>
                </a:lnTo>
                <a:lnTo>
                  <a:pt x="628705" y="1419026"/>
                </a:lnTo>
                <a:lnTo>
                  <a:pt x="666189" y="1400722"/>
                </a:lnTo>
                <a:lnTo>
                  <a:pt x="696437" y="1372671"/>
                </a:lnTo>
                <a:lnTo>
                  <a:pt x="717455" y="1336882"/>
                </a:lnTo>
                <a:lnTo>
                  <a:pt x="727248" y="1295366"/>
                </a:lnTo>
                <a:lnTo>
                  <a:pt x="727709" y="273304"/>
                </a:lnTo>
                <a:close/>
              </a:path>
              <a:path w="786129" h="1425575">
                <a:moveTo>
                  <a:pt x="584834" y="0"/>
                </a:moveTo>
                <a:lnTo>
                  <a:pt x="383794" y="273304"/>
                </a:lnTo>
                <a:lnTo>
                  <a:pt x="785876" y="273304"/>
                </a:lnTo>
                <a:lnTo>
                  <a:pt x="584834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749800" y="3576701"/>
            <a:ext cx="3143250" cy="259079"/>
          </a:xfrm>
          <a:custGeom>
            <a:avLst/>
            <a:gdLst/>
            <a:ahLst/>
            <a:cxnLst/>
            <a:rect l="l" t="t" r="r" b="b"/>
            <a:pathLst>
              <a:path w="3143250" h="259079">
                <a:moveTo>
                  <a:pt x="3048380" y="0"/>
                </a:moveTo>
                <a:lnTo>
                  <a:pt x="0" y="0"/>
                </a:lnTo>
                <a:lnTo>
                  <a:pt x="0" y="258699"/>
                </a:lnTo>
                <a:lnTo>
                  <a:pt x="3048380" y="258699"/>
                </a:lnTo>
                <a:lnTo>
                  <a:pt x="3143250" y="129286"/>
                </a:lnTo>
                <a:lnTo>
                  <a:pt x="304838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464425" y="2409825"/>
            <a:ext cx="1357630" cy="1749425"/>
          </a:xfrm>
          <a:custGeom>
            <a:avLst/>
            <a:gdLst/>
            <a:ahLst/>
            <a:cxnLst/>
            <a:rect l="l" t="t" r="r" b="b"/>
            <a:pathLst>
              <a:path w="1357629" h="1749425">
                <a:moveTo>
                  <a:pt x="1297558" y="273431"/>
                </a:moveTo>
                <a:lnTo>
                  <a:pt x="1006475" y="273431"/>
                </a:lnTo>
                <a:lnTo>
                  <a:pt x="1006475" y="1458214"/>
                </a:lnTo>
                <a:lnTo>
                  <a:pt x="0" y="1458214"/>
                </a:lnTo>
                <a:lnTo>
                  <a:pt x="0" y="1749425"/>
                </a:lnTo>
                <a:lnTo>
                  <a:pt x="1052829" y="1749425"/>
                </a:lnTo>
                <a:lnTo>
                  <a:pt x="1092518" y="1746220"/>
                </a:lnTo>
                <a:lnTo>
                  <a:pt x="1130170" y="1736944"/>
                </a:lnTo>
                <a:lnTo>
                  <a:pt x="1165282" y="1722100"/>
                </a:lnTo>
                <a:lnTo>
                  <a:pt x="1212083" y="1690496"/>
                </a:lnTo>
                <a:lnTo>
                  <a:pt x="1250331" y="1649199"/>
                </a:lnTo>
                <a:lnTo>
                  <a:pt x="1278322" y="1599909"/>
                </a:lnTo>
                <a:lnTo>
                  <a:pt x="1290444" y="1563449"/>
                </a:lnTo>
                <a:lnTo>
                  <a:pt x="1296747" y="1524697"/>
                </a:lnTo>
                <a:lnTo>
                  <a:pt x="1297558" y="1504619"/>
                </a:lnTo>
                <a:lnTo>
                  <a:pt x="1297558" y="273431"/>
                </a:lnTo>
                <a:close/>
              </a:path>
              <a:path w="1357629" h="1749425">
                <a:moveTo>
                  <a:pt x="1152017" y="0"/>
                </a:moveTo>
                <a:lnTo>
                  <a:pt x="946784" y="273431"/>
                </a:lnTo>
                <a:lnTo>
                  <a:pt x="1357376" y="273431"/>
                </a:lnTo>
                <a:lnTo>
                  <a:pt x="1152017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764151" y="3900487"/>
            <a:ext cx="2843530" cy="259079"/>
          </a:xfrm>
          <a:custGeom>
            <a:avLst/>
            <a:gdLst/>
            <a:ahLst/>
            <a:cxnLst/>
            <a:rect l="l" t="t" r="r" b="b"/>
            <a:pathLst>
              <a:path w="2843529" h="259079">
                <a:moveTo>
                  <a:pt x="2713735" y="0"/>
                </a:moveTo>
                <a:lnTo>
                  <a:pt x="0" y="0"/>
                </a:lnTo>
                <a:lnTo>
                  <a:pt x="0" y="258762"/>
                </a:lnTo>
                <a:lnTo>
                  <a:pt x="2713735" y="258762"/>
                </a:lnTo>
                <a:lnTo>
                  <a:pt x="2843149" y="129374"/>
                </a:lnTo>
                <a:lnTo>
                  <a:pt x="271373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035675" y="4003166"/>
            <a:ext cx="448665" cy="2867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035675" y="3447173"/>
            <a:ext cx="428625" cy="260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821548" y="2993275"/>
            <a:ext cx="428625" cy="260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8587358" y="2993275"/>
            <a:ext cx="448665" cy="2593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178800" y="3576701"/>
            <a:ext cx="428625" cy="389255"/>
          </a:xfrm>
          <a:custGeom>
            <a:avLst/>
            <a:gdLst/>
            <a:ahLst/>
            <a:cxnLst/>
            <a:rect l="l" t="t" r="r" b="b"/>
            <a:pathLst>
              <a:path w="428625" h="389254">
                <a:moveTo>
                  <a:pt x="214375" y="0"/>
                </a:moveTo>
                <a:lnTo>
                  <a:pt x="162869" y="5647"/>
                </a:lnTo>
                <a:lnTo>
                  <a:pt x="115872" y="21691"/>
                </a:lnTo>
                <a:lnTo>
                  <a:pt x="74875" y="46785"/>
                </a:lnTo>
                <a:lnTo>
                  <a:pt x="41371" y="79580"/>
                </a:lnTo>
                <a:lnTo>
                  <a:pt x="16851" y="118729"/>
                </a:lnTo>
                <a:lnTo>
                  <a:pt x="2806" y="162884"/>
                </a:lnTo>
                <a:lnTo>
                  <a:pt x="0" y="194437"/>
                </a:lnTo>
                <a:lnTo>
                  <a:pt x="710" y="210381"/>
                </a:lnTo>
                <a:lnTo>
                  <a:pt x="10932" y="255886"/>
                </a:lnTo>
                <a:lnTo>
                  <a:pt x="32126" y="296849"/>
                </a:lnTo>
                <a:lnTo>
                  <a:pt x="62801" y="331917"/>
                </a:lnTo>
                <a:lnTo>
                  <a:pt x="101466" y="359738"/>
                </a:lnTo>
                <a:lnTo>
                  <a:pt x="146629" y="378959"/>
                </a:lnTo>
                <a:lnTo>
                  <a:pt x="196798" y="388229"/>
                </a:lnTo>
                <a:lnTo>
                  <a:pt x="214375" y="388874"/>
                </a:lnTo>
                <a:lnTo>
                  <a:pt x="231935" y="388229"/>
                </a:lnTo>
                <a:lnTo>
                  <a:pt x="282060" y="378959"/>
                </a:lnTo>
                <a:lnTo>
                  <a:pt x="327193" y="359738"/>
                </a:lnTo>
                <a:lnTo>
                  <a:pt x="365839" y="331917"/>
                </a:lnTo>
                <a:lnTo>
                  <a:pt x="396504" y="296849"/>
                </a:lnTo>
                <a:lnTo>
                  <a:pt x="417693" y="255886"/>
                </a:lnTo>
                <a:lnTo>
                  <a:pt x="427914" y="210381"/>
                </a:lnTo>
                <a:lnTo>
                  <a:pt x="428625" y="194437"/>
                </a:lnTo>
                <a:lnTo>
                  <a:pt x="427914" y="178482"/>
                </a:lnTo>
                <a:lnTo>
                  <a:pt x="417693" y="132957"/>
                </a:lnTo>
                <a:lnTo>
                  <a:pt x="396504" y="91990"/>
                </a:lnTo>
                <a:lnTo>
                  <a:pt x="365839" y="56927"/>
                </a:lnTo>
                <a:lnTo>
                  <a:pt x="327193" y="29117"/>
                </a:lnTo>
                <a:lnTo>
                  <a:pt x="282060" y="9907"/>
                </a:lnTo>
                <a:lnTo>
                  <a:pt x="231935" y="644"/>
                </a:lnTo>
                <a:lnTo>
                  <a:pt x="214375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8178800" y="3576701"/>
            <a:ext cx="428625" cy="389255"/>
          </a:xfrm>
          <a:custGeom>
            <a:avLst/>
            <a:gdLst/>
            <a:ahLst/>
            <a:cxnLst/>
            <a:rect l="l" t="t" r="r" b="b"/>
            <a:pathLst>
              <a:path w="428625" h="389254">
                <a:moveTo>
                  <a:pt x="0" y="194437"/>
                </a:moveTo>
                <a:lnTo>
                  <a:pt x="6232" y="147692"/>
                </a:lnTo>
                <a:lnTo>
                  <a:pt x="23934" y="105056"/>
                </a:lnTo>
                <a:lnTo>
                  <a:pt x="51615" y="67876"/>
                </a:lnTo>
                <a:lnTo>
                  <a:pt x="87782" y="37498"/>
                </a:lnTo>
                <a:lnTo>
                  <a:pt x="130944" y="15271"/>
                </a:lnTo>
                <a:lnTo>
                  <a:pt x="179611" y="2543"/>
                </a:lnTo>
                <a:lnTo>
                  <a:pt x="214375" y="0"/>
                </a:lnTo>
                <a:lnTo>
                  <a:pt x="231935" y="644"/>
                </a:lnTo>
                <a:lnTo>
                  <a:pt x="282060" y="9907"/>
                </a:lnTo>
                <a:lnTo>
                  <a:pt x="327193" y="29117"/>
                </a:lnTo>
                <a:lnTo>
                  <a:pt x="365839" y="56927"/>
                </a:lnTo>
                <a:lnTo>
                  <a:pt x="396504" y="91990"/>
                </a:lnTo>
                <a:lnTo>
                  <a:pt x="417693" y="132957"/>
                </a:lnTo>
                <a:lnTo>
                  <a:pt x="427914" y="178482"/>
                </a:lnTo>
                <a:lnTo>
                  <a:pt x="428625" y="194437"/>
                </a:lnTo>
                <a:lnTo>
                  <a:pt x="427914" y="210381"/>
                </a:lnTo>
                <a:lnTo>
                  <a:pt x="417693" y="255886"/>
                </a:lnTo>
                <a:lnTo>
                  <a:pt x="396504" y="296849"/>
                </a:lnTo>
                <a:lnTo>
                  <a:pt x="365839" y="331917"/>
                </a:lnTo>
                <a:lnTo>
                  <a:pt x="327193" y="359738"/>
                </a:lnTo>
                <a:lnTo>
                  <a:pt x="282060" y="378959"/>
                </a:lnTo>
                <a:lnTo>
                  <a:pt x="231935" y="388229"/>
                </a:lnTo>
                <a:lnTo>
                  <a:pt x="214375" y="388874"/>
                </a:lnTo>
                <a:lnTo>
                  <a:pt x="196798" y="388229"/>
                </a:lnTo>
                <a:lnTo>
                  <a:pt x="146629" y="378959"/>
                </a:lnTo>
                <a:lnTo>
                  <a:pt x="101466" y="359738"/>
                </a:lnTo>
                <a:lnTo>
                  <a:pt x="62801" y="331917"/>
                </a:lnTo>
                <a:lnTo>
                  <a:pt x="32126" y="296849"/>
                </a:lnTo>
                <a:lnTo>
                  <a:pt x="10932" y="255886"/>
                </a:lnTo>
                <a:lnTo>
                  <a:pt x="710" y="210381"/>
                </a:lnTo>
                <a:lnTo>
                  <a:pt x="0" y="194437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749800" y="2540063"/>
            <a:ext cx="142875" cy="167005"/>
          </a:xfrm>
          <a:custGeom>
            <a:avLst/>
            <a:gdLst/>
            <a:ahLst/>
            <a:cxnLst/>
            <a:rect l="l" t="t" r="r" b="b"/>
            <a:pathLst>
              <a:path w="142875" h="167005">
                <a:moveTo>
                  <a:pt x="0" y="166687"/>
                </a:moveTo>
                <a:lnTo>
                  <a:pt x="142875" y="166687"/>
                </a:lnTo>
                <a:lnTo>
                  <a:pt x="142875" y="0"/>
                </a:lnTo>
                <a:lnTo>
                  <a:pt x="0" y="0"/>
                </a:lnTo>
                <a:lnTo>
                  <a:pt x="0" y="16668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749800" y="2540063"/>
            <a:ext cx="142875" cy="167005"/>
          </a:xfrm>
          <a:custGeom>
            <a:avLst/>
            <a:gdLst/>
            <a:ahLst/>
            <a:cxnLst/>
            <a:rect l="l" t="t" r="r" b="b"/>
            <a:pathLst>
              <a:path w="142875" h="167005">
                <a:moveTo>
                  <a:pt x="0" y="166687"/>
                </a:moveTo>
                <a:lnTo>
                  <a:pt x="142875" y="166687"/>
                </a:lnTo>
                <a:lnTo>
                  <a:pt x="142875" y="0"/>
                </a:lnTo>
                <a:lnTo>
                  <a:pt x="0" y="0"/>
                </a:lnTo>
                <a:lnTo>
                  <a:pt x="0" y="166687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47217" y="2388870"/>
            <a:ext cx="6657975" cy="346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0D0D0D"/>
                </a:solidFill>
                <a:latin typeface="微软雅黑"/>
                <a:cs typeface="微软雅黑"/>
              </a:rPr>
              <a:t>1</a:t>
            </a:r>
            <a:r>
              <a:rPr dirty="0" sz="1000" spc="-15">
                <a:solidFill>
                  <a:srgbClr val="0D0D0D"/>
                </a:solidFill>
                <a:latin typeface="微软雅黑"/>
                <a:cs typeface="微软雅黑"/>
              </a:rPr>
              <a:t>元投入成本所完成的商品销售额（</a:t>
            </a:r>
            <a:r>
              <a:rPr dirty="0" sz="1000" spc="-5">
                <a:solidFill>
                  <a:srgbClr val="0D0D0D"/>
                </a:solidFill>
                <a:latin typeface="微软雅黑"/>
                <a:cs typeface="微软雅黑"/>
              </a:rPr>
              <a:t>元</a:t>
            </a:r>
            <a:r>
              <a:rPr dirty="0" sz="1000" spc="-10">
                <a:solidFill>
                  <a:srgbClr val="0D0D0D"/>
                </a:solidFill>
                <a:latin typeface="微软雅黑"/>
                <a:cs typeface="微软雅黑"/>
              </a:rPr>
              <a:t>）</a:t>
            </a:r>
            <a:endParaRPr sz="1000">
              <a:latin typeface="微软雅黑"/>
              <a:cs typeface="微软雅黑"/>
            </a:endParaRPr>
          </a:p>
          <a:p>
            <a:pPr marL="4365625">
              <a:lnSpc>
                <a:spcPct val="100000"/>
              </a:lnSpc>
              <a:spcBef>
                <a:spcPts val="220"/>
              </a:spcBef>
            </a:pPr>
            <a:r>
              <a:rPr dirty="0" sz="1000" spc="-10">
                <a:solidFill>
                  <a:srgbClr val="0D0D0D"/>
                </a:solidFill>
                <a:latin typeface="微软雅黑"/>
                <a:cs typeface="微软雅黑"/>
              </a:rPr>
              <a:t>基于</a:t>
            </a:r>
            <a:r>
              <a:rPr dirty="0" sz="1000" spc="-10">
                <a:solidFill>
                  <a:srgbClr val="E36C09"/>
                </a:solidFill>
                <a:latin typeface="微软雅黑"/>
                <a:cs typeface="微软雅黑"/>
              </a:rPr>
              <a:t>工业经济</a:t>
            </a:r>
            <a:r>
              <a:rPr dirty="0" sz="1000" spc="-10">
                <a:solidFill>
                  <a:srgbClr val="0D0D0D"/>
                </a:solidFill>
                <a:latin typeface="微软雅黑"/>
                <a:cs typeface="微软雅黑"/>
              </a:rPr>
              <a:t>基础设施，中国</a:t>
            </a:r>
            <a:r>
              <a:rPr dirty="0" sz="1000" spc="-10">
                <a:solidFill>
                  <a:srgbClr val="E36C09"/>
                </a:solidFill>
                <a:latin typeface="微软雅黑"/>
                <a:cs typeface="微软雅黑"/>
              </a:rPr>
              <a:t>追赶</a:t>
            </a:r>
            <a:r>
              <a:rPr dirty="0" sz="1000">
                <a:solidFill>
                  <a:srgbClr val="E36C09"/>
                </a:solidFill>
                <a:latin typeface="微软雅黑"/>
                <a:cs typeface="微软雅黑"/>
              </a:rPr>
              <a:t>式</a:t>
            </a:r>
            <a:r>
              <a:rPr dirty="0" sz="1000" spc="-10">
                <a:solidFill>
                  <a:srgbClr val="0D0D0D"/>
                </a:solidFill>
                <a:latin typeface="微软雅黑"/>
                <a:cs typeface="微软雅黑"/>
              </a:rPr>
              <a:t>发展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31670" y="4595367"/>
            <a:ext cx="2468880" cy="134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0D0D0D"/>
                </a:solidFill>
                <a:latin typeface="微软雅黑"/>
                <a:cs typeface="微软雅黑"/>
              </a:rPr>
              <a:t>数据来源：国家统计局</a:t>
            </a:r>
            <a:r>
              <a:rPr dirty="0" sz="800" spc="-15">
                <a:solidFill>
                  <a:srgbClr val="0D0D0D"/>
                </a:solidFill>
                <a:latin typeface="微软雅黑"/>
                <a:cs typeface="微软雅黑"/>
              </a:rPr>
              <a:t>、</a:t>
            </a:r>
            <a:r>
              <a:rPr dirty="0" sz="800">
                <a:solidFill>
                  <a:srgbClr val="0D0D0D"/>
                </a:solidFill>
                <a:latin typeface="微软雅黑"/>
                <a:cs typeface="微软雅黑"/>
              </a:rPr>
              <a:t>雅虎</a:t>
            </a:r>
            <a:r>
              <a:rPr dirty="0" sz="800" spc="-15">
                <a:solidFill>
                  <a:srgbClr val="0D0D0D"/>
                </a:solidFill>
                <a:latin typeface="微软雅黑"/>
                <a:cs typeface="微软雅黑"/>
              </a:rPr>
              <a:t>财</a:t>
            </a:r>
            <a:r>
              <a:rPr dirty="0" sz="800">
                <a:solidFill>
                  <a:srgbClr val="0D0D0D"/>
                </a:solidFill>
                <a:latin typeface="微软雅黑"/>
                <a:cs typeface="微软雅黑"/>
              </a:rPr>
              <a:t>报，</a:t>
            </a:r>
            <a:r>
              <a:rPr dirty="0" sz="800" spc="-15">
                <a:solidFill>
                  <a:srgbClr val="0D0D0D"/>
                </a:solidFill>
                <a:latin typeface="微软雅黑"/>
                <a:cs typeface="微软雅黑"/>
              </a:rPr>
              <a:t>阿</a:t>
            </a:r>
            <a:r>
              <a:rPr dirty="0" sz="800">
                <a:solidFill>
                  <a:srgbClr val="0D0D0D"/>
                </a:solidFill>
                <a:latin typeface="微软雅黑"/>
                <a:cs typeface="微软雅黑"/>
              </a:rPr>
              <a:t>里研</a:t>
            </a:r>
            <a:r>
              <a:rPr dirty="0" sz="800" spc="-15">
                <a:solidFill>
                  <a:srgbClr val="0D0D0D"/>
                </a:solidFill>
                <a:latin typeface="微软雅黑"/>
                <a:cs typeface="微软雅黑"/>
              </a:rPr>
              <a:t>究</a:t>
            </a:r>
            <a:r>
              <a:rPr dirty="0" sz="800">
                <a:solidFill>
                  <a:srgbClr val="0D0D0D"/>
                </a:solidFill>
                <a:latin typeface="微软雅黑"/>
                <a:cs typeface="微软雅黑"/>
              </a:rPr>
              <a:t>中心</a:t>
            </a:r>
            <a:r>
              <a:rPr dirty="0" sz="800" spc="-15">
                <a:solidFill>
                  <a:srgbClr val="0D0D0D"/>
                </a:solidFill>
                <a:latin typeface="微软雅黑"/>
                <a:cs typeface="微软雅黑"/>
              </a:rPr>
              <a:t>分</a:t>
            </a:r>
            <a:r>
              <a:rPr dirty="0" sz="800">
                <a:solidFill>
                  <a:srgbClr val="0D0D0D"/>
                </a:solidFill>
                <a:latin typeface="微软雅黑"/>
                <a:cs typeface="微软雅黑"/>
              </a:rPr>
              <a:t>析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00676" y="2830195"/>
            <a:ext cx="2304415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0D0D0D"/>
                </a:solidFill>
                <a:latin typeface="微软雅黑"/>
                <a:cs typeface="微软雅黑"/>
              </a:rPr>
              <a:t>基于</a:t>
            </a:r>
            <a:r>
              <a:rPr dirty="0" sz="1000" spc="-10">
                <a:solidFill>
                  <a:srgbClr val="E36C09"/>
                </a:solidFill>
                <a:latin typeface="微软雅黑"/>
                <a:cs typeface="微软雅黑"/>
              </a:rPr>
              <a:t>信息经济</a:t>
            </a:r>
            <a:r>
              <a:rPr dirty="0" sz="1000" spc="-10">
                <a:solidFill>
                  <a:srgbClr val="0D0D0D"/>
                </a:solidFill>
                <a:latin typeface="微软雅黑"/>
                <a:cs typeface="微软雅黑"/>
              </a:rPr>
              <a:t>基础设施，中国</a:t>
            </a:r>
            <a:r>
              <a:rPr dirty="0" sz="1000" spc="-10">
                <a:solidFill>
                  <a:srgbClr val="E36C09"/>
                </a:solidFill>
                <a:latin typeface="微软雅黑"/>
                <a:cs typeface="微软雅黑"/>
              </a:rPr>
              <a:t>跨越</a:t>
            </a:r>
            <a:r>
              <a:rPr dirty="0" sz="1000">
                <a:solidFill>
                  <a:srgbClr val="E36C09"/>
                </a:solidFill>
                <a:latin typeface="微软雅黑"/>
                <a:cs typeface="微软雅黑"/>
              </a:rPr>
              <a:t>式</a:t>
            </a:r>
            <a:r>
              <a:rPr dirty="0" sz="1000" spc="-10">
                <a:solidFill>
                  <a:srgbClr val="0D0D0D"/>
                </a:solidFill>
                <a:latin typeface="微软雅黑"/>
                <a:cs typeface="微软雅黑"/>
              </a:rPr>
              <a:t>发展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49800" y="2825813"/>
            <a:ext cx="142875" cy="167005"/>
          </a:xfrm>
          <a:custGeom>
            <a:avLst/>
            <a:gdLst/>
            <a:ahLst/>
            <a:cxnLst/>
            <a:rect l="l" t="t" r="r" b="b"/>
            <a:pathLst>
              <a:path w="142875" h="167005">
                <a:moveTo>
                  <a:pt x="0" y="166687"/>
                </a:moveTo>
                <a:lnTo>
                  <a:pt x="142875" y="166687"/>
                </a:lnTo>
                <a:lnTo>
                  <a:pt x="142875" y="0"/>
                </a:lnTo>
                <a:lnTo>
                  <a:pt x="0" y="0"/>
                </a:lnTo>
                <a:lnTo>
                  <a:pt x="0" y="166687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964805" y="3965562"/>
            <a:ext cx="356870" cy="264795"/>
          </a:xfrm>
          <a:custGeom>
            <a:avLst/>
            <a:gdLst/>
            <a:ahLst/>
            <a:cxnLst/>
            <a:rect l="l" t="t" r="r" b="b"/>
            <a:pathLst>
              <a:path w="356870" h="264795">
                <a:moveTo>
                  <a:pt x="341689" y="11196"/>
                </a:moveTo>
                <a:lnTo>
                  <a:pt x="332265" y="12200"/>
                </a:lnTo>
                <a:lnTo>
                  <a:pt x="0" y="256527"/>
                </a:lnTo>
                <a:lnTo>
                  <a:pt x="5715" y="264198"/>
                </a:lnTo>
                <a:lnTo>
                  <a:pt x="337968" y="19790"/>
                </a:lnTo>
                <a:lnTo>
                  <a:pt x="341689" y="11196"/>
                </a:lnTo>
                <a:close/>
              </a:path>
              <a:path w="356870" h="264795">
                <a:moveTo>
                  <a:pt x="356106" y="1765"/>
                </a:moveTo>
                <a:lnTo>
                  <a:pt x="346455" y="1765"/>
                </a:lnTo>
                <a:lnTo>
                  <a:pt x="352044" y="9436"/>
                </a:lnTo>
                <a:lnTo>
                  <a:pt x="337968" y="19790"/>
                </a:lnTo>
                <a:lnTo>
                  <a:pt x="309879" y="84658"/>
                </a:lnTo>
                <a:lnTo>
                  <a:pt x="308864" y="87071"/>
                </a:lnTo>
                <a:lnTo>
                  <a:pt x="309879" y="89877"/>
                </a:lnTo>
                <a:lnTo>
                  <a:pt x="314705" y="91973"/>
                </a:lnTo>
                <a:lnTo>
                  <a:pt x="317500" y="90855"/>
                </a:lnTo>
                <a:lnTo>
                  <a:pt x="318643" y="88442"/>
                </a:lnTo>
                <a:lnTo>
                  <a:pt x="356106" y="1765"/>
                </a:lnTo>
                <a:close/>
              </a:path>
              <a:path w="356870" h="264795">
                <a:moveTo>
                  <a:pt x="356870" y="0"/>
                </a:moveTo>
                <a:lnTo>
                  <a:pt x="258445" y="10477"/>
                </a:lnTo>
                <a:lnTo>
                  <a:pt x="256540" y="12826"/>
                </a:lnTo>
                <a:lnTo>
                  <a:pt x="257048" y="18059"/>
                </a:lnTo>
                <a:lnTo>
                  <a:pt x="259461" y="19951"/>
                </a:lnTo>
                <a:lnTo>
                  <a:pt x="332265" y="12200"/>
                </a:lnTo>
                <a:lnTo>
                  <a:pt x="346455" y="1765"/>
                </a:lnTo>
                <a:lnTo>
                  <a:pt x="356106" y="1765"/>
                </a:lnTo>
                <a:lnTo>
                  <a:pt x="356870" y="0"/>
                </a:lnTo>
                <a:close/>
              </a:path>
              <a:path w="356870" h="264795">
                <a:moveTo>
                  <a:pt x="347871" y="3708"/>
                </a:moveTo>
                <a:lnTo>
                  <a:pt x="344931" y="3708"/>
                </a:lnTo>
                <a:lnTo>
                  <a:pt x="349758" y="10337"/>
                </a:lnTo>
                <a:lnTo>
                  <a:pt x="341689" y="11196"/>
                </a:lnTo>
                <a:lnTo>
                  <a:pt x="337968" y="19790"/>
                </a:lnTo>
                <a:lnTo>
                  <a:pt x="352044" y="9436"/>
                </a:lnTo>
                <a:lnTo>
                  <a:pt x="347871" y="3708"/>
                </a:lnTo>
                <a:close/>
              </a:path>
              <a:path w="356870" h="264795">
                <a:moveTo>
                  <a:pt x="346455" y="1765"/>
                </a:moveTo>
                <a:lnTo>
                  <a:pt x="332265" y="12200"/>
                </a:lnTo>
                <a:lnTo>
                  <a:pt x="341689" y="11196"/>
                </a:lnTo>
                <a:lnTo>
                  <a:pt x="344931" y="3708"/>
                </a:lnTo>
                <a:lnTo>
                  <a:pt x="347871" y="3708"/>
                </a:lnTo>
                <a:lnTo>
                  <a:pt x="346455" y="1765"/>
                </a:lnTo>
                <a:close/>
              </a:path>
              <a:path w="356870" h="264795">
                <a:moveTo>
                  <a:pt x="344931" y="3708"/>
                </a:moveTo>
                <a:lnTo>
                  <a:pt x="341689" y="11196"/>
                </a:lnTo>
                <a:lnTo>
                  <a:pt x="349758" y="10337"/>
                </a:lnTo>
                <a:lnTo>
                  <a:pt x="344931" y="3708"/>
                </a:lnTo>
                <a:close/>
              </a:path>
            </a:pathLst>
          </a:custGeom>
          <a:solidFill>
            <a:srgbClr val="ED6C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653908" y="4283151"/>
            <a:ext cx="657860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E36C09"/>
                </a:solidFill>
                <a:latin typeface="微软雅黑"/>
                <a:cs typeface="微软雅黑"/>
              </a:rPr>
              <a:t>互联网出现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79705">
              <a:lnSpc>
                <a:spcPct val="100000"/>
              </a:lnSpc>
            </a:pPr>
            <a:r>
              <a:rPr dirty="0"/>
              <a:t>同时，互联网提升零售</a:t>
            </a:r>
            <a:r>
              <a:rPr dirty="0" spc="-15"/>
              <a:t>交</a:t>
            </a:r>
            <a:r>
              <a:rPr dirty="0"/>
              <a:t>易效率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08279">
              <a:lnSpc>
                <a:spcPct val="100000"/>
              </a:lnSpc>
            </a:pPr>
            <a:r>
              <a:rPr dirty="0" sz="2800" spc="-30"/>
              <a:t>对传统零售业而言，亟需调整自身</a:t>
            </a:r>
            <a:r>
              <a:rPr dirty="0" sz="2800" spc="-25"/>
              <a:t>经</a:t>
            </a:r>
            <a:r>
              <a:rPr dirty="0" sz="2800" spc="-30"/>
              <a:t>营模式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78204" y="953770"/>
            <a:ext cx="6969759" cy="1296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•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25">
                <a:latin typeface="微软雅黑"/>
                <a:cs typeface="微软雅黑"/>
              </a:rPr>
              <a:t>百货商场：普遍采取</a:t>
            </a:r>
            <a:r>
              <a:rPr dirty="0" sz="1600" spc="30">
                <a:latin typeface="微软雅黑"/>
                <a:cs typeface="微软雅黑"/>
              </a:rPr>
              <a:t>的</a:t>
            </a:r>
            <a:r>
              <a:rPr dirty="0" sz="1600" spc="25">
                <a:latin typeface="微软雅黑"/>
                <a:cs typeface="微软雅黑"/>
              </a:rPr>
              <a:t>“联营扣点”模</a:t>
            </a:r>
            <a:r>
              <a:rPr dirty="0" sz="1600" spc="30">
                <a:latin typeface="微软雅黑"/>
                <a:cs typeface="微软雅黑"/>
              </a:rPr>
              <a:t>式</a:t>
            </a:r>
            <a:r>
              <a:rPr dirty="0" sz="1600" spc="25">
                <a:latin typeface="微软雅黑"/>
                <a:cs typeface="微软雅黑"/>
              </a:rPr>
              <a:t>（</a:t>
            </a:r>
            <a:r>
              <a:rPr dirty="0" sz="1600" spc="-10">
                <a:latin typeface="微软雅黑"/>
                <a:cs typeface="微软雅黑"/>
              </a:rPr>
              <a:t>15</a:t>
            </a:r>
            <a:r>
              <a:rPr dirty="0" sz="1600" spc="-20">
                <a:latin typeface="微软雅黑"/>
                <a:cs typeface="微软雅黑"/>
              </a:rPr>
              <a:t>%</a:t>
            </a:r>
            <a:r>
              <a:rPr dirty="0" sz="1600" spc="-5">
                <a:latin typeface="微软雅黑"/>
                <a:cs typeface="微软雅黑"/>
              </a:rPr>
              <a:t>-</a:t>
            </a:r>
            <a:r>
              <a:rPr dirty="0" sz="1600" spc="-10">
                <a:latin typeface="微软雅黑"/>
                <a:cs typeface="微软雅黑"/>
              </a:rPr>
              <a:t>30</a:t>
            </a:r>
            <a:r>
              <a:rPr dirty="0" sz="1600" spc="25">
                <a:latin typeface="微软雅黑"/>
                <a:cs typeface="微软雅黑"/>
              </a:rPr>
              <a:t>%</a:t>
            </a:r>
            <a:r>
              <a:rPr dirty="0" sz="1600" spc="25">
                <a:latin typeface="微软雅黑"/>
                <a:cs typeface="微软雅黑"/>
              </a:rPr>
              <a:t>），缺乏</a:t>
            </a:r>
            <a:r>
              <a:rPr dirty="0" sz="1600" spc="35">
                <a:latin typeface="微软雅黑"/>
                <a:cs typeface="微软雅黑"/>
              </a:rPr>
              <a:t>对</a:t>
            </a:r>
            <a:r>
              <a:rPr dirty="0" sz="1600" spc="25">
                <a:latin typeface="微软雅黑"/>
                <a:cs typeface="微软雅黑"/>
              </a:rPr>
              <a:t>商</a:t>
            </a:r>
            <a:r>
              <a:rPr dirty="0" sz="1600" spc="35">
                <a:latin typeface="微软雅黑"/>
                <a:cs typeface="微软雅黑"/>
              </a:rPr>
              <a:t>品</a:t>
            </a:r>
            <a:r>
              <a:rPr dirty="0" sz="1600" spc="40">
                <a:latin typeface="微软雅黑"/>
                <a:cs typeface="微软雅黑"/>
              </a:rPr>
              <a:t>、</a:t>
            </a:r>
            <a:r>
              <a:rPr dirty="0" sz="1600" spc="-20">
                <a:latin typeface="微软雅黑"/>
                <a:cs typeface="微软雅黑"/>
              </a:rPr>
              <a:t>客</a:t>
            </a:r>
            <a:endParaRPr sz="1600">
              <a:latin typeface="微软雅黑"/>
              <a:cs typeface="微软雅黑"/>
            </a:endParaRPr>
          </a:p>
          <a:p>
            <a:pPr marL="182880">
              <a:lnSpc>
                <a:spcPct val="100000"/>
              </a:lnSpc>
            </a:pPr>
            <a:r>
              <a:rPr dirty="0" sz="1600" spc="-25">
                <a:latin typeface="微软雅黑"/>
                <a:cs typeface="微软雅黑"/>
              </a:rPr>
              <a:t>户的管理，丧失了零售业的基本功</a:t>
            </a:r>
            <a:r>
              <a:rPr dirty="0" sz="1600" spc="-15">
                <a:latin typeface="微软雅黑"/>
                <a:cs typeface="微软雅黑"/>
              </a:rPr>
              <a:t>能</a:t>
            </a:r>
            <a:r>
              <a:rPr dirty="0" sz="1600" spc="-20">
                <a:latin typeface="微软雅黑"/>
                <a:cs typeface="微软雅黑"/>
              </a:rPr>
              <a:t>；</a:t>
            </a:r>
            <a:endParaRPr sz="1600">
              <a:latin typeface="微软雅黑"/>
              <a:cs typeface="微软雅黑"/>
            </a:endParaRPr>
          </a:p>
          <a:p>
            <a:pPr marL="182880" marR="6350" indent="-170815">
              <a:lnSpc>
                <a:spcPct val="100000"/>
              </a:lnSpc>
              <a:spcBef>
                <a:spcPts val="505"/>
              </a:spcBef>
            </a:pPr>
            <a:r>
              <a:rPr dirty="0" sz="1600" spc="-10">
                <a:latin typeface="Arial"/>
                <a:cs typeface="Arial"/>
              </a:rPr>
              <a:t>•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10">
                <a:latin typeface="微软雅黑"/>
                <a:cs typeface="微软雅黑"/>
              </a:rPr>
              <a:t>连锁商超</a:t>
            </a:r>
            <a:r>
              <a:rPr dirty="0" sz="1600">
                <a:latin typeface="微软雅黑"/>
                <a:cs typeface="微软雅黑"/>
              </a:rPr>
              <a:t>的</a:t>
            </a:r>
            <a:r>
              <a:rPr dirty="0" sz="1600" spc="-10">
                <a:latin typeface="微软雅黑"/>
                <a:cs typeface="微软雅黑"/>
              </a:rPr>
              <a:t>畸</a:t>
            </a:r>
            <a:r>
              <a:rPr dirty="0" sz="1600">
                <a:latin typeface="微软雅黑"/>
                <a:cs typeface="微软雅黑"/>
              </a:rPr>
              <a:t>形</a:t>
            </a:r>
            <a:r>
              <a:rPr dirty="0" sz="1600" spc="-10">
                <a:latin typeface="微软雅黑"/>
                <a:cs typeface="微软雅黑"/>
              </a:rPr>
              <a:t>盈利模式</a:t>
            </a:r>
            <a:r>
              <a:rPr dirty="0" sz="1600" spc="5">
                <a:latin typeface="微软雅黑"/>
                <a:cs typeface="微软雅黑"/>
              </a:rPr>
              <a:t>：</a:t>
            </a:r>
            <a:r>
              <a:rPr dirty="0" sz="1600">
                <a:latin typeface="微软雅黑"/>
                <a:cs typeface="微软雅黑"/>
              </a:rPr>
              <a:t>3</a:t>
            </a:r>
            <a:r>
              <a:rPr dirty="0" sz="1600" spc="-10">
                <a:latin typeface="微软雅黑"/>
                <a:cs typeface="微软雅黑"/>
              </a:rPr>
              <a:t>0</a:t>
            </a:r>
            <a:r>
              <a:rPr dirty="0" sz="1600" spc="0">
                <a:latin typeface="微软雅黑"/>
                <a:cs typeface="微软雅黑"/>
              </a:rPr>
              <a:t>%</a:t>
            </a:r>
            <a:r>
              <a:rPr dirty="0" sz="1600" spc="-10">
                <a:latin typeface="微软雅黑"/>
                <a:cs typeface="微软雅黑"/>
              </a:rPr>
              <a:t>的毛利来自</a:t>
            </a:r>
            <a:r>
              <a:rPr dirty="0" sz="1600">
                <a:latin typeface="微软雅黑"/>
                <a:cs typeface="微软雅黑"/>
              </a:rPr>
              <a:t>前台</a:t>
            </a:r>
            <a:r>
              <a:rPr dirty="0" sz="1600" spc="-10">
                <a:latin typeface="微软雅黑"/>
                <a:cs typeface="微软雅黑"/>
              </a:rPr>
              <a:t>毛</a:t>
            </a:r>
            <a:r>
              <a:rPr dirty="0" sz="1600">
                <a:latin typeface="微软雅黑"/>
                <a:cs typeface="微软雅黑"/>
              </a:rPr>
              <a:t>利</a:t>
            </a:r>
            <a:r>
              <a:rPr dirty="0" sz="1600" spc="-10">
                <a:latin typeface="微软雅黑"/>
                <a:cs typeface="微软雅黑"/>
              </a:rPr>
              <a:t>，即价</a:t>
            </a:r>
            <a:r>
              <a:rPr dirty="0" sz="1600" spc="5">
                <a:latin typeface="微软雅黑"/>
                <a:cs typeface="微软雅黑"/>
              </a:rPr>
              <a:t>差</a:t>
            </a:r>
            <a:r>
              <a:rPr dirty="0" sz="1600" spc="-10">
                <a:latin typeface="微软雅黑"/>
                <a:cs typeface="微软雅黑"/>
              </a:rPr>
              <a:t>，</a:t>
            </a:r>
            <a:r>
              <a:rPr dirty="0" sz="1600">
                <a:latin typeface="微软雅黑"/>
                <a:cs typeface="微软雅黑"/>
              </a:rPr>
              <a:t>7</a:t>
            </a:r>
            <a:r>
              <a:rPr dirty="0" sz="1600" spc="-10">
                <a:latin typeface="微软雅黑"/>
                <a:cs typeface="微软雅黑"/>
              </a:rPr>
              <a:t>0</a:t>
            </a:r>
            <a:r>
              <a:rPr dirty="0" sz="1600" spc="-10">
                <a:latin typeface="微软雅黑"/>
                <a:cs typeface="微软雅黑"/>
              </a:rPr>
              <a:t>%</a:t>
            </a:r>
            <a:r>
              <a:rPr dirty="0" sz="1600" spc="-10">
                <a:latin typeface="微软雅黑"/>
                <a:cs typeface="微软雅黑"/>
              </a:rPr>
              <a:t>的</a:t>
            </a:r>
            <a:r>
              <a:rPr dirty="0" sz="1600">
                <a:latin typeface="微软雅黑"/>
                <a:cs typeface="微软雅黑"/>
              </a:rPr>
              <a:t>毛</a:t>
            </a:r>
            <a:r>
              <a:rPr dirty="0" sz="1600" spc="-20">
                <a:latin typeface="微软雅黑"/>
                <a:cs typeface="微软雅黑"/>
              </a:rPr>
              <a:t>利</a:t>
            </a:r>
            <a:r>
              <a:rPr dirty="0" sz="1600" spc="-5">
                <a:latin typeface="微软雅黑"/>
                <a:cs typeface="微软雅黑"/>
              </a:rPr>
              <a:t> </a:t>
            </a:r>
            <a:r>
              <a:rPr dirty="0" sz="1600" spc="-10">
                <a:latin typeface="微软雅黑"/>
                <a:cs typeface="微软雅黑"/>
              </a:rPr>
              <a:t>来</a:t>
            </a:r>
            <a:r>
              <a:rPr dirty="0" sz="1600">
                <a:latin typeface="微软雅黑"/>
                <a:cs typeface="微软雅黑"/>
              </a:rPr>
              <a:t>自于后</a:t>
            </a:r>
            <a:r>
              <a:rPr dirty="0" sz="1600" spc="-10">
                <a:latin typeface="微软雅黑"/>
                <a:cs typeface="微软雅黑"/>
              </a:rPr>
              <a:t>台</a:t>
            </a:r>
            <a:r>
              <a:rPr dirty="0" sz="1600">
                <a:latin typeface="微软雅黑"/>
                <a:cs typeface="微软雅黑"/>
              </a:rPr>
              <a:t>毛</a:t>
            </a:r>
            <a:r>
              <a:rPr dirty="0" sz="1600" spc="10">
                <a:latin typeface="微软雅黑"/>
                <a:cs typeface="微软雅黑"/>
              </a:rPr>
              <a:t>利</a:t>
            </a:r>
            <a:r>
              <a:rPr dirty="0" sz="1600" spc="-5">
                <a:latin typeface="微软雅黑"/>
                <a:cs typeface="微软雅黑"/>
              </a:rPr>
              <a:t>，</a:t>
            </a:r>
            <a:r>
              <a:rPr dirty="0" sz="1600">
                <a:latin typeface="微软雅黑"/>
                <a:cs typeface="微软雅黑"/>
              </a:rPr>
              <a:t>即进场</a:t>
            </a:r>
            <a:r>
              <a:rPr dirty="0" sz="1600" spc="-10">
                <a:latin typeface="微软雅黑"/>
                <a:cs typeface="微软雅黑"/>
              </a:rPr>
              <a:t>费</a:t>
            </a:r>
            <a:r>
              <a:rPr dirty="0" sz="1600">
                <a:latin typeface="微软雅黑"/>
                <a:cs typeface="微软雅黑"/>
              </a:rPr>
              <a:t>、条</a:t>
            </a:r>
            <a:r>
              <a:rPr dirty="0" sz="1600" spc="-10">
                <a:latin typeface="微软雅黑"/>
                <a:cs typeface="微软雅黑"/>
              </a:rPr>
              <a:t>码</a:t>
            </a:r>
            <a:r>
              <a:rPr dirty="0" sz="1600" spc="5">
                <a:latin typeface="微软雅黑"/>
                <a:cs typeface="微软雅黑"/>
              </a:rPr>
              <a:t>费、</a:t>
            </a:r>
            <a:r>
              <a:rPr dirty="0" sz="1600">
                <a:latin typeface="微软雅黑"/>
                <a:cs typeface="微软雅黑"/>
              </a:rPr>
              <a:t>促</a:t>
            </a:r>
            <a:r>
              <a:rPr dirty="0" sz="1600" spc="-10">
                <a:latin typeface="微软雅黑"/>
                <a:cs typeface="微软雅黑"/>
              </a:rPr>
              <a:t>销</a:t>
            </a:r>
            <a:r>
              <a:rPr dirty="0" sz="1600">
                <a:latin typeface="微软雅黑"/>
                <a:cs typeface="微软雅黑"/>
              </a:rPr>
              <a:t>费等</a:t>
            </a:r>
            <a:r>
              <a:rPr dirty="0" sz="1600" spc="-5">
                <a:latin typeface="微软雅黑"/>
                <a:cs typeface="微软雅黑"/>
              </a:rPr>
              <a:t>等</a:t>
            </a:r>
            <a:r>
              <a:rPr dirty="0" sz="1600">
                <a:latin typeface="微软雅黑"/>
                <a:cs typeface="微软雅黑"/>
              </a:rPr>
              <a:t>，以及</a:t>
            </a:r>
            <a:r>
              <a:rPr dirty="0" sz="1600" spc="-10">
                <a:latin typeface="微软雅黑"/>
                <a:cs typeface="微软雅黑"/>
              </a:rPr>
              <a:t>所</a:t>
            </a:r>
            <a:r>
              <a:rPr dirty="0" sz="1600">
                <a:latin typeface="微软雅黑"/>
                <a:cs typeface="微软雅黑"/>
              </a:rPr>
              <a:t>谓的</a:t>
            </a:r>
            <a:r>
              <a:rPr dirty="0" sz="1600" spc="-10">
                <a:latin typeface="微软雅黑"/>
                <a:cs typeface="微软雅黑"/>
              </a:rPr>
              <a:t>供</a:t>
            </a:r>
            <a:r>
              <a:rPr dirty="0" sz="1600">
                <a:latin typeface="微软雅黑"/>
                <a:cs typeface="微软雅黑"/>
              </a:rPr>
              <a:t>应链</a:t>
            </a:r>
            <a:r>
              <a:rPr dirty="0" sz="1600" spc="-10">
                <a:latin typeface="微软雅黑"/>
                <a:cs typeface="微软雅黑"/>
              </a:rPr>
              <a:t>金</a:t>
            </a:r>
            <a:r>
              <a:rPr dirty="0" sz="1600" spc="-20">
                <a:latin typeface="微软雅黑"/>
                <a:cs typeface="微软雅黑"/>
              </a:rPr>
              <a:t>融</a:t>
            </a:r>
            <a:endParaRPr sz="1600">
              <a:latin typeface="微软雅黑"/>
              <a:cs typeface="微软雅黑"/>
            </a:endParaRPr>
          </a:p>
          <a:p>
            <a:pPr marL="182880">
              <a:lnSpc>
                <a:spcPct val="100000"/>
              </a:lnSpc>
            </a:pPr>
            <a:r>
              <a:rPr dirty="0" sz="1600" spc="-25">
                <a:latin typeface="微软雅黑"/>
                <a:cs typeface="微软雅黑"/>
              </a:rPr>
              <a:t>（</a:t>
            </a:r>
            <a:r>
              <a:rPr dirty="0" sz="1600" spc="-20">
                <a:latin typeface="微软雅黑"/>
                <a:cs typeface="微软雅黑"/>
              </a:rPr>
              <a:t>拖欠供应链货款）；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6750" y="2643251"/>
            <a:ext cx="6664325" cy="1679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406650" y="2836798"/>
            <a:ext cx="203200" cy="57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406650" y="2822576"/>
            <a:ext cx="203115" cy="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222625" y="3004566"/>
            <a:ext cx="238125" cy="86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222625" y="2990889"/>
            <a:ext cx="238090" cy="27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110101" y="3173983"/>
            <a:ext cx="323850" cy="1374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110101" y="3154537"/>
            <a:ext cx="323805" cy="390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246748" y="3528440"/>
            <a:ext cx="509650" cy="3131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246876" y="3490974"/>
            <a:ext cx="509524" cy="749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153025" y="3374771"/>
            <a:ext cx="401700" cy="1938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153025" y="3351379"/>
            <a:ext cx="401550" cy="46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73581" y="3038475"/>
            <a:ext cx="1177925" cy="4768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社区商业</a:t>
            </a:r>
            <a:endParaRPr sz="1400">
              <a:latin typeface="微软雅黑"/>
              <a:cs typeface="微软雅黑"/>
            </a:endParaRPr>
          </a:p>
          <a:p>
            <a:pPr marL="451484">
              <a:lnSpc>
                <a:spcPct val="100000"/>
              </a:lnSpc>
              <a:spcBef>
                <a:spcPts val="295"/>
              </a:spcBef>
            </a:pPr>
            <a:r>
              <a:rPr dirty="0" sz="1400" b="1">
                <a:latin typeface="微软雅黑"/>
                <a:cs typeface="微软雅黑"/>
              </a:rPr>
              <a:t>购物中心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5361" y="3579748"/>
            <a:ext cx="1654175" cy="516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连锁超市</a:t>
            </a:r>
            <a:endParaRPr sz="1400">
              <a:latin typeface="微软雅黑"/>
              <a:cs typeface="微软雅黑"/>
            </a:endParaRPr>
          </a:p>
          <a:p>
            <a:pPr algn="r" marR="6350">
              <a:lnSpc>
                <a:spcPct val="100000"/>
              </a:lnSpc>
              <a:spcBef>
                <a:spcPts val="610"/>
              </a:spcBef>
            </a:pPr>
            <a:r>
              <a:rPr dirty="0" sz="1400" b="1">
                <a:latin typeface="微软雅黑"/>
                <a:cs typeface="微软雅黑"/>
              </a:rPr>
              <a:t>百货业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02073" y="4205528"/>
            <a:ext cx="2088514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51435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专业卖场：家电</a:t>
            </a:r>
            <a:r>
              <a:rPr dirty="0" sz="1400" spc="-15" b="1">
                <a:latin typeface="微软雅黑"/>
                <a:cs typeface="微软雅黑"/>
              </a:rPr>
              <a:t>、</a:t>
            </a:r>
            <a:r>
              <a:rPr dirty="0" sz="1400" spc="-5" b="1">
                <a:latin typeface="微软雅黑"/>
                <a:cs typeface="微软雅黑"/>
              </a:rPr>
              <a:t>3</a:t>
            </a:r>
            <a:r>
              <a:rPr dirty="0" sz="1400" b="1">
                <a:latin typeface="微软雅黑"/>
                <a:cs typeface="微软雅黑"/>
              </a:rPr>
              <a:t>C</a:t>
            </a:r>
            <a:r>
              <a:rPr dirty="0" sz="1400" spc="-10" b="1">
                <a:latin typeface="微软雅黑"/>
                <a:cs typeface="微软雅黑"/>
              </a:rPr>
              <a:t>、图 </a:t>
            </a:r>
            <a:r>
              <a:rPr dirty="0" sz="1400" b="1">
                <a:latin typeface="微软雅黑"/>
                <a:cs typeface="微软雅黑"/>
              </a:rPr>
              <a:t>书、家居建材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19376" y="2894076"/>
            <a:ext cx="389255" cy="104775"/>
          </a:xfrm>
          <a:custGeom>
            <a:avLst/>
            <a:gdLst/>
            <a:ahLst/>
            <a:cxnLst/>
            <a:rect l="l" t="t" r="r" b="b"/>
            <a:pathLst>
              <a:path w="389255" h="104775">
                <a:moveTo>
                  <a:pt x="388874" y="0"/>
                </a:moveTo>
                <a:lnTo>
                  <a:pt x="388874" y="52324"/>
                </a:lnTo>
                <a:lnTo>
                  <a:pt x="0" y="52324"/>
                </a:lnTo>
                <a:lnTo>
                  <a:pt x="0" y="104775"/>
                </a:lnTo>
              </a:path>
            </a:pathLst>
          </a:custGeom>
          <a:ln w="9525">
            <a:solidFill>
              <a:srgbClr val="1C1C1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676525" y="3090798"/>
            <a:ext cx="665480" cy="158750"/>
          </a:xfrm>
          <a:custGeom>
            <a:avLst/>
            <a:gdLst/>
            <a:ahLst/>
            <a:cxnLst/>
            <a:rect l="l" t="t" r="r" b="b"/>
            <a:pathLst>
              <a:path w="665479" h="158750">
                <a:moveTo>
                  <a:pt x="665226" y="0"/>
                </a:moveTo>
                <a:lnTo>
                  <a:pt x="665226" y="79375"/>
                </a:lnTo>
                <a:lnTo>
                  <a:pt x="0" y="79375"/>
                </a:lnTo>
                <a:lnTo>
                  <a:pt x="0" y="158750"/>
                </a:lnTo>
              </a:path>
            </a:pathLst>
          </a:custGeom>
          <a:ln w="9525">
            <a:solidFill>
              <a:srgbClr val="1C1C1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527425" y="3311525"/>
            <a:ext cx="744855" cy="228600"/>
          </a:xfrm>
          <a:custGeom>
            <a:avLst/>
            <a:gdLst/>
            <a:ahLst/>
            <a:cxnLst/>
            <a:rect l="l" t="t" r="r" b="b"/>
            <a:pathLst>
              <a:path w="744854" h="228600">
                <a:moveTo>
                  <a:pt x="744601" y="0"/>
                </a:moveTo>
                <a:lnTo>
                  <a:pt x="744601" y="114300"/>
                </a:lnTo>
                <a:lnTo>
                  <a:pt x="0" y="114300"/>
                </a:lnTo>
                <a:lnTo>
                  <a:pt x="0" y="228600"/>
                </a:lnTo>
              </a:path>
            </a:pathLst>
          </a:custGeom>
          <a:ln w="9525">
            <a:solidFill>
              <a:srgbClr val="1C1C1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621276" y="3568700"/>
            <a:ext cx="733425" cy="262255"/>
          </a:xfrm>
          <a:custGeom>
            <a:avLst/>
            <a:gdLst/>
            <a:ahLst/>
            <a:cxnLst/>
            <a:rect l="l" t="t" r="r" b="b"/>
            <a:pathLst>
              <a:path w="733425" h="262254">
                <a:moveTo>
                  <a:pt x="733425" y="0"/>
                </a:moveTo>
                <a:lnTo>
                  <a:pt x="733425" y="130937"/>
                </a:lnTo>
                <a:lnTo>
                  <a:pt x="0" y="130937"/>
                </a:lnTo>
                <a:lnTo>
                  <a:pt x="0" y="261874"/>
                </a:lnTo>
              </a:path>
            </a:pathLst>
          </a:custGeom>
          <a:ln w="9525">
            <a:solidFill>
              <a:srgbClr val="1C1C1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465826" y="3841750"/>
            <a:ext cx="1036955" cy="323850"/>
          </a:xfrm>
          <a:custGeom>
            <a:avLst/>
            <a:gdLst/>
            <a:ahLst/>
            <a:cxnLst/>
            <a:rect l="l" t="t" r="r" b="b"/>
            <a:pathLst>
              <a:path w="1036954" h="323850">
                <a:moveTo>
                  <a:pt x="1036574" y="0"/>
                </a:moveTo>
                <a:lnTo>
                  <a:pt x="1036574" y="161925"/>
                </a:lnTo>
                <a:lnTo>
                  <a:pt x="0" y="161925"/>
                </a:lnTo>
                <a:lnTo>
                  <a:pt x="0" y="323850"/>
                </a:lnTo>
              </a:path>
            </a:pathLst>
          </a:custGeom>
          <a:ln w="9525">
            <a:solidFill>
              <a:srgbClr val="1C1C1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246748" y="2738247"/>
            <a:ext cx="509650" cy="8162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6246876" y="2667000"/>
            <a:ext cx="509524" cy="142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153025" y="2720467"/>
            <a:ext cx="401700" cy="6799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153025" y="2665517"/>
            <a:ext cx="401700" cy="1098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110101" y="2709545"/>
            <a:ext cx="323850" cy="4940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110101" y="2663846"/>
            <a:ext cx="323390" cy="912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222625" y="2695320"/>
            <a:ext cx="238125" cy="3255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222625" y="2667165"/>
            <a:ext cx="237569" cy="5626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406650" y="2693161"/>
            <a:ext cx="203200" cy="1579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406650" y="2668676"/>
            <a:ext cx="202570" cy="489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609850" y="2592958"/>
            <a:ext cx="4916170" cy="902969"/>
          </a:xfrm>
          <a:custGeom>
            <a:avLst/>
            <a:gdLst/>
            <a:ahLst/>
            <a:cxnLst/>
            <a:rect l="l" t="t" r="r" b="b"/>
            <a:pathLst>
              <a:path w="4916170" h="902970">
                <a:moveTo>
                  <a:pt x="4878197" y="886714"/>
                </a:moveTo>
                <a:lnTo>
                  <a:pt x="4876546" y="896112"/>
                </a:lnTo>
                <a:lnTo>
                  <a:pt x="4914138" y="902589"/>
                </a:lnTo>
                <a:lnTo>
                  <a:pt x="4915661" y="893318"/>
                </a:lnTo>
                <a:lnTo>
                  <a:pt x="4878197" y="886714"/>
                </a:lnTo>
                <a:close/>
              </a:path>
              <a:path w="4916170" h="902970">
                <a:moveTo>
                  <a:pt x="4812538" y="875157"/>
                </a:moveTo>
                <a:lnTo>
                  <a:pt x="4810886" y="884555"/>
                </a:lnTo>
                <a:lnTo>
                  <a:pt x="4848352" y="891159"/>
                </a:lnTo>
                <a:lnTo>
                  <a:pt x="4850003" y="881761"/>
                </a:lnTo>
                <a:lnTo>
                  <a:pt x="4812538" y="875157"/>
                </a:lnTo>
                <a:close/>
              </a:path>
              <a:path w="4916170" h="902970">
                <a:moveTo>
                  <a:pt x="4746879" y="863600"/>
                </a:moveTo>
                <a:lnTo>
                  <a:pt x="4745228" y="872998"/>
                </a:lnTo>
                <a:lnTo>
                  <a:pt x="4782693" y="879602"/>
                </a:lnTo>
                <a:lnTo>
                  <a:pt x="4784344" y="870204"/>
                </a:lnTo>
                <a:lnTo>
                  <a:pt x="4746879" y="863600"/>
                </a:lnTo>
                <a:close/>
              </a:path>
              <a:path w="4916170" h="902970">
                <a:moveTo>
                  <a:pt x="4681220" y="852043"/>
                </a:moveTo>
                <a:lnTo>
                  <a:pt x="4679569" y="861441"/>
                </a:lnTo>
                <a:lnTo>
                  <a:pt x="4717033" y="868045"/>
                </a:lnTo>
                <a:lnTo>
                  <a:pt x="4718684" y="858647"/>
                </a:lnTo>
                <a:lnTo>
                  <a:pt x="4681220" y="852043"/>
                </a:lnTo>
                <a:close/>
              </a:path>
              <a:path w="4916170" h="902970">
                <a:moveTo>
                  <a:pt x="4615560" y="840486"/>
                </a:moveTo>
                <a:lnTo>
                  <a:pt x="4613909" y="849884"/>
                </a:lnTo>
                <a:lnTo>
                  <a:pt x="4651375" y="856488"/>
                </a:lnTo>
                <a:lnTo>
                  <a:pt x="4653026" y="847090"/>
                </a:lnTo>
                <a:lnTo>
                  <a:pt x="4615560" y="840486"/>
                </a:lnTo>
                <a:close/>
              </a:path>
              <a:path w="4916170" h="902970">
                <a:moveTo>
                  <a:pt x="4549902" y="828929"/>
                </a:moveTo>
                <a:lnTo>
                  <a:pt x="4548251" y="838327"/>
                </a:lnTo>
                <a:lnTo>
                  <a:pt x="4585716" y="844931"/>
                </a:lnTo>
                <a:lnTo>
                  <a:pt x="4587367" y="835533"/>
                </a:lnTo>
                <a:lnTo>
                  <a:pt x="4549902" y="828929"/>
                </a:lnTo>
                <a:close/>
              </a:path>
              <a:path w="4916170" h="902970">
                <a:moveTo>
                  <a:pt x="4484243" y="817499"/>
                </a:moveTo>
                <a:lnTo>
                  <a:pt x="4482592" y="826770"/>
                </a:lnTo>
                <a:lnTo>
                  <a:pt x="4520057" y="833374"/>
                </a:lnTo>
                <a:lnTo>
                  <a:pt x="4521708" y="823976"/>
                </a:lnTo>
                <a:lnTo>
                  <a:pt x="4484243" y="817499"/>
                </a:lnTo>
                <a:close/>
              </a:path>
              <a:path w="4916170" h="902970">
                <a:moveTo>
                  <a:pt x="4418457" y="805942"/>
                </a:moveTo>
                <a:lnTo>
                  <a:pt x="4416806" y="815340"/>
                </a:lnTo>
                <a:lnTo>
                  <a:pt x="4454398" y="821817"/>
                </a:lnTo>
                <a:lnTo>
                  <a:pt x="4456049" y="812546"/>
                </a:lnTo>
                <a:lnTo>
                  <a:pt x="4418457" y="805942"/>
                </a:lnTo>
                <a:close/>
              </a:path>
              <a:path w="4916170" h="902970">
                <a:moveTo>
                  <a:pt x="4352798" y="794385"/>
                </a:moveTo>
                <a:lnTo>
                  <a:pt x="4351147" y="803783"/>
                </a:lnTo>
                <a:lnTo>
                  <a:pt x="4388739" y="810387"/>
                </a:lnTo>
                <a:lnTo>
                  <a:pt x="4390390" y="800989"/>
                </a:lnTo>
                <a:lnTo>
                  <a:pt x="4352798" y="794385"/>
                </a:lnTo>
                <a:close/>
              </a:path>
              <a:path w="4916170" h="902970">
                <a:moveTo>
                  <a:pt x="4287139" y="782828"/>
                </a:moveTo>
                <a:lnTo>
                  <a:pt x="4285488" y="792226"/>
                </a:lnTo>
                <a:lnTo>
                  <a:pt x="4323080" y="798830"/>
                </a:lnTo>
                <a:lnTo>
                  <a:pt x="4324731" y="789432"/>
                </a:lnTo>
                <a:lnTo>
                  <a:pt x="4287139" y="782828"/>
                </a:lnTo>
                <a:close/>
              </a:path>
              <a:path w="4916170" h="902970">
                <a:moveTo>
                  <a:pt x="4221480" y="771271"/>
                </a:moveTo>
                <a:lnTo>
                  <a:pt x="4219829" y="780669"/>
                </a:lnTo>
                <a:lnTo>
                  <a:pt x="4257421" y="787273"/>
                </a:lnTo>
                <a:lnTo>
                  <a:pt x="4259072" y="777875"/>
                </a:lnTo>
                <a:lnTo>
                  <a:pt x="4221480" y="771271"/>
                </a:lnTo>
                <a:close/>
              </a:path>
              <a:path w="4916170" h="902970">
                <a:moveTo>
                  <a:pt x="4155821" y="759714"/>
                </a:moveTo>
                <a:lnTo>
                  <a:pt x="4154170" y="769112"/>
                </a:lnTo>
                <a:lnTo>
                  <a:pt x="4191761" y="775716"/>
                </a:lnTo>
                <a:lnTo>
                  <a:pt x="4193413" y="766318"/>
                </a:lnTo>
                <a:lnTo>
                  <a:pt x="4155821" y="759714"/>
                </a:lnTo>
                <a:close/>
              </a:path>
              <a:path w="4916170" h="902970">
                <a:moveTo>
                  <a:pt x="4090161" y="748157"/>
                </a:moveTo>
                <a:lnTo>
                  <a:pt x="4088510" y="757555"/>
                </a:lnTo>
                <a:lnTo>
                  <a:pt x="4126103" y="764159"/>
                </a:lnTo>
                <a:lnTo>
                  <a:pt x="4127754" y="754761"/>
                </a:lnTo>
                <a:lnTo>
                  <a:pt x="4090161" y="748157"/>
                </a:lnTo>
                <a:close/>
              </a:path>
              <a:path w="4916170" h="902970">
                <a:moveTo>
                  <a:pt x="4024503" y="736727"/>
                </a:moveTo>
                <a:lnTo>
                  <a:pt x="4022852" y="745998"/>
                </a:lnTo>
                <a:lnTo>
                  <a:pt x="4060317" y="752602"/>
                </a:lnTo>
                <a:lnTo>
                  <a:pt x="4061968" y="743204"/>
                </a:lnTo>
                <a:lnTo>
                  <a:pt x="4024503" y="736727"/>
                </a:lnTo>
                <a:close/>
              </a:path>
              <a:path w="4916170" h="902970">
                <a:moveTo>
                  <a:pt x="3958844" y="725170"/>
                </a:moveTo>
                <a:lnTo>
                  <a:pt x="3957193" y="734568"/>
                </a:lnTo>
                <a:lnTo>
                  <a:pt x="3994657" y="741045"/>
                </a:lnTo>
                <a:lnTo>
                  <a:pt x="3996308" y="731774"/>
                </a:lnTo>
                <a:lnTo>
                  <a:pt x="3958844" y="725170"/>
                </a:lnTo>
                <a:close/>
              </a:path>
              <a:path w="4916170" h="902970">
                <a:moveTo>
                  <a:pt x="3893184" y="713613"/>
                </a:moveTo>
                <a:lnTo>
                  <a:pt x="3891534" y="723011"/>
                </a:lnTo>
                <a:lnTo>
                  <a:pt x="3928999" y="729615"/>
                </a:lnTo>
                <a:lnTo>
                  <a:pt x="3930650" y="720217"/>
                </a:lnTo>
                <a:lnTo>
                  <a:pt x="3893184" y="713613"/>
                </a:lnTo>
                <a:close/>
              </a:path>
              <a:path w="4916170" h="902970">
                <a:moveTo>
                  <a:pt x="3827526" y="702056"/>
                </a:moveTo>
                <a:lnTo>
                  <a:pt x="3825875" y="711454"/>
                </a:lnTo>
                <a:lnTo>
                  <a:pt x="3863340" y="718058"/>
                </a:lnTo>
                <a:lnTo>
                  <a:pt x="3864991" y="708660"/>
                </a:lnTo>
                <a:lnTo>
                  <a:pt x="3827526" y="702056"/>
                </a:lnTo>
                <a:close/>
              </a:path>
              <a:path w="4916170" h="902970">
                <a:moveTo>
                  <a:pt x="3761866" y="690499"/>
                </a:moveTo>
                <a:lnTo>
                  <a:pt x="3760216" y="699897"/>
                </a:lnTo>
                <a:lnTo>
                  <a:pt x="3797680" y="706501"/>
                </a:lnTo>
                <a:lnTo>
                  <a:pt x="3799332" y="697103"/>
                </a:lnTo>
                <a:lnTo>
                  <a:pt x="3761866" y="690499"/>
                </a:lnTo>
                <a:close/>
              </a:path>
              <a:path w="4916170" h="902970">
                <a:moveTo>
                  <a:pt x="3696208" y="678942"/>
                </a:moveTo>
                <a:lnTo>
                  <a:pt x="3694557" y="688340"/>
                </a:lnTo>
                <a:lnTo>
                  <a:pt x="3732022" y="694944"/>
                </a:lnTo>
                <a:lnTo>
                  <a:pt x="3733673" y="685546"/>
                </a:lnTo>
                <a:lnTo>
                  <a:pt x="3696208" y="678942"/>
                </a:lnTo>
                <a:close/>
              </a:path>
              <a:path w="4916170" h="902970">
                <a:moveTo>
                  <a:pt x="3630549" y="667385"/>
                </a:moveTo>
                <a:lnTo>
                  <a:pt x="3628898" y="676783"/>
                </a:lnTo>
                <a:lnTo>
                  <a:pt x="3666363" y="683387"/>
                </a:lnTo>
                <a:lnTo>
                  <a:pt x="3668014" y="673989"/>
                </a:lnTo>
                <a:lnTo>
                  <a:pt x="3630549" y="667385"/>
                </a:lnTo>
                <a:close/>
              </a:path>
              <a:path w="4916170" h="902970">
                <a:moveTo>
                  <a:pt x="3564763" y="655955"/>
                </a:moveTo>
                <a:lnTo>
                  <a:pt x="3563112" y="665226"/>
                </a:lnTo>
                <a:lnTo>
                  <a:pt x="3600704" y="671830"/>
                </a:lnTo>
                <a:lnTo>
                  <a:pt x="3602354" y="662432"/>
                </a:lnTo>
                <a:lnTo>
                  <a:pt x="3564763" y="655955"/>
                </a:lnTo>
                <a:close/>
              </a:path>
              <a:path w="4916170" h="902970">
                <a:moveTo>
                  <a:pt x="3499104" y="644398"/>
                </a:moveTo>
                <a:lnTo>
                  <a:pt x="3497453" y="653796"/>
                </a:lnTo>
                <a:lnTo>
                  <a:pt x="3535045" y="660273"/>
                </a:lnTo>
                <a:lnTo>
                  <a:pt x="3536696" y="651002"/>
                </a:lnTo>
                <a:lnTo>
                  <a:pt x="3499104" y="644398"/>
                </a:lnTo>
                <a:close/>
              </a:path>
              <a:path w="4916170" h="902970">
                <a:moveTo>
                  <a:pt x="3433445" y="632841"/>
                </a:moveTo>
                <a:lnTo>
                  <a:pt x="3431794" y="642239"/>
                </a:lnTo>
                <a:lnTo>
                  <a:pt x="3469386" y="648843"/>
                </a:lnTo>
                <a:lnTo>
                  <a:pt x="3471037" y="639445"/>
                </a:lnTo>
                <a:lnTo>
                  <a:pt x="3433445" y="632841"/>
                </a:lnTo>
                <a:close/>
              </a:path>
              <a:path w="4916170" h="902970">
                <a:moveTo>
                  <a:pt x="3367786" y="621284"/>
                </a:moveTo>
                <a:lnTo>
                  <a:pt x="3366135" y="630682"/>
                </a:lnTo>
                <a:lnTo>
                  <a:pt x="3403727" y="637286"/>
                </a:lnTo>
                <a:lnTo>
                  <a:pt x="3405378" y="627888"/>
                </a:lnTo>
                <a:lnTo>
                  <a:pt x="3367786" y="621284"/>
                </a:lnTo>
                <a:close/>
              </a:path>
              <a:path w="4916170" h="902970">
                <a:moveTo>
                  <a:pt x="3302127" y="609727"/>
                </a:moveTo>
                <a:lnTo>
                  <a:pt x="3300476" y="619125"/>
                </a:lnTo>
                <a:lnTo>
                  <a:pt x="3338067" y="625729"/>
                </a:lnTo>
                <a:lnTo>
                  <a:pt x="3339719" y="616331"/>
                </a:lnTo>
                <a:lnTo>
                  <a:pt x="3302127" y="609727"/>
                </a:lnTo>
                <a:close/>
              </a:path>
              <a:path w="4916170" h="902970">
                <a:moveTo>
                  <a:pt x="3236467" y="598170"/>
                </a:moveTo>
                <a:lnTo>
                  <a:pt x="3234816" y="607568"/>
                </a:lnTo>
                <a:lnTo>
                  <a:pt x="3272409" y="614172"/>
                </a:lnTo>
                <a:lnTo>
                  <a:pt x="3274060" y="604774"/>
                </a:lnTo>
                <a:lnTo>
                  <a:pt x="3236467" y="598170"/>
                </a:lnTo>
                <a:close/>
              </a:path>
              <a:path w="4916170" h="902970">
                <a:moveTo>
                  <a:pt x="3170809" y="586613"/>
                </a:moveTo>
                <a:lnTo>
                  <a:pt x="3169158" y="596011"/>
                </a:lnTo>
                <a:lnTo>
                  <a:pt x="3206623" y="602615"/>
                </a:lnTo>
                <a:lnTo>
                  <a:pt x="3208274" y="593217"/>
                </a:lnTo>
                <a:lnTo>
                  <a:pt x="3170809" y="586613"/>
                </a:lnTo>
                <a:close/>
              </a:path>
              <a:path w="4916170" h="902970">
                <a:moveTo>
                  <a:pt x="3105150" y="575183"/>
                </a:moveTo>
                <a:lnTo>
                  <a:pt x="3103499" y="584454"/>
                </a:lnTo>
                <a:lnTo>
                  <a:pt x="3140964" y="591058"/>
                </a:lnTo>
                <a:lnTo>
                  <a:pt x="3142615" y="581660"/>
                </a:lnTo>
                <a:lnTo>
                  <a:pt x="3105150" y="575183"/>
                </a:lnTo>
                <a:close/>
              </a:path>
              <a:path w="4916170" h="902970">
                <a:moveTo>
                  <a:pt x="3039491" y="563626"/>
                </a:moveTo>
                <a:lnTo>
                  <a:pt x="3037840" y="573024"/>
                </a:lnTo>
                <a:lnTo>
                  <a:pt x="3075304" y="579501"/>
                </a:lnTo>
                <a:lnTo>
                  <a:pt x="3076955" y="570230"/>
                </a:lnTo>
                <a:lnTo>
                  <a:pt x="3039491" y="563626"/>
                </a:lnTo>
                <a:close/>
              </a:path>
              <a:path w="4916170" h="902970">
                <a:moveTo>
                  <a:pt x="2973832" y="552069"/>
                </a:moveTo>
                <a:lnTo>
                  <a:pt x="2972180" y="561467"/>
                </a:lnTo>
                <a:lnTo>
                  <a:pt x="3009646" y="568071"/>
                </a:lnTo>
                <a:lnTo>
                  <a:pt x="3011297" y="558673"/>
                </a:lnTo>
                <a:lnTo>
                  <a:pt x="2973832" y="552069"/>
                </a:lnTo>
                <a:close/>
              </a:path>
              <a:path w="4916170" h="902970">
                <a:moveTo>
                  <a:pt x="2908173" y="540512"/>
                </a:moveTo>
                <a:lnTo>
                  <a:pt x="2906522" y="549910"/>
                </a:lnTo>
                <a:lnTo>
                  <a:pt x="2943987" y="556514"/>
                </a:lnTo>
                <a:lnTo>
                  <a:pt x="2945638" y="547116"/>
                </a:lnTo>
                <a:lnTo>
                  <a:pt x="2908173" y="540512"/>
                </a:lnTo>
                <a:close/>
              </a:path>
              <a:path w="4916170" h="902970">
                <a:moveTo>
                  <a:pt x="2842514" y="528955"/>
                </a:moveTo>
                <a:lnTo>
                  <a:pt x="2840863" y="538353"/>
                </a:lnTo>
                <a:lnTo>
                  <a:pt x="2878328" y="544957"/>
                </a:lnTo>
                <a:lnTo>
                  <a:pt x="2879979" y="535559"/>
                </a:lnTo>
                <a:lnTo>
                  <a:pt x="2842514" y="528955"/>
                </a:lnTo>
                <a:close/>
              </a:path>
              <a:path w="4916170" h="902970">
                <a:moveTo>
                  <a:pt x="2776854" y="517398"/>
                </a:moveTo>
                <a:lnTo>
                  <a:pt x="2775204" y="526796"/>
                </a:lnTo>
                <a:lnTo>
                  <a:pt x="2812669" y="533400"/>
                </a:lnTo>
                <a:lnTo>
                  <a:pt x="2814320" y="524002"/>
                </a:lnTo>
                <a:lnTo>
                  <a:pt x="2776854" y="517398"/>
                </a:lnTo>
                <a:close/>
              </a:path>
              <a:path w="4916170" h="902970">
                <a:moveTo>
                  <a:pt x="2711069" y="505841"/>
                </a:moveTo>
                <a:lnTo>
                  <a:pt x="2709417" y="515239"/>
                </a:lnTo>
                <a:lnTo>
                  <a:pt x="2747010" y="521843"/>
                </a:lnTo>
                <a:lnTo>
                  <a:pt x="2748661" y="512445"/>
                </a:lnTo>
                <a:lnTo>
                  <a:pt x="2711069" y="505841"/>
                </a:lnTo>
                <a:close/>
              </a:path>
              <a:path w="4916170" h="902970">
                <a:moveTo>
                  <a:pt x="2645410" y="494411"/>
                </a:moveTo>
                <a:lnTo>
                  <a:pt x="2643759" y="503682"/>
                </a:lnTo>
                <a:lnTo>
                  <a:pt x="2681351" y="510286"/>
                </a:lnTo>
                <a:lnTo>
                  <a:pt x="2683002" y="500888"/>
                </a:lnTo>
                <a:lnTo>
                  <a:pt x="2645410" y="494411"/>
                </a:lnTo>
                <a:close/>
              </a:path>
              <a:path w="4916170" h="902970">
                <a:moveTo>
                  <a:pt x="2579751" y="482854"/>
                </a:moveTo>
                <a:lnTo>
                  <a:pt x="2578100" y="492252"/>
                </a:lnTo>
                <a:lnTo>
                  <a:pt x="2615691" y="498729"/>
                </a:lnTo>
                <a:lnTo>
                  <a:pt x="2617342" y="489458"/>
                </a:lnTo>
                <a:lnTo>
                  <a:pt x="2579751" y="482854"/>
                </a:lnTo>
                <a:close/>
              </a:path>
              <a:path w="4916170" h="902970">
                <a:moveTo>
                  <a:pt x="2514091" y="471297"/>
                </a:moveTo>
                <a:lnTo>
                  <a:pt x="2512441" y="480695"/>
                </a:lnTo>
                <a:lnTo>
                  <a:pt x="2550033" y="487299"/>
                </a:lnTo>
                <a:lnTo>
                  <a:pt x="2551684" y="477901"/>
                </a:lnTo>
                <a:lnTo>
                  <a:pt x="2514091" y="471297"/>
                </a:lnTo>
                <a:close/>
              </a:path>
              <a:path w="4916170" h="902970">
                <a:moveTo>
                  <a:pt x="2448433" y="459740"/>
                </a:moveTo>
                <a:lnTo>
                  <a:pt x="2446782" y="469138"/>
                </a:lnTo>
                <a:lnTo>
                  <a:pt x="2484374" y="475742"/>
                </a:lnTo>
                <a:lnTo>
                  <a:pt x="2486025" y="466344"/>
                </a:lnTo>
                <a:lnTo>
                  <a:pt x="2448433" y="459740"/>
                </a:lnTo>
                <a:close/>
              </a:path>
              <a:path w="4916170" h="902970">
                <a:moveTo>
                  <a:pt x="2382774" y="448183"/>
                </a:moveTo>
                <a:lnTo>
                  <a:pt x="2381123" y="457581"/>
                </a:lnTo>
                <a:lnTo>
                  <a:pt x="2418715" y="464185"/>
                </a:lnTo>
                <a:lnTo>
                  <a:pt x="2420366" y="454787"/>
                </a:lnTo>
                <a:lnTo>
                  <a:pt x="2382774" y="448183"/>
                </a:lnTo>
                <a:close/>
              </a:path>
              <a:path w="4916170" h="902970">
                <a:moveTo>
                  <a:pt x="2317115" y="436626"/>
                </a:moveTo>
                <a:lnTo>
                  <a:pt x="2315464" y="446024"/>
                </a:lnTo>
                <a:lnTo>
                  <a:pt x="2352929" y="452628"/>
                </a:lnTo>
                <a:lnTo>
                  <a:pt x="2354579" y="443230"/>
                </a:lnTo>
                <a:lnTo>
                  <a:pt x="2317115" y="436626"/>
                </a:lnTo>
                <a:close/>
              </a:path>
              <a:path w="4916170" h="902970">
                <a:moveTo>
                  <a:pt x="2251455" y="425069"/>
                </a:moveTo>
                <a:lnTo>
                  <a:pt x="2249804" y="434467"/>
                </a:lnTo>
                <a:lnTo>
                  <a:pt x="2287270" y="441071"/>
                </a:lnTo>
                <a:lnTo>
                  <a:pt x="2288921" y="431673"/>
                </a:lnTo>
                <a:lnTo>
                  <a:pt x="2251455" y="425069"/>
                </a:lnTo>
                <a:close/>
              </a:path>
              <a:path w="4916170" h="902970">
                <a:moveTo>
                  <a:pt x="2185797" y="413639"/>
                </a:moveTo>
                <a:lnTo>
                  <a:pt x="2184146" y="422910"/>
                </a:lnTo>
                <a:lnTo>
                  <a:pt x="2221611" y="429514"/>
                </a:lnTo>
                <a:lnTo>
                  <a:pt x="2223262" y="420116"/>
                </a:lnTo>
                <a:lnTo>
                  <a:pt x="2185797" y="413639"/>
                </a:lnTo>
                <a:close/>
              </a:path>
              <a:path w="4916170" h="902970">
                <a:moveTo>
                  <a:pt x="2120138" y="402082"/>
                </a:moveTo>
                <a:lnTo>
                  <a:pt x="2118487" y="411480"/>
                </a:lnTo>
                <a:lnTo>
                  <a:pt x="2155952" y="417957"/>
                </a:lnTo>
                <a:lnTo>
                  <a:pt x="2157603" y="408686"/>
                </a:lnTo>
                <a:lnTo>
                  <a:pt x="2120138" y="402082"/>
                </a:lnTo>
                <a:close/>
              </a:path>
              <a:path w="4916170" h="902970">
                <a:moveTo>
                  <a:pt x="2054478" y="390525"/>
                </a:moveTo>
                <a:lnTo>
                  <a:pt x="2052827" y="399923"/>
                </a:lnTo>
                <a:lnTo>
                  <a:pt x="2090292" y="406527"/>
                </a:lnTo>
                <a:lnTo>
                  <a:pt x="2091944" y="397129"/>
                </a:lnTo>
                <a:lnTo>
                  <a:pt x="2054478" y="390525"/>
                </a:lnTo>
                <a:close/>
              </a:path>
              <a:path w="4916170" h="902970">
                <a:moveTo>
                  <a:pt x="1988820" y="378968"/>
                </a:moveTo>
                <a:lnTo>
                  <a:pt x="1987169" y="388366"/>
                </a:lnTo>
                <a:lnTo>
                  <a:pt x="2024634" y="394970"/>
                </a:lnTo>
                <a:lnTo>
                  <a:pt x="2026285" y="385572"/>
                </a:lnTo>
                <a:lnTo>
                  <a:pt x="1988820" y="378968"/>
                </a:lnTo>
                <a:close/>
              </a:path>
              <a:path w="4916170" h="902970">
                <a:moveTo>
                  <a:pt x="1923161" y="367411"/>
                </a:moveTo>
                <a:lnTo>
                  <a:pt x="1921510" y="376809"/>
                </a:lnTo>
                <a:lnTo>
                  <a:pt x="1958975" y="383413"/>
                </a:lnTo>
                <a:lnTo>
                  <a:pt x="1960626" y="374015"/>
                </a:lnTo>
                <a:lnTo>
                  <a:pt x="1923161" y="367411"/>
                </a:lnTo>
                <a:close/>
              </a:path>
              <a:path w="4916170" h="902970">
                <a:moveTo>
                  <a:pt x="1857375" y="355854"/>
                </a:moveTo>
                <a:lnTo>
                  <a:pt x="1855724" y="365252"/>
                </a:lnTo>
                <a:lnTo>
                  <a:pt x="1893315" y="371856"/>
                </a:lnTo>
                <a:lnTo>
                  <a:pt x="1894966" y="362458"/>
                </a:lnTo>
                <a:lnTo>
                  <a:pt x="1857375" y="355854"/>
                </a:lnTo>
                <a:close/>
              </a:path>
              <a:path w="4916170" h="902970">
                <a:moveTo>
                  <a:pt x="1791715" y="344297"/>
                </a:moveTo>
                <a:lnTo>
                  <a:pt x="1790064" y="353695"/>
                </a:lnTo>
                <a:lnTo>
                  <a:pt x="1827657" y="360299"/>
                </a:lnTo>
                <a:lnTo>
                  <a:pt x="1829308" y="350901"/>
                </a:lnTo>
                <a:lnTo>
                  <a:pt x="1791715" y="344297"/>
                </a:lnTo>
                <a:close/>
              </a:path>
              <a:path w="4916170" h="902970">
                <a:moveTo>
                  <a:pt x="1726057" y="332867"/>
                </a:moveTo>
                <a:lnTo>
                  <a:pt x="1724405" y="342138"/>
                </a:lnTo>
                <a:lnTo>
                  <a:pt x="1761998" y="348742"/>
                </a:lnTo>
                <a:lnTo>
                  <a:pt x="1763649" y="339344"/>
                </a:lnTo>
                <a:lnTo>
                  <a:pt x="1726057" y="332867"/>
                </a:lnTo>
                <a:close/>
              </a:path>
              <a:path w="4916170" h="902970">
                <a:moveTo>
                  <a:pt x="1660398" y="321310"/>
                </a:moveTo>
                <a:lnTo>
                  <a:pt x="1658747" y="330708"/>
                </a:lnTo>
                <a:lnTo>
                  <a:pt x="1696339" y="337185"/>
                </a:lnTo>
                <a:lnTo>
                  <a:pt x="1697989" y="327914"/>
                </a:lnTo>
                <a:lnTo>
                  <a:pt x="1660398" y="321310"/>
                </a:lnTo>
                <a:close/>
              </a:path>
              <a:path w="4916170" h="902970">
                <a:moveTo>
                  <a:pt x="1594739" y="309753"/>
                </a:moveTo>
                <a:lnTo>
                  <a:pt x="1593088" y="319151"/>
                </a:lnTo>
                <a:lnTo>
                  <a:pt x="1630679" y="325755"/>
                </a:lnTo>
                <a:lnTo>
                  <a:pt x="1632330" y="316357"/>
                </a:lnTo>
                <a:lnTo>
                  <a:pt x="1594739" y="309753"/>
                </a:lnTo>
                <a:close/>
              </a:path>
              <a:path w="4916170" h="902970">
                <a:moveTo>
                  <a:pt x="1529079" y="298196"/>
                </a:moveTo>
                <a:lnTo>
                  <a:pt x="1527428" y="307594"/>
                </a:lnTo>
                <a:lnTo>
                  <a:pt x="1565021" y="314198"/>
                </a:lnTo>
                <a:lnTo>
                  <a:pt x="1566672" y="304800"/>
                </a:lnTo>
                <a:lnTo>
                  <a:pt x="1529079" y="298196"/>
                </a:lnTo>
                <a:close/>
              </a:path>
              <a:path w="4916170" h="902970">
                <a:moveTo>
                  <a:pt x="1463421" y="286639"/>
                </a:moveTo>
                <a:lnTo>
                  <a:pt x="1461770" y="296037"/>
                </a:lnTo>
                <a:lnTo>
                  <a:pt x="1499235" y="302641"/>
                </a:lnTo>
                <a:lnTo>
                  <a:pt x="1500886" y="293243"/>
                </a:lnTo>
                <a:lnTo>
                  <a:pt x="1463421" y="286639"/>
                </a:lnTo>
                <a:close/>
              </a:path>
              <a:path w="4916170" h="902970">
                <a:moveTo>
                  <a:pt x="1397762" y="275082"/>
                </a:moveTo>
                <a:lnTo>
                  <a:pt x="1396111" y="284480"/>
                </a:lnTo>
                <a:lnTo>
                  <a:pt x="1433576" y="291084"/>
                </a:lnTo>
                <a:lnTo>
                  <a:pt x="1435227" y="281686"/>
                </a:lnTo>
                <a:lnTo>
                  <a:pt x="1397762" y="275082"/>
                </a:lnTo>
                <a:close/>
              </a:path>
              <a:path w="4916170" h="902970">
                <a:moveTo>
                  <a:pt x="1332102" y="263525"/>
                </a:moveTo>
                <a:lnTo>
                  <a:pt x="1330452" y="272923"/>
                </a:lnTo>
                <a:lnTo>
                  <a:pt x="1367916" y="279527"/>
                </a:lnTo>
                <a:lnTo>
                  <a:pt x="1369567" y="270129"/>
                </a:lnTo>
                <a:lnTo>
                  <a:pt x="1332102" y="263525"/>
                </a:lnTo>
                <a:close/>
              </a:path>
              <a:path w="4916170" h="902970">
                <a:moveTo>
                  <a:pt x="1266444" y="252095"/>
                </a:moveTo>
                <a:lnTo>
                  <a:pt x="1264792" y="261366"/>
                </a:lnTo>
                <a:lnTo>
                  <a:pt x="1302258" y="267970"/>
                </a:lnTo>
                <a:lnTo>
                  <a:pt x="1303909" y="258572"/>
                </a:lnTo>
                <a:lnTo>
                  <a:pt x="1266444" y="252095"/>
                </a:lnTo>
                <a:close/>
              </a:path>
              <a:path w="4916170" h="902970">
                <a:moveTo>
                  <a:pt x="1200785" y="240538"/>
                </a:moveTo>
                <a:lnTo>
                  <a:pt x="1199134" y="249936"/>
                </a:lnTo>
                <a:lnTo>
                  <a:pt x="1236599" y="256413"/>
                </a:lnTo>
                <a:lnTo>
                  <a:pt x="1238250" y="247142"/>
                </a:lnTo>
                <a:lnTo>
                  <a:pt x="1200785" y="240538"/>
                </a:lnTo>
                <a:close/>
              </a:path>
              <a:path w="4916170" h="902970">
                <a:moveTo>
                  <a:pt x="1135126" y="228981"/>
                </a:moveTo>
                <a:lnTo>
                  <a:pt x="1133475" y="238379"/>
                </a:lnTo>
                <a:lnTo>
                  <a:pt x="1170939" y="244983"/>
                </a:lnTo>
                <a:lnTo>
                  <a:pt x="1172590" y="235585"/>
                </a:lnTo>
                <a:lnTo>
                  <a:pt x="1135126" y="228981"/>
                </a:lnTo>
                <a:close/>
              </a:path>
              <a:path w="4916170" h="902970">
                <a:moveTo>
                  <a:pt x="1069339" y="217424"/>
                </a:moveTo>
                <a:lnTo>
                  <a:pt x="1067815" y="226822"/>
                </a:lnTo>
                <a:lnTo>
                  <a:pt x="1105280" y="233426"/>
                </a:lnTo>
                <a:lnTo>
                  <a:pt x="1106932" y="224028"/>
                </a:lnTo>
                <a:lnTo>
                  <a:pt x="1069339" y="217424"/>
                </a:lnTo>
                <a:close/>
              </a:path>
              <a:path w="4916170" h="902970">
                <a:moveTo>
                  <a:pt x="1003680" y="205867"/>
                </a:moveTo>
                <a:lnTo>
                  <a:pt x="1002029" y="215265"/>
                </a:lnTo>
                <a:lnTo>
                  <a:pt x="1039622" y="221869"/>
                </a:lnTo>
                <a:lnTo>
                  <a:pt x="1041273" y="212471"/>
                </a:lnTo>
                <a:lnTo>
                  <a:pt x="1003680" y="205867"/>
                </a:lnTo>
                <a:close/>
              </a:path>
              <a:path w="4916170" h="902970">
                <a:moveTo>
                  <a:pt x="938022" y="194310"/>
                </a:moveTo>
                <a:lnTo>
                  <a:pt x="936371" y="203708"/>
                </a:lnTo>
                <a:lnTo>
                  <a:pt x="973963" y="210312"/>
                </a:lnTo>
                <a:lnTo>
                  <a:pt x="975613" y="200914"/>
                </a:lnTo>
                <a:lnTo>
                  <a:pt x="938022" y="194310"/>
                </a:lnTo>
                <a:close/>
              </a:path>
              <a:path w="4916170" h="902970">
                <a:moveTo>
                  <a:pt x="872363" y="182753"/>
                </a:moveTo>
                <a:lnTo>
                  <a:pt x="870712" y="192151"/>
                </a:lnTo>
                <a:lnTo>
                  <a:pt x="908303" y="198755"/>
                </a:lnTo>
                <a:lnTo>
                  <a:pt x="909954" y="189357"/>
                </a:lnTo>
                <a:lnTo>
                  <a:pt x="872363" y="182753"/>
                </a:lnTo>
                <a:close/>
              </a:path>
              <a:path w="4916170" h="902970">
                <a:moveTo>
                  <a:pt x="806703" y="171323"/>
                </a:moveTo>
                <a:lnTo>
                  <a:pt x="805052" y="180594"/>
                </a:lnTo>
                <a:lnTo>
                  <a:pt x="842645" y="187198"/>
                </a:lnTo>
                <a:lnTo>
                  <a:pt x="844296" y="177800"/>
                </a:lnTo>
                <a:lnTo>
                  <a:pt x="806703" y="171323"/>
                </a:lnTo>
                <a:close/>
              </a:path>
              <a:path w="4916170" h="902970">
                <a:moveTo>
                  <a:pt x="741045" y="159766"/>
                </a:moveTo>
                <a:lnTo>
                  <a:pt x="739394" y="169164"/>
                </a:lnTo>
                <a:lnTo>
                  <a:pt x="776986" y="175768"/>
                </a:lnTo>
                <a:lnTo>
                  <a:pt x="778637" y="166370"/>
                </a:lnTo>
                <a:lnTo>
                  <a:pt x="741045" y="159766"/>
                </a:lnTo>
                <a:close/>
              </a:path>
              <a:path w="4916170" h="902970">
                <a:moveTo>
                  <a:pt x="675386" y="148209"/>
                </a:moveTo>
                <a:lnTo>
                  <a:pt x="673735" y="157607"/>
                </a:lnTo>
                <a:lnTo>
                  <a:pt x="711326" y="164211"/>
                </a:lnTo>
                <a:lnTo>
                  <a:pt x="712851" y="154813"/>
                </a:lnTo>
                <a:lnTo>
                  <a:pt x="675386" y="148209"/>
                </a:lnTo>
                <a:close/>
              </a:path>
              <a:path w="4916170" h="902970">
                <a:moveTo>
                  <a:pt x="609726" y="136652"/>
                </a:moveTo>
                <a:lnTo>
                  <a:pt x="608076" y="146050"/>
                </a:lnTo>
                <a:lnTo>
                  <a:pt x="645540" y="152654"/>
                </a:lnTo>
                <a:lnTo>
                  <a:pt x="647191" y="143256"/>
                </a:lnTo>
                <a:lnTo>
                  <a:pt x="609726" y="136652"/>
                </a:lnTo>
                <a:close/>
              </a:path>
              <a:path w="4916170" h="902970">
                <a:moveTo>
                  <a:pt x="544068" y="125095"/>
                </a:moveTo>
                <a:lnTo>
                  <a:pt x="542417" y="134493"/>
                </a:lnTo>
                <a:lnTo>
                  <a:pt x="579882" y="141097"/>
                </a:lnTo>
                <a:lnTo>
                  <a:pt x="581532" y="131699"/>
                </a:lnTo>
                <a:lnTo>
                  <a:pt x="544068" y="125095"/>
                </a:lnTo>
                <a:close/>
              </a:path>
              <a:path w="4916170" h="902970">
                <a:moveTo>
                  <a:pt x="478408" y="113538"/>
                </a:moveTo>
                <a:lnTo>
                  <a:pt x="476757" y="122936"/>
                </a:lnTo>
                <a:lnTo>
                  <a:pt x="514223" y="129540"/>
                </a:lnTo>
                <a:lnTo>
                  <a:pt x="515874" y="120142"/>
                </a:lnTo>
                <a:lnTo>
                  <a:pt x="478408" y="113538"/>
                </a:lnTo>
                <a:close/>
              </a:path>
              <a:path w="4916170" h="902970">
                <a:moveTo>
                  <a:pt x="412750" y="101981"/>
                </a:moveTo>
                <a:lnTo>
                  <a:pt x="411099" y="111379"/>
                </a:lnTo>
                <a:lnTo>
                  <a:pt x="448563" y="117983"/>
                </a:lnTo>
                <a:lnTo>
                  <a:pt x="450214" y="108585"/>
                </a:lnTo>
                <a:lnTo>
                  <a:pt x="412750" y="101981"/>
                </a:lnTo>
                <a:close/>
              </a:path>
              <a:path w="4916170" h="902970">
                <a:moveTo>
                  <a:pt x="347091" y="90551"/>
                </a:moveTo>
                <a:lnTo>
                  <a:pt x="345439" y="99822"/>
                </a:lnTo>
                <a:lnTo>
                  <a:pt x="382905" y="106426"/>
                </a:lnTo>
                <a:lnTo>
                  <a:pt x="384556" y="97028"/>
                </a:lnTo>
                <a:lnTo>
                  <a:pt x="347091" y="90551"/>
                </a:lnTo>
                <a:close/>
              </a:path>
              <a:path w="4916170" h="902970">
                <a:moveTo>
                  <a:pt x="281431" y="78993"/>
                </a:moveTo>
                <a:lnTo>
                  <a:pt x="279781" y="88392"/>
                </a:lnTo>
                <a:lnTo>
                  <a:pt x="317245" y="94996"/>
                </a:lnTo>
                <a:lnTo>
                  <a:pt x="318897" y="85598"/>
                </a:lnTo>
                <a:lnTo>
                  <a:pt x="281431" y="78993"/>
                </a:lnTo>
                <a:close/>
              </a:path>
              <a:path w="4916170" h="902970">
                <a:moveTo>
                  <a:pt x="215645" y="67437"/>
                </a:moveTo>
                <a:lnTo>
                  <a:pt x="213994" y="76835"/>
                </a:lnTo>
                <a:lnTo>
                  <a:pt x="251587" y="83439"/>
                </a:lnTo>
                <a:lnTo>
                  <a:pt x="253237" y="74041"/>
                </a:lnTo>
                <a:lnTo>
                  <a:pt x="215645" y="67437"/>
                </a:lnTo>
                <a:close/>
              </a:path>
              <a:path w="4916170" h="902970">
                <a:moveTo>
                  <a:pt x="149987" y="55880"/>
                </a:moveTo>
                <a:lnTo>
                  <a:pt x="148336" y="65278"/>
                </a:lnTo>
                <a:lnTo>
                  <a:pt x="185927" y="71882"/>
                </a:lnTo>
                <a:lnTo>
                  <a:pt x="187579" y="62484"/>
                </a:lnTo>
                <a:lnTo>
                  <a:pt x="149987" y="55880"/>
                </a:lnTo>
                <a:close/>
              </a:path>
              <a:path w="4916170" h="902970">
                <a:moveTo>
                  <a:pt x="92837" y="0"/>
                </a:moveTo>
                <a:lnTo>
                  <a:pt x="0" y="34290"/>
                </a:lnTo>
                <a:lnTo>
                  <a:pt x="73532" y="96647"/>
                </a:lnTo>
                <a:lnTo>
                  <a:pt x="75564" y="98298"/>
                </a:lnTo>
                <a:lnTo>
                  <a:pt x="78612" y="98043"/>
                </a:lnTo>
                <a:lnTo>
                  <a:pt x="80263" y="96012"/>
                </a:lnTo>
                <a:lnTo>
                  <a:pt x="82042" y="93980"/>
                </a:lnTo>
                <a:lnTo>
                  <a:pt x="81787" y="91059"/>
                </a:lnTo>
                <a:lnTo>
                  <a:pt x="79756" y="89281"/>
                </a:lnTo>
                <a:lnTo>
                  <a:pt x="25722" y="43693"/>
                </a:lnTo>
                <a:lnTo>
                  <a:pt x="17018" y="42164"/>
                </a:lnTo>
                <a:lnTo>
                  <a:pt x="17308" y="40513"/>
                </a:lnTo>
                <a:lnTo>
                  <a:pt x="10922" y="40513"/>
                </a:lnTo>
                <a:lnTo>
                  <a:pt x="12318" y="32385"/>
                </a:lnTo>
                <a:lnTo>
                  <a:pt x="32911" y="32385"/>
                </a:lnTo>
                <a:lnTo>
                  <a:pt x="93725" y="9906"/>
                </a:lnTo>
                <a:lnTo>
                  <a:pt x="96138" y="8890"/>
                </a:lnTo>
                <a:lnTo>
                  <a:pt x="97408" y="6223"/>
                </a:lnTo>
                <a:lnTo>
                  <a:pt x="96519" y="3683"/>
                </a:lnTo>
                <a:lnTo>
                  <a:pt x="95631" y="1270"/>
                </a:lnTo>
                <a:lnTo>
                  <a:pt x="92837" y="0"/>
                </a:lnTo>
                <a:close/>
              </a:path>
              <a:path w="4916170" h="902970">
                <a:moveTo>
                  <a:pt x="84327" y="44323"/>
                </a:moveTo>
                <a:lnTo>
                  <a:pt x="82676" y="53721"/>
                </a:lnTo>
                <a:lnTo>
                  <a:pt x="120268" y="60325"/>
                </a:lnTo>
                <a:lnTo>
                  <a:pt x="121919" y="50927"/>
                </a:lnTo>
                <a:lnTo>
                  <a:pt x="84327" y="44323"/>
                </a:lnTo>
                <a:close/>
              </a:path>
              <a:path w="4916170" h="902970">
                <a:moveTo>
                  <a:pt x="27624" y="34339"/>
                </a:moveTo>
                <a:lnTo>
                  <a:pt x="18592" y="37677"/>
                </a:lnTo>
                <a:lnTo>
                  <a:pt x="25722" y="43693"/>
                </a:lnTo>
                <a:lnTo>
                  <a:pt x="54610" y="48768"/>
                </a:lnTo>
                <a:lnTo>
                  <a:pt x="56261" y="39370"/>
                </a:lnTo>
                <a:lnTo>
                  <a:pt x="27624" y="34339"/>
                </a:lnTo>
                <a:close/>
              </a:path>
              <a:path w="4916170" h="902970">
                <a:moveTo>
                  <a:pt x="18592" y="37677"/>
                </a:moveTo>
                <a:lnTo>
                  <a:pt x="17751" y="37988"/>
                </a:lnTo>
                <a:lnTo>
                  <a:pt x="17018" y="42164"/>
                </a:lnTo>
                <a:lnTo>
                  <a:pt x="25722" y="43693"/>
                </a:lnTo>
                <a:lnTo>
                  <a:pt x="18592" y="37677"/>
                </a:lnTo>
                <a:close/>
              </a:path>
              <a:path w="4916170" h="902970">
                <a:moveTo>
                  <a:pt x="12318" y="32385"/>
                </a:moveTo>
                <a:lnTo>
                  <a:pt x="10922" y="40513"/>
                </a:lnTo>
                <a:lnTo>
                  <a:pt x="17751" y="37988"/>
                </a:lnTo>
                <a:lnTo>
                  <a:pt x="17907" y="37100"/>
                </a:lnTo>
                <a:lnTo>
                  <a:pt x="12318" y="32385"/>
                </a:lnTo>
                <a:close/>
              </a:path>
              <a:path w="4916170" h="902970">
                <a:moveTo>
                  <a:pt x="17751" y="37988"/>
                </a:moveTo>
                <a:lnTo>
                  <a:pt x="10922" y="40513"/>
                </a:lnTo>
                <a:lnTo>
                  <a:pt x="17308" y="40513"/>
                </a:lnTo>
                <a:lnTo>
                  <a:pt x="17751" y="37988"/>
                </a:lnTo>
                <a:close/>
              </a:path>
              <a:path w="4916170" h="902970">
                <a:moveTo>
                  <a:pt x="17907" y="37100"/>
                </a:moveTo>
                <a:lnTo>
                  <a:pt x="17751" y="37988"/>
                </a:lnTo>
                <a:lnTo>
                  <a:pt x="18592" y="37677"/>
                </a:lnTo>
                <a:lnTo>
                  <a:pt x="17907" y="37100"/>
                </a:lnTo>
                <a:close/>
              </a:path>
              <a:path w="4916170" h="902970">
                <a:moveTo>
                  <a:pt x="18668" y="32766"/>
                </a:moveTo>
                <a:lnTo>
                  <a:pt x="17907" y="37100"/>
                </a:lnTo>
                <a:lnTo>
                  <a:pt x="18592" y="37677"/>
                </a:lnTo>
                <a:lnTo>
                  <a:pt x="27624" y="34339"/>
                </a:lnTo>
                <a:lnTo>
                  <a:pt x="18668" y="32766"/>
                </a:lnTo>
                <a:close/>
              </a:path>
              <a:path w="4916170" h="902970">
                <a:moveTo>
                  <a:pt x="32911" y="32385"/>
                </a:moveTo>
                <a:lnTo>
                  <a:pt x="12318" y="32385"/>
                </a:lnTo>
                <a:lnTo>
                  <a:pt x="17907" y="37100"/>
                </a:lnTo>
                <a:lnTo>
                  <a:pt x="18668" y="32766"/>
                </a:lnTo>
                <a:lnTo>
                  <a:pt x="31880" y="32766"/>
                </a:lnTo>
                <a:lnTo>
                  <a:pt x="32911" y="32385"/>
                </a:lnTo>
                <a:close/>
              </a:path>
              <a:path w="4916170" h="902970">
                <a:moveTo>
                  <a:pt x="31880" y="32766"/>
                </a:moveTo>
                <a:lnTo>
                  <a:pt x="18668" y="32766"/>
                </a:lnTo>
                <a:lnTo>
                  <a:pt x="27624" y="34339"/>
                </a:lnTo>
                <a:lnTo>
                  <a:pt x="31880" y="32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955281" y="3206750"/>
            <a:ext cx="13970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互联网对其影响程度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94917" y="4178808"/>
            <a:ext cx="2226945" cy="4514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2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 spc="10">
                <a:latin typeface="微软雅黑"/>
                <a:cs typeface="微软雅黑"/>
              </a:rPr>
              <a:t>影响最</a:t>
            </a:r>
            <a:r>
              <a:rPr dirty="0" sz="1200">
                <a:latin typeface="微软雅黑"/>
                <a:cs typeface="微软雅黑"/>
              </a:rPr>
              <a:t>大</a:t>
            </a:r>
            <a:r>
              <a:rPr dirty="0" sz="1200" spc="10">
                <a:latin typeface="微软雅黑"/>
                <a:cs typeface="微软雅黑"/>
              </a:rPr>
              <a:t>的是</a:t>
            </a:r>
            <a:r>
              <a:rPr dirty="0" sz="1200">
                <a:latin typeface="微软雅黑"/>
                <a:cs typeface="微软雅黑"/>
              </a:rPr>
              <a:t>专</a:t>
            </a:r>
            <a:r>
              <a:rPr dirty="0" sz="1200" spc="10">
                <a:latin typeface="微软雅黑"/>
                <a:cs typeface="微软雅黑"/>
              </a:rPr>
              <a:t>业</a:t>
            </a:r>
            <a:r>
              <a:rPr dirty="0" sz="1200">
                <a:latin typeface="微软雅黑"/>
                <a:cs typeface="微软雅黑"/>
              </a:rPr>
              <a:t>卖</a:t>
            </a:r>
            <a:r>
              <a:rPr dirty="0" sz="1200" spc="5">
                <a:latin typeface="微软雅黑"/>
                <a:cs typeface="微软雅黑"/>
              </a:rPr>
              <a:t>场</a:t>
            </a:r>
            <a:r>
              <a:rPr dirty="0" sz="1200" spc="10">
                <a:latin typeface="微软雅黑"/>
                <a:cs typeface="微软雅黑"/>
              </a:rPr>
              <a:t>、百货</a:t>
            </a:r>
            <a:r>
              <a:rPr dirty="0" sz="1200">
                <a:latin typeface="微软雅黑"/>
                <a:cs typeface="微软雅黑"/>
              </a:rPr>
              <a:t>、</a:t>
            </a:r>
            <a:r>
              <a:rPr dirty="0" sz="1200">
                <a:latin typeface="微软雅黑"/>
                <a:cs typeface="微软雅黑"/>
              </a:rPr>
              <a:t> 连锁商超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6075" y="2230437"/>
            <a:ext cx="5980176" cy="250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5642" y="1007364"/>
            <a:ext cx="27686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微软雅黑"/>
                <a:cs typeface="微软雅黑"/>
              </a:rPr>
              <a:t>一个改变历史的时刻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1416" y="1698498"/>
            <a:ext cx="695579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latin typeface="微软雅黑"/>
                <a:cs typeface="微软雅黑"/>
              </a:rPr>
              <a:t>1994</a:t>
            </a:r>
            <a:r>
              <a:rPr dirty="0" sz="2000" b="1">
                <a:latin typeface="微软雅黑"/>
                <a:cs typeface="微软雅黑"/>
              </a:rPr>
              <a:t>年</a:t>
            </a:r>
            <a:r>
              <a:rPr dirty="0" sz="2000" b="1">
                <a:latin typeface="微软雅黑"/>
                <a:cs typeface="微软雅黑"/>
              </a:rPr>
              <a:t>4</a:t>
            </a:r>
            <a:r>
              <a:rPr dirty="0" sz="2000" b="1">
                <a:latin typeface="微软雅黑"/>
                <a:cs typeface="微软雅黑"/>
              </a:rPr>
              <a:t>月</a:t>
            </a:r>
            <a:r>
              <a:rPr dirty="0" sz="2000" b="1">
                <a:latin typeface="微软雅黑"/>
                <a:cs typeface="微软雅黑"/>
              </a:rPr>
              <a:t>20</a:t>
            </a:r>
            <a:r>
              <a:rPr dirty="0" sz="2000" b="1">
                <a:latin typeface="微软雅黑"/>
                <a:cs typeface="微软雅黑"/>
              </a:rPr>
              <a:t>日，中科院一条</a:t>
            </a:r>
            <a:r>
              <a:rPr dirty="0" sz="2000" b="1">
                <a:latin typeface="微软雅黑"/>
                <a:cs typeface="微软雅黑"/>
              </a:rPr>
              <a:t>64K</a:t>
            </a:r>
            <a:r>
              <a:rPr dirty="0" sz="2000" b="1">
                <a:latin typeface="微软雅黑"/>
                <a:cs typeface="微软雅黑"/>
              </a:rPr>
              <a:t>国际专</a:t>
            </a:r>
            <a:r>
              <a:rPr dirty="0" sz="2000" spc="-15" b="1">
                <a:latin typeface="微软雅黑"/>
                <a:cs typeface="微软雅黑"/>
              </a:rPr>
              <a:t>线</a:t>
            </a:r>
            <a:r>
              <a:rPr dirty="0" sz="2000" b="1">
                <a:latin typeface="微软雅黑"/>
                <a:cs typeface="微软雅黑"/>
              </a:rPr>
              <a:t>，连</a:t>
            </a:r>
            <a:r>
              <a:rPr dirty="0" sz="2000" spc="-15" b="1">
                <a:latin typeface="微软雅黑"/>
                <a:cs typeface="微软雅黑"/>
              </a:rPr>
              <a:t>接</a:t>
            </a:r>
            <a:r>
              <a:rPr dirty="0" sz="2000" b="1">
                <a:latin typeface="微软雅黑"/>
                <a:cs typeface="微软雅黑"/>
              </a:rPr>
              <a:t>国际</a:t>
            </a:r>
            <a:r>
              <a:rPr dirty="0" sz="2000" spc="-15" b="1">
                <a:latin typeface="微软雅黑"/>
                <a:cs typeface="微软雅黑"/>
              </a:rPr>
              <a:t>互</a:t>
            </a:r>
            <a:r>
              <a:rPr dirty="0" sz="2000" b="1">
                <a:latin typeface="微软雅黑"/>
                <a:cs typeface="微软雅黑"/>
              </a:rPr>
              <a:t>联网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473" y="4826"/>
            <a:ext cx="7397115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实体商业不会消亡，但</a:t>
            </a:r>
            <a:r>
              <a:rPr dirty="0" sz="2000" spc="-15" b="1">
                <a:solidFill>
                  <a:srgbClr val="FFFFFF"/>
                </a:solidFill>
                <a:latin typeface="微软雅黑"/>
                <a:cs typeface="微软雅黑"/>
              </a:rPr>
              <a:t>其</a:t>
            </a: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技术</a:t>
            </a:r>
            <a:r>
              <a:rPr dirty="0" sz="2000" spc="-15" b="1">
                <a:solidFill>
                  <a:srgbClr val="FFFFFF"/>
                </a:solidFill>
                <a:latin typeface="微软雅黑"/>
                <a:cs typeface="微软雅黑"/>
              </a:rPr>
              <a:t>手</a:t>
            </a: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段、</a:t>
            </a:r>
            <a:r>
              <a:rPr dirty="0" sz="2000" spc="-15" b="1">
                <a:solidFill>
                  <a:srgbClr val="FFFFFF"/>
                </a:solidFill>
                <a:latin typeface="微软雅黑"/>
                <a:cs typeface="微软雅黑"/>
              </a:rPr>
              <a:t>商</a:t>
            </a: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业模</a:t>
            </a:r>
            <a:r>
              <a:rPr dirty="0" sz="2000" spc="-15" b="1">
                <a:solidFill>
                  <a:srgbClr val="FFFFFF"/>
                </a:solidFill>
                <a:latin typeface="微软雅黑"/>
                <a:cs typeface="微软雅黑"/>
              </a:rPr>
              <a:t>式</a:t>
            </a: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和地</a:t>
            </a:r>
            <a:r>
              <a:rPr dirty="0" sz="2000" spc="-15" b="1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布局</a:t>
            </a:r>
            <a:r>
              <a:rPr dirty="0" sz="2000" spc="-15" b="1">
                <a:solidFill>
                  <a:srgbClr val="FFFFFF"/>
                </a:solidFill>
                <a:latin typeface="微软雅黑"/>
                <a:cs typeface="微软雅黑"/>
              </a:rPr>
              <a:t>将</a:t>
            </a: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会发生</a:t>
            </a: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 重大变化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101" y="971550"/>
            <a:ext cx="6967220" cy="808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latin typeface="Arial"/>
                <a:cs typeface="Arial"/>
              </a:rPr>
              <a:t>•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25">
                <a:latin typeface="微软雅黑"/>
                <a:cs typeface="微软雅黑"/>
              </a:rPr>
              <a:t>业界普遍预测，</a:t>
            </a:r>
            <a:r>
              <a:rPr dirty="0" sz="1600" spc="-15">
                <a:latin typeface="微软雅黑"/>
                <a:cs typeface="微软雅黑"/>
              </a:rPr>
              <a:t>2020</a:t>
            </a:r>
            <a:r>
              <a:rPr dirty="0" sz="1600" spc="-20">
                <a:latin typeface="微软雅黑"/>
                <a:cs typeface="微软雅黑"/>
              </a:rPr>
              <a:t>年</a:t>
            </a:r>
            <a:r>
              <a:rPr dirty="0" sz="1600" spc="-25">
                <a:latin typeface="微软雅黑"/>
                <a:cs typeface="微软雅黑"/>
              </a:rPr>
              <a:t>网</a:t>
            </a:r>
            <a:r>
              <a:rPr dirty="0" sz="1600" spc="-20">
                <a:latin typeface="微软雅黑"/>
                <a:cs typeface="微软雅黑"/>
              </a:rPr>
              <a:t>购</a:t>
            </a:r>
            <a:r>
              <a:rPr dirty="0" sz="1600" spc="-25">
                <a:latin typeface="微软雅黑"/>
                <a:cs typeface="微软雅黑"/>
              </a:rPr>
              <a:t>占</a:t>
            </a:r>
            <a:r>
              <a:rPr dirty="0" sz="1600" spc="-20">
                <a:latin typeface="微软雅黑"/>
                <a:cs typeface="微软雅黑"/>
              </a:rPr>
              <a:t>社</a:t>
            </a:r>
            <a:r>
              <a:rPr dirty="0" sz="1600" spc="-25">
                <a:latin typeface="微软雅黑"/>
                <a:cs typeface="微软雅黑"/>
              </a:rPr>
              <a:t>零</a:t>
            </a:r>
            <a:r>
              <a:rPr dirty="0" sz="1600" spc="-15">
                <a:latin typeface="微软雅黑"/>
                <a:cs typeface="微软雅黑"/>
              </a:rPr>
              <a:t>比</a:t>
            </a:r>
            <a:r>
              <a:rPr dirty="0" sz="1600" spc="-20">
                <a:latin typeface="微软雅黑"/>
                <a:cs typeface="微软雅黑"/>
              </a:rPr>
              <a:t>例</a:t>
            </a:r>
            <a:r>
              <a:rPr dirty="0" sz="1600" spc="-25">
                <a:latin typeface="微软雅黑"/>
                <a:cs typeface="微软雅黑"/>
              </a:rPr>
              <a:t>在</a:t>
            </a:r>
            <a:r>
              <a:rPr dirty="0" sz="1600" spc="-15">
                <a:latin typeface="微软雅黑"/>
                <a:cs typeface="微软雅黑"/>
              </a:rPr>
              <a:t>2</a:t>
            </a:r>
            <a:r>
              <a:rPr dirty="0" sz="1600">
                <a:latin typeface="微软雅黑"/>
                <a:cs typeface="微软雅黑"/>
              </a:rPr>
              <a:t>0</a:t>
            </a:r>
            <a:r>
              <a:rPr dirty="0" sz="1600" spc="-25">
                <a:latin typeface="微软雅黑"/>
                <a:cs typeface="微软雅黑"/>
              </a:rPr>
              <a:t>%</a:t>
            </a:r>
            <a:r>
              <a:rPr dirty="0" sz="1600" spc="-15">
                <a:latin typeface="微软雅黑"/>
                <a:cs typeface="微软雅黑"/>
              </a:rPr>
              <a:t>左</a:t>
            </a:r>
            <a:r>
              <a:rPr dirty="0" sz="1600" spc="-25">
                <a:latin typeface="微软雅黑"/>
                <a:cs typeface="微软雅黑"/>
              </a:rPr>
              <a:t>右，</a:t>
            </a:r>
            <a:r>
              <a:rPr dirty="0" sz="1600" spc="-15">
                <a:latin typeface="微软雅黑"/>
                <a:cs typeface="微软雅黑"/>
              </a:rPr>
              <a:t>还</a:t>
            </a:r>
            <a:r>
              <a:rPr dirty="0" sz="1600" spc="-20">
                <a:latin typeface="微软雅黑"/>
                <a:cs typeface="微软雅黑"/>
              </a:rPr>
              <a:t>有</a:t>
            </a:r>
            <a:r>
              <a:rPr dirty="0" sz="1600" spc="-25">
                <a:latin typeface="微软雅黑"/>
                <a:cs typeface="微软雅黑"/>
              </a:rPr>
              <a:t>近</a:t>
            </a:r>
            <a:r>
              <a:rPr dirty="0" sz="1600" spc="-15">
                <a:latin typeface="微软雅黑"/>
                <a:cs typeface="微软雅黑"/>
              </a:rPr>
              <a:t>8</a:t>
            </a:r>
            <a:r>
              <a:rPr dirty="0" sz="1600">
                <a:latin typeface="微软雅黑"/>
                <a:cs typeface="微软雅黑"/>
              </a:rPr>
              <a:t>0</a:t>
            </a:r>
            <a:r>
              <a:rPr dirty="0" sz="1600" spc="-25">
                <a:latin typeface="微软雅黑"/>
                <a:cs typeface="微软雅黑"/>
              </a:rPr>
              <a:t>%</a:t>
            </a:r>
            <a:r>
              <a:rPr dirty="0" sz="1600" spc="-15">
                <a:latin typeface="微软雅黑"/>
                <a:cs typeface="微软雅黑"/>
              </a:rPr>
              <a:t>在</a:t>
            </a:r>
            <a:r>
              <a:rPr dirty="0" sz="1600" spc="-20">
                <a:latin typeface="微软雅黑"/>
                <a:cs typeface="微软雅黑"/>
              </a:rPr>
              <a:t>线</a:t>
            </a:r>
            <a:r>
              <a:rPr dirty="0" sz="1600" spc="-25">
                <a:latin typeface="微软雅黑"/>
                <a:cs typeface="微软雅黑"/>
              </a:rPr>
              <a:t>下</a:t>
            </a:r>
            <a:r>
              <a:rPr dirty="0" sz="1600" spc="-20">
                <a:latin typeface="微软雅黑"/>
                <a:cs typeface="微软雅黑"/>
              </a:rPr>
              <a:t>；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600" spc="-10">
                <a:latin typeface="Arial"/>
                <a:cs typeface="Arial"/>
              </a:rPr>
              <a:t>•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105">
                <a:latin typeface="Arial"/>
                <a:cs typeface="Arial"/>
              </a:rPr>
              <a:t> </a:t>
            </a:r>
            <a:r>
              <a:rPr dirty="0" sz="1600" spc="-10">
                <a:latin typeface="微软雅黑"/>
                <a:cs typeface="微软雅黑"/>
              </a:rPr>
              <a:t>即使在</a:t>
            </a:r>
            <a:r>
              <a:rPr dirty="0" sz="1600">
                <a:latin typeface="微软雅黑"/>
                <a:cs typeface="微软雅黑"/>
              </a:rPr>
              <a:t>网</a:t>
            </a:r>
            <a:r>
              <a:rPr dirty="0" sz="1600" spc="-10">
                <a:latin typeface="微软雅黑"/>
                <a:cs typeface="微软雅黑"/>
              </a:rPr>
              <a:t>购普</a:t>
            </a:r>
            <a:r>
              <a:rPr dirty="0" sz="1600">
                <a:latin typeface="微软雅黑"/>
                <a:cs typeface="微软雅黑"/>
              </a:rPr>
              <a:t>及</a:t>
            </a:r>
            <a:r>
              <a:rPr dirty="0" sz="1600" spc="-10">
                <a:latin typeface="微软雅黑"/>
                <a:cs typeface="微软雅黑"/>
              </a:rPr>
              <a:t>率最高的</a:t>
            </a:r>
            <a:r>
              <a:rPr dirty="0" sz="1600">
                <a:latin typeface="微软雅黑"/>
                <a:cs typeface="微软雅黑"/>
              </a:rPr>
              <a:t>北</a:t>
            </a:r>
            <a:r>
              <a:rPr dirty="0" sz="1600" spc="-10">
                <a:latin typeface="微软雅黑"/>
                <a:cs typeface="微软雅黑"/>
              </a:rPr>
              <a:t>上</a:t>
            </a:r>
            <a:r>
              <a:rPr dirty="0" sz="1600" spc="20">
                <a:latin typeface="微软雅黑"/>
                <a:cs typeface="微软雅黑"/>
              </a:rPr>
              <a:t>广</a:t>
            </a:r>
            <a:r>
              <a:rPr dirty="0" sz="1600" spc="-10">
                <a:latin typeface="微软雅黑"/>
                <a:cs typeface="微软雅黑"/>
              </a:rPr>
              <a:t>、宜家、</a:t>
            </a:r>
            <a:r>
              <a:rPr dirty="0" sz="1600">
                <a:latin typeface="微软雅黑"/>
                <a:cs typeface="微软雅黑"/>
              </a:rPr>
              <a:t>迪</a:t>
            </a:r>
            <a:r>
              <a:rPr dirty="0" sz="1600" spc="-10">
                <a:latin typeface="微软雅黑"/>
                <a:cs typeface="微软雅黑"/>
              </a:rPr>
              <a:t>卡</a:t>
            </a:r>
            <a:r>
              <a:rPr dirty="0" sz="1600" spc="5">
                <a:latin typeface="微软雅黑"/>
                <a:cs typeface="微软雅黑"/>
              </a:rPr>
              <a:t>侬</a:t>
            </a:r>
            <a:r>
              <a:rPr dirty="0" sz="1600" spc="-10">
                <a:latin typeface="微软雅黑"/>
                <a:cs typeface="微软雅黑"/>
              </a:rPr>
              <a:t>、</a:t>
            </a:r>
            <a:r>
              <a:rPr dirty="0" sz="1600" spc="-15">
                <a:latin typeface="微软雅黑"/>
                <a:cs typeface="微软雅黑"/>
              </a:rPr>
              <a:t>Z</a:t>
            </a:r>
            <a:r>
              <a:rPr dirty="0" sz="1600" spc="-10">
                <a:latin typeface="微软雅黑"/>
                <a:cs typeface="微软雅黑"/>
              </a:rPr>
              <a:t>ar</a:t>
            </a:r>
            <a:r>
              <a:rPr dirty="0" sz="1600" spc="5">
                <a:latin typeface="微软雅黑"/>
                <a:cs typeface="微软雅黑"/>
              </a:rPr>
              <a:t>a</a:t>
            </a:r>
            <a:r>
              <a:rPr dirty="0" sz="1600" spc="-10">
                <a:latin typeface="微软雅黑"/>
                <a:cs typeface="微软雅黑"/>
              </a:rPr>
              <a:t>等实</a:t>
            </a:r>
            <a:r>
              <a:rPr dirty="0" sz="1600">
                <a:latin typeface="微软雅黑"/>
                <a:cs typeface="微软雅黑"/>
              </a:rPr>
              <a:t>体零</a:t>
            </a:r>
            <a:r>
              <a:rPr dirty="0" sz="1600" spc="-10">
                <a:latin typeface="微软雅黑"/>
                <a:cs typeface="微软雅黑"/>
              </a:rPr>
              <a:t>售依然繁</a:t>
            </a:r>
            <a:r>
              <a:rPr dirty="0" sz="1600" spc="-20">
                <a:latin typeface="微软雅黑"/>
                <a:cs typeface="微软雅黑"/>
              </a:rPr>
              <a:t>荣</a:t>
            </a:r>
            <a:endParaRPr sz="1600">
              <a:latin typeface="微软雅黑"/>
              <a:cs typeface="微软雅黑"/>
            </a:endParaRPr>
          </a:p>
          <a:p>
            <a:pPr marL="18288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，值得深思！（自有品牌、高性价</a:t>
            </a:r>
            <a:r>
              <a:rPr dirty="0" sz="1600" spc="-10">
                <a:latin typeface="微软雅黑"/>
                <a:cs typeface="微软雅黑"/>
              </a:rPr>
              <a:t>比</a:t>
            </a:r>
            <a:r>
              <a:rPr dirty="0" sz="1600" spc="-20">
                <a:latin typeface="微软雅黑"/>
                <a:cs typeface="微软雅黑"/>
              </a:rPr>
              <a:t>、敏</a:t>
            </a:r>
            <a:r>
              <a:rPr dirty="0" sz="1600" spc="-10">
                <a:latin typeface="微软雅黑"/>
                <a:cs typeface="微软雅黑"/>
              </a:rPr>
              <a:t>捷</a:t>
            </a:r>
            <a:r>
              <a:rPr dirty="0" sz="1600" spc="-20">
                <a:latin typeface="微软雅黑"/>
                <a:cs typeface="微软雅黑"/>
              </a:rPr>
              <a:t>供应</a:t>
            </a:r>
            <a:r>
              <a:rPr dirty="0" sz="1600" spc="-10">
                <a:latin typeface="微软雅黑"/>
                <a:cs typeface="微软雅黑"/>
              </a:rPr>
              <a:t>链</a:t>
            </a:r>
            <a:r>
              <a:rPr dirty="0" sz="1600" spc="-20">
                <a:latin typeface="微软雅黑"/>
                <a:cs typeface="微软雅黑"/>
              </a:rPr>
              <a:t>、体</a:t>
            </a:r>
            <a:r>
              <a:rPr dirty="0" sz="1600" spc="-10">
                <a:latin typeface="微软雅黑"/>
                <a:cs typeface="微软雅黑"/>
              </a:rPr>
              <a:t>验</a:t>
            </a:r>
            <a:r>
              <a:rPr dirty="0" sz="1600" spc="-20">
                <a:latin typeface="微软雅黑"/>
                <a:cs typeface="微软雅黑"/>
              </a:rPr>
              <a:t>式消</a:t>
            </a:r>
            <a:r>
              <a:rPr dirty="0" sz="1600" spc="-10">
                <a:latin typeface="微软雅黑"/>
                <a:cs typeface="微软雅黑"/>
              </a:rPr>
              <a:t>费</a:t>
            </a:r>
            <a:r>
              <a:rPr dirty="0" sz="1600" spc="-20">
                <a:latin typeface="微软雅黑"/>
                <a:cs typeface="微软雅黑"/>
              </a:rPr>
              <a:t>？）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750" y="2211387"/>
            <a:ext cx="2574925" cy="2457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132201" y="2211387"/>
            <a:ext cx="2735199" cy="1223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160776" y="3475037"/>
            <a:ext cx="2706624" cy="1184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940425" y="2211387"/>
            <a:ext cx="2689225" cy="2447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2859" y="880109"/>
            <a:ext cx="533400" cy="621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40">
                <a:solidFill>
                  <a:srgbClr val="FF0000"/>
                </a:solidFill>
                <a:latin typeface="微软雅黑"/>
                <a:cs typeface="微软雅黑"/>
              </a:rPr>
              <a:t>人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3301" y="1517650"/>
            <a:ext cx="3140075" cy="307975"/>
          </a:xfrm>
          <a:custGeom>
            <a:avLst/>
            <a:gdLst/>
            <a:ahLst/>
            <a:cxnLst/>
            <a:rect l="l" t="t" r="r" b="b"/>
            <a:pathLst>
              <a:path w="3140075" h="307975">
                <a:moveTo>
                  <a:pt x="0" y="307975"/>
                </a:moveTo>
                <a:lnTo>
                  <a:pt x="3140075" y="307975"/>
                </a:lnTo>
                <a:lnTo>
                  <a:pt x="3140075" y="0"/>
                </a:lnTo>
                <a:lnTo>
                  <a:pt x="0" y="0"/>
                </a:lnTo>
                <a:lnTo>
                  <a:pt x="0" y="307975"/>
                </a:lnTo>
                <a:close/>
              </a:path>
            </a:pathLst>
          </a:custGeom>
          <a:ln w="12700">
            <a:solidFill>
              <a:srgbClr val="1B8417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01670" y="1509521"/>
            <a:ext cx="282511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微软雅黑"/>
                <a:cs typeface="微软雅黑"/>
              </a:rPr>
              <a:t>可识别，可到达，可交互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5430" y="3178810"/>
            <a:ext cx="533400" cy="621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40">
                <a:solidFill>
                  <a:srgbClr val="FF0000"/>
                </a:solidFill>
                <a:latin typeface="微软雅黑"/>
                <a:cs typeface="微软雅黑"/>
              </a:rPr>
              <a:t>场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6112" y="3870325"/>
            <a:ext cx="2733675" cy="615950"/>
          </a:xfrm>
          <a:custGeom>
            <a:avLst/>
            <a:gdLst/>
            <a:ahLst/>
            <a:cxnLst/>
            <a:rect l="l" t="t" r="r" b="b"/>
            <a:pathLst>
              <a:path w="2733675" h="615950">
                <a:moveTo>
                  <a:pt x="0" y="615950"/>
                </a:moveTo>
                <a:lnTo>
                  <a:pt x="2733675" y="615950"/>
                </a:lnTo>
                <a:lnTo>
                  <a:pt x="2733675" y="0"/>
                </a:lnTo>
                <a:lnTo>
                  <a:pt x="0" y="0"/>
                </a:lnTo>
                <a:lnTo>
                  <a:pt x="0" y="615950"/>
                </a:lnTo>
                <a:close/>
              </a:path>
            </a:pathLst>
          </a:custGeom>
          <a:ln w="12700">
            <a:solidFill>
              <a:srgbClr val="1B8417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27963" y="3864457"/>
            <a:ext cx="2570480" cy="622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000">
                <a:latin typeface="微软雅黑"/>
                <a:cs typeface="微软雅黑"/>
              </a:rPr>
              <a:t>线上，移动，实体</a:t>
            </a:r>
            <a:endParaRPr sz="20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2000" spc="-5">
                <a:latin typeface="微软雅黑"/>
                <a:cs typeface="微软雅黑"/>
              </a:rPr>
              <a:t>营销手段线上线下互动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1266" y="3227958"/>
            <a:ext cx="533400" cy="621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40">
                <a:solidFill>
                  <a:srgbClr val="FF0000"/>
                </a:solidFill>
                <a:latin typeface="微软雅黑"/>
                <a:cs typeface="微软雅黑"/>
              </a:rPr>
              <a:t>货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42025" y="3886200"/>
            <a:ext cx="2614930" cy="307975"/>
          </a:xfrm>
          <a:custGeom>
            <a:avLst/>
            <a:gdLst/>
            <a:ahLst/>
            <a:cxnLst/>
            <a:rect l="l" t="t" r="r" b="b"/>
            <a:pathLst>
              <a:path w="2614929" h="307975">
                <a:moveTo>
                  <a:pt x="0" y="307975"/>
                </a:moveTo>
                <a:lnTo>
                  <a:pt x="2614676" y="307975"/>
                </a:lnTo>
                <a:lnTo>
                  <a:pt x="2614676" y="0"/>
                </a:lnTo>
                <a:lnTo>
                  <a:pt x="0" y="0"/>
                </a:lnTo>
                <a:lnTo>
                  <a:pt x="0" y="307975"/>
                </a:lnTo>
                <a:close/>
              </a:path>
            </a:pathLst>
          </a:custGeom>
          <a:ln w="12700">
            <a:solidFill>
              <a:srgbClr val="1B8417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191503" y="3878783"/>
            <a:ext cx="231902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微软雅黑"/>
                <a:cs typeface="微软雅黑"/>
              </a:rPr>
              <a:t>单品可见，库存可见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34867" y="2063495"/>
            <a:ext cx="2734056" cy="1211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136900" y="2065401"/>
            <a:ext cx="2730500" cy="1208405"/>
          </a:xfrm>
          <a:custGeom>
            <a:avLst/>
            <a:gdLst/>
            <a:ahLst/>
            <a:cxnLst/>
            <a:rect l="l" t="t" r="r" b="b"/>
            <a:pathLst>
              <a:path w="2730500" h="1208404">
                <a:moveTo>
                  <a:pt x="1365250" y="0"/>
                </a:moveTo>
                <a:lnTo>
                  <a:pt x="0" y="1208024"/>
                </a:lnTo>
                <a:lnTo>
                  <a:pt x="2730500" y="1208024"/>
                </a:lnTo>
                <a:lnTo>
                  <a:pt x="136525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ct val="100000"/>
              </a:lnSpc>
            </a:pPr>
            <a:r>
              <a:rPr dirty="0" sz="2000"/>
              <a:t>互联网</a:t>
            </a:r>
            <a:r>
              <a:rPr dirty="0" sz="2000" spc="-5">
                <a:latin typeface="微软雅黑"/>
                <a:cs typeface="微软雅黑"/>
              </a:rPr>
              <a:t>+</a:t>
            </a:r>
            <a:r>
              <a:rPr dirty="0" sz="2000"/>
              <a:t>实体零售业：</a:t>
            </a:r>
            <a:r>
              <a:rPr dirty="0" sz="2000" spc="-5">
                <a:latin typeface="微软雅黑"/>
                <a:cs typeface="微软雅黑"/>
              </a:rPr>
              <a:t>O2</a:t>
            </a:r>
            <a:r>
              <a:rPr dirty="0" sz="2000">
                <a:latin typeface="微软雅黑"/>
                <a:cs typeface="微软雅黑"/>
              </a:rPr>
              <a:t>O</a:t>
            </a:r>
            <a:r>
              <a:rPr dirty="0" sz="2000"/>
              <a:t>核</a:t>
            </a:r>
            <a:r>
              <a:rPr dirty="0" sz="2000" spc="-15"/>
              <a:t>心</a:t>
            </a:r>
            <a:r>
              <a:rPr dirty="0" sz="2000"/>
              <a:t>是实</a:t>
            </a:r>
            <a:r>
              <a:rPr dirty="0" sz="2000" spc="-15"/>
              <a:t>现</a:t>
            </a:r>
            <a:r>
              <a:rPr dirty="0" sz="2000"/>
              <a:t>“人</a:t>
            </a:r>
            <a:r>
              <a:rPr dirty="0" sz="2000" spc="-15"/>
              <a:t>、</a:t>
            </a:r>
            <a:r>
              <a:rPr dirty="0" sz="2000"/>
              <a:t>货、</a:t>
            </a:r>
            <a:r>
              <a:rPr dirty="0" sz="2000" spc="-15"/>
              <a:t>场</a:t>
            </a:r>
            <a:r>
              <a:rPr dirty="0" sz="2000"/>
              <a:t>”的</a:t>
            </a:r>
            <a:r>
              <a:rPr dirty="0" sz="2000" spc="-15"/>
              <a:t>数</a:t>
            </a:r>
            <a:r>
              <a:rPr dirty="0" sz="2000"/>
              <a:t>据化，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48551" y="1125600"/>
            <a:ext cx="1924050" cy="1974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943725" y="1120775"/>
            <a:ext cx="1933575" cy="1984375"/>
          </a:xfrm>
          <a:custGeom>
            <a:avLst/>
            <a:gdLst/>
            <a:ahLst/>
            <a:cxnLst/>
            <a:rect l="l" t="t" r="r" b="b"/>
            <a:pathLst>
              <a:path w="1933575" h="1984375">
                <a:moveTo>
                  <a:pt x="0" y="1984375"/>
                </a:moveTo>
                <a:lnTo>
                  <a:pt x="1933575" y="1984375"/>
                </a:lnTo>
                <a:lnTo>
                  <a:pt x="1933575" y="0"/>
                </a:lnTo>
                <a:lnTo>
                  <a:pt x="0" y="0"/>
                </a:lnTo>
                <a:lnTo>
                  <a:pt x="0" y="1984375"/>
                </a:lnTo>
                <a:close/>
              </a:path>
            </a:pathLst>
          </a:custGeom>
          <a:ln w="9525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23850" y="1111250"/>
            <a:ext cx="1927225" cy="1925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20675" y="1108075"/>
            <a:ext cx="1933575" cy="1932305"/>
          </a:xfrm>
          <a:custGeom>
            <a:avLst/>
            <a:gdLst/>
            <a:ahLst/>
            <a:cxnLst/>
            <a:rect l="l" t="t" r="r" b="b"/>
            <a:pathLst>
              <a:path w="1933575" h="1932305">
                <a:moveTo>
                  <a:pt x="0" y="1932051"/>
                </a:moveTo>
                <a:lnTo>
                  <a:pt x="1933575" y="1932051"/>
                </a:lnTo>
                <a:lnTo>
                  <a:pt x="1933575" y="0"/>
                </a:lnTo>
                <a:lnTo>
                  <a:pt x="0" y="0"/>
                </a:lnTo>
                <a:lnTo>
                  <a:pt x="0" y="1932051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/>
              <a:t>移动互联网驱动本地商</a:t>
            </a:r>
            <a:r>
              <a:rPr dirty="0" spc="-15"/>
              <a:t>业</a:t>
            </a:r>
            <a:r>
              <a:rPr dirty="0"/>
              <a:t>、服</a:t>
            </a:r>
            <a:r>
              <a:rPr dirty="0" spc="-15"/>
              <a:t>务</a:t>
            </a:r>
            <a:r>
              <a:rPr dirty="0"/>
              <a:t>业在</a:t>
            </a:r>
            <a:r>
              <a:rPr dirty="0" spc="-15"/>
              <a:t>线</a:t>
            </a:r>
            <a:r>
              <a:rPr dirty="0"/>
              <a:t>化</a:t>
            </a:r>
          </a:p>
        </p:txBody>
      </p:sp>
      <p:sp>
        <p:nvSpPr>
          <p:cNvPr id="3" name="object 3"/>
          <p:cNvSpPr/>
          <p:nvPr/>
        </p:nvSpPr>
        <p:spPr>
          <a:xfrm>
            <a:off x="6296914" y="1978532"/>
            <a:ext cx="1156754" cy="931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952876" y="1924608"/>
            <a:ext cx="1358519" cy="1008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129026"/>
            <a:ext cx="9066530" cy="14604"/>
          </a:xfrm>
          <a:custGeom>
            <a:avLst/>
            <a:gdLst/>
            <a:ahLst/>
            <a:cxnLst/>
            <a:rect l="l" t="t" r="r" b="b"/>
            <a:pathLst>
              <a:path w="9066530" h="14605">
                <a:moveTo>
                  <a:pt x="0" y="14211"/>
                </a:moveTo>
                <a:lnTo>
                  <a:pt x="9066276" y="0"/>
                </a:lnTo>
              </a:path>
            </a:pathLst>
          </a:custGeom>
          <a:ln w="19049">
            <a:solidFill>
              <a:srgbClr val="46AAC5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177284" y="3217164"/>
            <a:ext cx="582167" cy="1335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311650" y="3275076"/>
            <a:ext cx="313055" cy="1157605"/>
          </a:xfrm>
          <a:custGeom>
            <a:avLst/>
            <a:gdLst/>
            <a:ahLst/>
            <a:cxnLst/>
            <a:rect l="l" t="t" r="r" b="b"/>
            <a:pathLst>
              <a:path w="313054" h="1157604">
                <a:moveTo>
                  <a:pt x="312800" y="1000848"/>
                </a:moveTo>
                <a:lnTo>
                  <a:pt x="0" y="1000848"/>
                </a:lnTo>
                <a:lnTo>
                  <a:pt x="156337" y="1157224"/>
                </a:lnTo>
                <a:lnTo>
                  <a:pt x="312800" y="1000848"/>
                </a:lnTo>
                <a:close/>
              </a:path>
              <a:path w="313054" h="1157604">
                <a:moveTo>
                  <a:pt x="234569" y="0"/>
                </a:moveTo>
                <a:lnTo>
                  <a:pt x="78232" y="0"/>
                </a:lnTo>
                <a:lnTo>
                  <a:pt x="78232" y="1000848"/>
                </a:lnTo>
                <a:lnTo>
                  <a:pt x="234569" y="1000848"/>
                </a:lnTo>
                <a:lnTo>
                  <a:pt x="234569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311650" y="3275076"/>
            <a:ext cx="313055" cy="1157605"/>
          </a:xfrm>
          <a:custGeom>
            <a:avLst/>
            <a:gdLst/>
            <a:ahLst/>
            <a:cxnLst/>
            <a:rect l="l" t="t" r="r" b="b"/>
            <a:pathLst>
              <a:path w="313054" h="1157604">
                <a:moveTo>
                  <a:pt x="0" y="1000848"/>
                </a:moveTo>
                <a:lnTo>
                  <a:pt x="78232" y="1000848"/>
                </a:lnTo>
                <a:lnTo>
                  <a:pt x="78232" y="0"/>
                </a:lnTo>
                <a:lnTo>
                  <a:pt x="234569" y="0"/>
                </a:lnTo>
                <a:lnTo>
                  <a:pt x="234569" y="1000848"/>
                </a:lnTo>
                <a:lnTo>
                  <a:pt x="312800" y="1000848"/>
                </a:lnTo>
                <a:lnTo>
                  <a:pt x="156337" y="1157224"/>
                </a:lnTo>
                <a:lnTo>
                  <a:pt x="0" y="1000848"/>
                </a:lnTo>
                <a:close/>
              </a:path>
            </a:pathLst>
          </a:custGeom>
          <a:ln w="76200">
            <a:solidFill>
              <a:srgbClr val="E36C0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245864" y="1655064"/>
            <a:ext cx="446532" cy="1453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379976" y="1728851"/>
            <a:ext cx="133350" cy="1276350"/>
          </a:xfrm>
          <a:custGeom>
            <a:avLst/>
            <a:gdLst/>
            <a:ahLst/>
            <a:cxnLst/>
            <a:rect l="l" t="t" r="r" b="b"/>
            <a:pathLst>
              <a:path w="133350" h="1276350">
                <a:moveTo>
                  <a:pt x="133350" y="88900"/>
                </a:moveTo>
                <a:lnTo>
                  <a:pt x="44450" y="88900"/>
                </a:lnTo>
                <a:lnTo>
                  <a:pt x="44450" y="1276350"/>
                </a:lnTo>
                <a:lnTo>
                  <a:pt x="133350" y="1276350"/>
                </a:lnTo>
                <a:lnTo>
                  <a:pt x="133350" y="88900"/>
                </a:lnTo>
                <a:close/>
              </a:path>
              <a:path w="133350" h="1276350">
                <a:moveTo>
                  <a:pt x="88900" y="0"/>
                </a:moveTo>
                <a:lnTo>
                  <a:pt x="0" y="88900"/>
                </a:lnTo>
                <a:lnTo>
                  <a:pt x="177800" y="88900"/>
                </a:lnTo>
                <a:lnTo>
                  <a:pt x="88900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379976" y="1728851"/>
            <a:ext cx="177800" cy="1276350"/>
          </a:xfrm>
          <a:custGeom>
            <a:avLst/>
            <a:gdLst/>
            <a:ahLst/>
            <a:cxnLst/>
            <a:rect l="l" t="t" r="r" b="b"/>
            <a:pathLst>
              <a:path w="177800" h="1276350">
                <a:moveTo>
                  <a:pt x="177800" y="88900"/>
                </a:moveTo>
                <a:lnTo>
                  <a:pt x="133350" y="88900"/>
                </a:lnTo>
                <a:lnTo>
                  <a:pt x="133350" y="1276350"/>
                </a:lnTo>
                <a:lnTo>
                  <a:pt x="44450" y="1276350"/>
                </a:lnTo>
                <a:lnTo>
                  <a:pt x="44450" y="88900"/>
                </a:lnTo>
                <a:lnTo>
                  <a:pt x="0" y="88900"/>
                </a:lnTo>
                <a:lnTo>
                  <a:pt x="88900" y="0"/>
                </a:lnTo>
                <a:lnTo>
                  <a:pt x="177800" y="88900"/>
                </a:lnTo>
                <a:close/>
              </a:path>
            </a:pathLst>
          </a:custGeom>
          <a:ln w="76200">
            <a:solidFill>
              <a:srgbClr val="E36C0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386453" y="2096388"/>
            <a:ext cx="178435" cy="318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ts val="1200"/>
              </a:lnSpc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线 上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6177" y="2533650"/>
            <a:ext cx="195580" cy="52832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On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line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59021" y="3334257"/>
            <a:ext cx="177800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20"/>
              </a:lnSpc>
            </a:pPr>
            <a:r>
              <a:rPr dirty="0" sz="1200">
                <a:solidFill>
                  <a:srgbClr val="FFFFFF"/>
                </a:solidFill>
                <a:latin typeface="微软雅黑"/>
                <a:cs typeface="微软雅黑"/>
              </a:rPr>
              <a:t>线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320"/>
              </a:lnSpc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下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5925" y="3663441"/>
            <a:ext cx="378460" cy="52641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71120" marR="6350" indent="-59055">
              <a:lnSpc>
                <a:spcPct val="100000"/>
              </a:lnSpc>
            </a:pPr>
            <a:r>
              <a:rPr dirty="0" sz="1200" spc="-25" b="1">
                <a:solidFill>
                  <a:srgbClr val="FFFFFF"/>
                </a:solidFill>
                <a:latin typeface="微软雅黑"/>
                <a:cs typeface="微软雅黑"/>
              </a:rPr>
              <a:t>o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ff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line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85925" y="3407055"/>
            <a:ext cx="195580" cy="8763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f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2876" y="3142747"/>
            <a:ext cx="1398270" cy="1050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>
              <a:lnSpc>
                <a:spcPct val="100000"/>
              </a:lnSpc>
            </a:pP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O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ts val="1200"/>
              </a:lnSpc>
              <a:spcBef>
                <a:spcPts val="21"/>
              </a:spcBef>
            </a:pPr>
            <a:endParaRPr sz="1200"/>
          </a:p>
          <a:p>
            <a:pPr algn="r" marL="1245235">
              <a:lnSpc>
                <a:spcPct val="34100"/>
              </a:lnSpc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f 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l</a:t>
            </a:r>
            <a:endParaRPr sz="1200">
              <a:latin typeface="微软雅黑"/>
              <a:cs typeface="微软雅黑"/>
            </a:endParaRPr>
          </a:p>
          <a:p>
            <a:pPr algn="r" marL="1245235">
              <a:lnSpc>
                <a:spcPct val="8400"/>
              </a:lnSpc>
              <a:spcBef>
                <a:spcPts val="235"/>
              </a:spcBef>
            </a:pP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i n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93850" y="1870011"/>
            <a:ext cx="1341755" cy="2538730"/>
          </a:xfrm>
          <a:custGeom>
            <a:avLst/>
            <a:gdLst/>
            <a:ahLst/>
            <a:cxnLst/>
            <a:rect l="l" t="t" r="r" b="b"/>
            <a:pathLst>
              <a:path w="1341755" h="2538729">
                <a:moveTo>
                  <a:pt x="0" y="2538476"/>
                </a:moveTo>
                <a:lnTo>
                  <a:pt x="1341501" y="2538476"/>
                </a:lnTo>
                <a:lnTo>
                  <a:pt x="1341501" y="0"/>
                </a:lnTo>
                <a:lnTo>
                  <a:pt x="0" y="0"/>
                </a:lnTo>
                <a:lnTo>
                  <a:pt x="0" y="2538476"/>
                </a:lnTo>
                <a:close/>
              </a:path>
            </a:pathLst>
          </a:custGeom>
          <a:ln w="15875">
            <a:solidFill>
              <a:srgbClr val="385D89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704848" y="4183989"/>
            <a:ext cx="106362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0">
                <a:latin typeface="微软雅黑"/>
                <a:cs typeface="微软雅黑"/>
              </a:rPr>
              <a:t>C</a:t>
            </a:r>
            <a:r>
              <a:rPr dirty="0" sz="1200" spc="-5">
                <a:latin typeface="微软雅黑"/>
                <a:cs typeface="微软雅黑"/>
              </a:rPr>
              <a:t>h</a:t>
            </a:r>
            <a:r>
              <a:rPr dirty="0" sz="1200">
                <a:latin typeface="微软雅黑"/>
                <a:cs typeface="微软雅黑"/>
              </a:rPr>
              <a:t>e</a:t>
            </a:r>
            <a:r>
              <a:rPr dirty="0" sz="1200" spc="-5">
                <a:latin typeface="微软雅黑"/>
                <a:cs typeface="微软雅黑"/>
              </a:rPr>
              <a:t>c</a:t>
            </a:r>
            <a:r>
              <a:rPr dirty="0" sz="1200" spc="-10">
                <a:latin typeface="微软雅黑"/>
                <a:cs typeface="微软雅黑"/>
              </a:rPr>
              <a:t>k</a:t>
            </a:r>
            <a:r>
              <a:rPr dirty="0" sz="1200" spc="-10">
                <a:latin typeface="微软雅黑"/>
                <a:cs typeface="微软雅黑"/>
              </a:rPr>
              <a:t>I</a:t>
            </a:r>
            <a:r>
              <a:rPr dirty="0" sz="1200" spc="5">
                <a:latin typeface="微软雅黑"/>
                <a:cs typeface="微软雅黑"/>
              </a:rPr>
              <a:t>n</a:t>
            </a:r>
            <a:r>
              <a:rPr dirty="0" sz="1200">
                <a:latin typeface="微软雅黑"/>
                <a:cs typeface="微软雅黑"/>
              </a:rPr>
              <a:t>、入住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5297" y="2951988"/>
            <a:ext cx="787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预定、支付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30679" y="2837688"/>
            <a:ext cx="1286256" cy="900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646554" y="1978532"/>
            <a:ext cx="1255395" cy="869950"/>
          </a:xfrm>
          <a:custGeom>
            <a:avLst/>
            <a:gdLst/>
            <a:ahLst/>
            <a:cxnLst/>
            <a:rect l="l" t="t" r="r" b="b"/>
            <a:pathLst>
              <a:path w="1255395" h="869950">
                <a:moveTo>
                  <a:pt x="1180211" y="0"/>
                </a:moveTo>
                <a:lnTo>
                  <a:pt x="69939" y="155"/>
                </a:lnTo>
                <a:lnTo>
                  <a:pt x="30665" y="14425"/>
                </a:lnTo>
                <a:lnTo>
                  <a:pt x="5441" y="46768"/>
                </a:lnTo>
                <a:lnTo>
                  <a:pt x="0" y="74803"/>
                </a:lnTo>
                <a:lnTo>
                  <a:pt x="155" y="799629"/>
                </a:lnTo>
                <a:lnTo>
                  <a:pt x="14425" y="838903"/>
                </a:lnTo>
                <a:lnTo>
                  <a:pt x="46768" y="864127"/>
                </a:lnTo>
                <a:lnTo>
                  <a:pt x="74802" y="869569"/>
                </a:lnTo>
                <a:lnTo>
                  <a:pt x="1184974" y="869419"/>
                </a:lnTo>
                <a:lnTo>
                  <a:pt x="1224256" y="855177"/>
                </a:lnTo>
                <a:lnTo>
                  <a:pt x="1249454" y="822822"/>
                </a:lnTo>
                <a:lnTo>
                  <a:pt x="1254887" y="794766"/>
                </a:lnTo>
                <a:lnTo>
                  <a:pt x="1254737" y="70039"/>
                </a:lnTo>
                <a:lnTo>
                  <a:pt x="1240540" y="30713"/>
                </a:lnTo>
                <a:lnTo>
                  <a:pt x="1208248" y="5450"/>
                </a:lnTo>
                <a:lnTo>
                  <a:pt x="118021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646554" y="1978532"/>
            <a:ext cx="1254887" cy="869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705355" y="4145279"/>
            <a:ext cx="1118616" cy="909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721104" y="3274186"/>
            <a:ext cx="1087755" cy="880744"/>
          </a:xfrm>
          <a:custGeom>
            <a:avLst/>
            <a:gdLst/>
            <a:ahLst/>
            <a:cxnLst/>
            <a:rect l="l" t="t" r="r" b="b"/>
            <a:pathLst>
              <a:path w="1087755" h="880745">
                <a:moveTo>
                  <a:pt x="1012063" y="0"/>
                </a:moveTo>
                <a:lnTo>
                  <a:pt x="69380" y="258"/>
                </a:lnTo>
                <a:lnTo>
                  <a:pt x="30362" y="15043"/>
                </a:lnTo>
                <a:lnTo>
                  <a:pt x="5379" y="47573"/>
                </a:lnTo>
                <a:lnTo>
                  <a:pt x="0" y="75692"/>
                </a:lnTo>
                <a:lnTo>
                  <a:pt x="259" y="811240"/>
                </a:lnTo>
                <a:lnTo>
                  <a:pt x="15081" y="850266"/>
                </a:lnTo>
                <a:lnTo>
                  <a:pt x="47626" y="875241"/>
                </a:lnTo>
                <a:lnTo>
                  <a:pt x="75691" y="880618"/>
                </a:lnTo>
                <a:lnTo>
                  <a:pt x="1018374" y="880358"/>
                </a:lnTo>
                <a:lnTo>
                  <a:pt x="1057392" y="865544"/>
                </a:lnTo>
                <a:lnTo>
                  <a:pt x="1082375" y="833002"/>
                </a:lnTo>
                <a:lnTo>
                  <a:pt x="1087754" y="804926"/>
                </a:lnTo>
                <a:lnTo>
                  <a:pt x="1087495" y="69363"/>
                </a:lnTo>
                <a:lnTo>
                  <a:pt x="1072673" y="30308"/>
                </a:lnTo>
                <a:lnTo>
                  <a:pt x="1040128" y="5363"/>
                </a:lnTo>
                <a:lnTo>
                  <a:pt x="101206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721104" y="3274186"/>
            <a:ext cx="1087754" cy="8806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84150" y="1870011"/>
            <a:ext cx="1365250" cy="2538730"/>
          </a:xfrm>
          <a:custGeom>
            <a:avLst/>
            <a:gdLst/>
            <a:ahLst/>
            <a:cxnLst/>
            <a:rect l="l" t="t" r="r" b="b"/>
            <a:pathLst>
              <a:path w="1365250" h="2538729">
                <a:moveTo>
                  <a:pt x="0" y="2538476"/>
                </a:moveTo>
                <a:lnTo>
                  <a:pt x="1365250" y="2538476"/>
                </a:lnTo>
                <a:lnTo>
                  <a:pt x="1365250" y="0"/>
                </a:lnTo>
                <a:lnTo>
                  <a:pt x="0" y="0"/>
                </a:lnTo>
                <a:lnTo>
                  <a:pt x="0" y="2538476"/>
                </a:lnTo>
                <a:close/>
              </a:path>
            </a:pathLst>
          </a:custGeom>
          <a:ln w="15875">
            <a:solidFill>
              <a:srgbClr val="385D89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50952" y="2951988"/>
            <a:ext cx="12446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预定、下单、评价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1647" y="2877311"/>
            <a:ext cx="1254252" cy="9479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46888" y="1969642"/>
            <a:ext cx="1223645" cy="918210"/>
          </a:xfrm>
          <a:custGeom>
            <a:avLst/>
            <a:gdLst/>
            <a:ahLst/>
            <a:cxnLst/>
            <a:rect l="l" t="t" r="r" b="b"/>
            <a:pathLst>
              <a:path w="1223645" h="918210">
                <a:moveTo>
                  <a:pt x="1144524" y="0"/>
                </a:moveTo>
                <a:lnTo>
                  <a:pt x="67445" y="822"/>
                </a:lnTo>
                <a:lnTo>
                  <a:pt x="29343" y="17488"/>
                </a:lnTo>
                <a:lnTo>
                  <a:pt x="5174" y="50712"/>
                </a:lnTo>
                <a:lnTo>
                  <a:pt x="0" y="78867"/>
                </a:lnTo>
                <a:lnTo>
                  <a:pt x="822" y="850268"/>
                </a:lnTo>
                <a:lnTo>
                  <a:pt x="17493" y="888366"/>
                </a:lnTo>
                <a:lnTo>
                  <a:pt x="50723" y="912529"/>
                </a:lnTo>
                <a:lnTo>
                  <a:pt x="78879" y="917701"/>
                </a:lnTo>
                <a:lnTo>
                  <a:pt x="1155948" y="916880"/>
                </a:lnTo>
                <a:lnTo>
                  <a:pt x="1194051" y="900217"/>
                </a:lnTo>
                <a:lnTo>
                  <a:pt x="1218217" y="866991"/>
                </a:lnTo>
                <a:lnTo>
                  <a:pt x="1223391" y="838834"/>
                </a:lnTo>
                <a:lnTo>
                  <a:pt x="1222569" y="67442"/>
                </a:lnTo>
                <a:lnTo>
                  <a:pt x="1205906" y="29339"/>
                </a:lnTo>
                <a:lnTo>
                  <a:pt x="1172680" y="5173"/>
                </a:lnTo>
                <a:lnTo>
                  <a:pt x="114452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46888" y="1969642"/>
            <a:ext cx="1223391" cy="9177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34162" y="3230206"/>
            <a:ext cx="1264373" cy="9179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45109" y="4182161"/>
            <a:ext cx="6350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到店消费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52750" y="1870011"/>
            <a:ext cx="1358900" cy="2538730"/>
          </a:xfrm>
          <a:custGeom>
            <a:avLst/>
            <a:gdLst/>
            <a:ahLst/>
            <a:cxnLst/>
            <a:rect l="l" t="t" r="r" b="b"/>
            <a:pathLst>
              <a:path w="1358900" h="2538729">
                <a:moveTo>
                  <a:pt x="0" y="2538476"/>
                </a:moveTo>
                <a:lnTo>
                  <a:pt x="1358900" y="2538476"/>
                </a:lnTo>
                <a:lnTo>
                  <a:pt x="1358900" y="0"/>
                </a:lnTo>
                <a:lnTo>
                  <a:pt x="0" y="0"/>
                </a:lnTo>
                <a:lnTo>
                  <a:pt x="0" y="2538476"/>
                </a:lnTo>
                <a:close/>
              </a:path>
            </a:pathLst>
          </a:custGeom>
          <a:ln w="15875">
            <a:solidFill>
              <a:srgbClr val="385D89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067050" y="2924301"/>
            <a:ext cx="12446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叫车、支付、评价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93134" y="4195571"/>
            <a:ext cx="3302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出行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52876" y="3180245"/>
            <a:ext cx="1301623" cy="10122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192901" y="1852676"/>
            <a:ext cx="1341755" cy="2535555"/>
          </a:xfrm>
          <a:custGeom>
            <a:avLst/>
            <a:gdLst/>
            <a:ahLst/>
            <a:cxnLst/>
            <a:rect l="l" t="t" r="r" b="b"/>
            <a:pathLst>
              <a:path w="1341754" h="2535554">
                <a:moveTo>
                  <a:pt x="0" y="2535174"/>
                </a:moveTo>
                <a:lnTo>
                  <a:pt x="1341374" y="2535174"/>
                </a:lnTo>
                <a:lnTo>
                  <a:pt x="1341374" y="0"/>
                </a:lnTo>
                <a:lnTo>
                  <a:pt x="0" y="0"/>
                </a:lnTo>
                <a:lnTo>
                  <a:pt x="0" y="2535174"/>
                </a:lnTo>
                <a:close/>
              </a:path>
            </a:pathLst>
          </a:custGeom>
          <a:ln w="15875">
            <a:solidFill>
              <a:srgbClr val="385D89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411214" y="4202582"/>
            <a:ext cx="787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体验、服务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72021" y="2929382"/>
            <a:ext cx="124714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搜索、比价、下单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63004" y="1609725"/>
            <a:ext cx="2286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79546"/>
                </a:solidFill>
                <a:latin typeface="微软雅黑"/>
                <a:cs typeface="微软雅黑"/>
              </a:rPr>
              <a:t>购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781550" y="1852676"/>
            <a:ext cx="1365250" cy="2535555"/>
          </a:xfrm>
          <a:custGeom>
            <a:avLst/>
            <a:gdLst/>
            <a:ahLst/>
            <a:cxnLst/>
            <a:rect l="l" t="t" r="r" b="b"/>
            <a:pathLst>
              <a:path w="1365250" h="2535554">
                <a:moveTo>
                  <a:pt x="0" y="2535174"/>
                </a:moveTo>
                <a:lnTo>
                  <a:pt x="1365250" y="2535174"/>
                </a:lnTo>
                <a:lnTo>
                  <a:pt x="1365250" y="0"/>
                </a:lnTo>
                <a:lnTo>
                  <a:pt x="0" y="0"/>
                </a:lnTo>
                <a:lnTo>
                  <a:pt x="0" y="2535174"/>
                </a:lnTo>
                <a:close/>
              </a:path>
            </a:pathLst>
          </a:custGeom>
          <a:ln w="15875">
            <a:solidFill>
              <a:srgbClr val="385D89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043932" y="4188561"/>
            <a:ext cx="787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接站、游览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550150" y="1852676"/>
            <a:ext cx="1358900" cy="2535555"/>
          </a:xfrm>
          <a:custGeom>
            <a:avLst/>
            <a:gdLst/>
            <a:ahLst/>
            <a:cxnLst/>
            <a:rect l="l" t="t" r="r" b="b"/>
            <a:pathLst>
              <a:path w="1358900" h="2535554">
                <a:moveTo>
                  <a:pt x="0" y="2535174"/>
                </a:moveTo>
                <a:lnTo>
                  <a:pt x="1358900" y="2535174"/>
                </a:lnTo>
                <a:lnTo>
                  <a:pt x="1358900" y="0"/>
                </a:lnTo>
                <a:lnTo>
                  <a:pt x="0" y="0"/>
                </a:lnTo>
                <a:lnTo>
                  <a:pt x="0" y="2535174"/>
                </a:lnTo>
                <a:close/>
              </a:path>
            </a:pathLst>
          </a:custGeom>
          <a:ln w="15875">
            <a:solidFill>
              <a:srgbClr val="385D89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114156" y="1609725"/>
            <a:ext cx="2286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79546"/>
                </a:solidFill>
                <a:latin typeface="微软雅黑"/>
                <a:cs typeface="微软雅黑"/>
              </a:rPr>
              <a:t>娱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67402" y="2924301"/>
            <a:ext cx="12446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预定、下单、评价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88883" y="2898394"/>
            <a:ext cx="27241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微软雅黑"/>
                <a:cs typeface="微软雅黑"/>
              </a:rPr>
              <a:t>……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536180" y="2848355"/>
            <a:ext cx="1336548" cy="8549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550911" y="2032507"/>
            <a:ext cx="1306830" cy="825500"/>
          </a:xfrm>
          <a:custGeom>
            <a:avLst/>
            <a:gdLst/>
            <a:ahLst/>
            <a:cxnLst/>
            <a:rect l="l" t="t" r="r" b="b"/>
            <a:pathLst>
              <a:path w="1306829" h="825500">
                <a:moveTo>
                  <a:pt x="1235329" y="0"/>
                </a:moveTo>
                <a:lnTo>
                  <a:pt x="57840" y="1213"/>
                </a:lnTo>
                <a:lnTo>
                  <a:pt x="21243" y="20321"/>
                </a:lnTo>
                <a:lnTo>
                  <a:pt x="1474" y="56509"/>
                </a:lnTo>
                <a:lnTo>
                  <a:pt x="0" y="70993"/>
                </a:lnTo>
                <a:lnTo>
                  <a:pt x="1213" y="767532"/>
                </a:lnTo>
                <a:lnTo>
                  <a:pt x="20321" y="804129"/>
                </a:lnTo>
                <a:lnTo>
                  <a:pt x="56509" y="823898"/>
                </a:lnTo>
                <a:lnTo>
                  <a:pt x="70993" y="825373"/>
                </a:lnTo>
                <a:lnTo>
                  <a:pt x="1248481" y="824159"/>
                </a:lnTo>
                <a:lnTo>
                  <a:pt x="1285078" y="805051"/>
                </a:lnTo>
                <a:lnTo>
                  <a:pt x="1304847" y="768863"/>
                </a:lnTo>
                <a:lnTo>
                  <a:pt x="1306322" y="754380"/>
                </a:lnTo>
                <a:lnTo>
                  <a:pt x="1305108" y="57840"/>
                </a:lnTo>
                <a:lnTo>
                  <a:pt x="1286000" y="21243"/>
                </a:lnTo>
                <a:lnTo>
                  <a:pt x="1249812" y="1474"/>
                </a:lnTo>
                <a:lnTo>
                  <a:pt x="123532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7550911" y="2032507"/>
            <a:ext cx="1306322" cy="8253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583423" y="4123942"/>
            <a:ext cx="1341120" cy="9448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598791" y="3220466"/>
            <a:ext cx="1310640" cy="914400"/>
          </a:xfrm>
          <a:custGeom>
            <a:avLst/>
            <a:gdLst/>
            <a:ahLst/>
            <a:cxnLst/>
            <a:rect l="l" t="t" r="r" b="b"/>
            <a:pathLst>
              <a:path w="1310640" h="914400">
                <a:moveTo>
                  <a:pt x="1232153" y="0"/>
                </a:moveTo>
                <a:lnTo>
                  <a:pt x="67590" y="765"/>
                </a:lnTo>
                <a:lnTo>
                  <a:pt x="29412" y="17284"/>
                </a:lnTo>
                <a:lnTo>
                  <a:pt x="5187" y="50456"/>
                </a:lnTo>
                <a:lnTo>
                  <a:pt x="0" y="78612"/>
                </a:lnTo>
                <a:lnTo>
                  <a:pt x="759" y="846382"/>
                </a:lnTo>
                <a:lnTo>
                  <a:pt x="17267" y="884550"/>
                </a:lnTo>
                <a:lnTo>
                  <a:pt x="50446" y="908778"/>
                </a:lnTo>
                <a:lnTo>
                  <a:pt x="78612" y="913968"/>
                </a:lnTo>
                <a:lnTo>
                  <a:pt x="1243007" y="913222"/>
                </a:lnTo>
                <a:lnTo>
                  <a:pt x="1281185" y="896744"/>
                </a:lnTo>
                <a:lnTo>
                  <a:pt x="1305441" y="863577"/>
                </a:lnTo>
                <a:lnTo>
                  <a:pt x="1310639" y="835418"/>
                </a:lnTo>
                <a:lnTo>
                  <a:pt x="1309887" y="67683"/>
                </a:lnTo>
                <a:lnTo>
                  <a:pt x="1293400" y="29456"/>
                </a:lnTo>
                <a:lnTo>
                  <a:pt x="1260262" y="5195"/>
                </a:lnTo>
                <a:lnTo>
                  <a:pt x="123215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598791" y="3220466"/>
            <a:ext cx="1310639" cy="913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8099806" y="4162653"/>
            <a:ext cx="27241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0">
                <a:latin typeface="微软雅黑"/>
                <a:cs typeface="微软雅黑"/>
              </a:rPr>
              <a:t>……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833873" y="3274504"/>
            <a:ext cx="1259611" cy="8639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833873" y="1978609"/>
            <a:ext cx="1306322" cy="9145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237478" y="3220491"/>
            <a:ext cx="1209001" cy="9179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690168" y="1181353"/>
            <a:ext cx="2442845" cy="690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610" indent="-4254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•</a:t>
            </a:r>
            <a:r>
              <a:rPr dirty="0" sz="1400" spc="-10">
                <a:latin typeface="微软雅黑"/>
                <a:cs typeface="微软雅黑"/>
              </a:rPr>
              <a:t>O</a:t>
            </a:r>
            <a:r>
              <a:rPr dirty="0" sz="1400" spc="-5">
                <a:latin typeface="微软雅黑"/>
                <a:cs typeface="微软雅黑"/>
              </a:rPr>
              <a:t>2O</a:t>
            </a:r>
            <a:r>
              <a:rPr dirty="0" sz="1400" spc="-5">
                <a:latin typeface="微软雅黑"/>
                <a:cs typeface="微软雅黑"/>
              </a:rPr>
              <a:t>的核心是在线化、</a:t>
            </a:r>
            <a:r>
              <a:rPr dirty="0" sz="1400" spc="-15">
                <a:latin typeface="微软雅黑"/>
                <a:cs typeface="微软雅黑"/>
              </a:rPr>
              <a:t>数</a:t>
            </a:r>
            <a:r>
              <a:rPr dirty="0" sz="1400" spc="-5">
                <a:latin typeface="微软雅黑"/>
                <a:cs typeface="微软雅黑"/>
              </a:rPr>
              <a:t>据化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ts val="1700"/>
              </a:lnSpc>
              <a:spcBef>
                <a:spcPts val="41"/>
              </a:spcBef>
            </a:pPr>
            <a:endParaRPr sz="1700"/>
          </a:p>
          <a:p>
            <a:pPr marL="54610">
              <a:lnSpc>
                <a:spcPct val="100000"/>
              </a:lnSpc>
              <a:tabLst>
                <a:tab pos="1487170" algn="l"/>
              </a:tabLst>
            </a:pPr>
            <a:r>
              <a:rPr dirty="0" sz="1600" spc="-20" b="1">
                <a:solidFill>
                  <a:srgbClr val="F79546"/>
                </a:solidFill>
                <a:latin typeface="微软雅黑"/>
                <a:cs typeface="微软雅黑"/>
              </a:rPr>
              <a:t>吃</a:t>
            </a:r>
            <a:r>
              <a:rPr dirty="0" sz="1600" spc="-20" b="1">
                <a:solidFill>
                  <a:srgbClr val="F79546"/>
                </a:solidFill>
                <a:latin typeface="微软雅黑"/>
                <a:cs typeface="微软雅黑"/>
              </a:rPr>
              <a:t>	</a:t>
            </a:r>
            <a:r>
              <a:rPr dirty="0" baseline="1736" sz="2400" spc="-30" b="1">
                <a:solidFill>
                  <a:srgbClr val="F79546"/>
                </a:solidFill>
                <a:latin typeface="微软雅黑"/>
                <a:cs typeface="微软雅黑"/>
              </a:rPr>
              <a:t>住</a:t>
            </a:r>
            <a:endParaRPr baseline="1736" sz="2400">
              <a:latin typeface="微软雅黑"/>
              <a:cs typeface="微软雅黑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515995" y="1615821"/>
            <a:ext cx="2286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79546"/>
                </a:solidFill>
                <a:latin typeface="微软雅黑"/>
                <a:cs typeface="微软雅黑"/>
              </a:rPr>
              <a:t>行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30697" y="1609725"/>
            <a:ext cx="22860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79546"/>
                </a:solidFill>
                <a:latin typeface="微软雅黑"/>
                <a:cs typeface="微软雅黑"/>
              </a:rPr>
              <a:t>游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499" y="131190"/>
            <a:ext cx="5351780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网络零售中的大众创业、万众创新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96897" y="1811020"/>
            <a:ext cx="2099310" cy="149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8745" indent="-106680">
              <a:lnSpc>
                <a:spcPct val="100000"/>
              </a:lnSpc>
            </a:pPr>
            <a:r>
              <a:rPr dirty="0" sz="1700">
                <a:solidFill>
                  <a:srgbClr val="FFFFFF"/>
                </a:solidFill>
                <a:latin typeface="微软雅黑"/>
                <a:cs typeface="微软雅黑"/>
              </a:rPr>
              <a:t>间</a:t>
            </a:r>
            <a:r>
              <a:rPr dirty="0" sz="1700" spc="-1290">
                <a:solidFill>
                  <a:srgbClr val="FFFFFF"/>
                </a:solidFill>
                <a:latin typeface="微软雅黑"/>
                <a:cs typeface="微软雅黑"/>
              </a:rPr>
              <a:t>接</a:t>
            </a:r>
            <a:r>
              <a:rPr dirty="0" baseline="-22875" sz="2550" spc="-630">
                <a:solidFill>
                  <a:srgbClr val="FFFFFF"/>
                </a:solidFill>
                <a:latin typeface="微软雅黑"/>
                <a:cs typeface="微软雅黑"/>
              </a:rPr>
              <a:t>间</a:t>
            </a:r>
            <a:r>
              <a:rPr dirty="0" sz="1700" spc="-1290">
                <a:solidFill>
                  <a:srgbClr val="FFFFFF"/>
                </a:solidFill>
                <a:latin typeface="微软雅黑"/>
                <a:cs typeface="微软雅黑"/>
              </a:rPr>
              <a:t>就</a:t>
            </a:r>
            <a:r>
              <a:rPr dirty="0" baseline="-22875" sz="2550" spc="-630">
                <a:solidFill>
                  <a:srgbClr val="FFFFFF"/>
                </a:solidFill>
                <a:latin typeface="微软雅黑"/>
                <a:cs typeface="微软雅黑"/>
              </a:rPr>
              <a:t>接</a:t>
            </a:r>
            <a:r>
              <a:rPr dirty="0" sz="1700" spc="-1290">
                <a:solidFill>
                  <a:srgbClr val="FFFFFF"/>
                </a:solidFill>
                <a:latin typeface="微软雅黑"/>
                <a:cs typeface="微软雅黑"/>
              </a:rPr>
              <a:t>业</a:t>
            </a:r>
            <a:r>
              <a:rPr dirty="0" baseline="-22875" sz="2550" spc="-630">
                <a:solidFill>
                  <a:srgbClr val="FFFFFF"/>
                </a:solidFill>
                <a:latin typeface="微软雅黑"/>
                <a:cs typeface="微软雅黑"/>
              </a:rPr>
              <a:t>就</a:t>
            </a:r>
            <a:r>
              <a:rPr dirty="0" sz="1700" spc="-1290">
                <a:solidFill>
                  <a:srgbClr val="FFFFFF"/>
                </a:solidFill>
                <a:latin typeface="微软雅黑"/>
                <a:cs typeface="微软雅黑"/>
              </a:rPr>
              <a:t>：</a:t>
            </a:r>
            <a:r>
              <a:rPr dirty="0" baseline="-22875" sz="2550" spc="-622">
                <a:solidFill>
                  <a:srgbClr val="FFFFFF"/>
                </a:solidFill>
                <a:latin typeface="微软雅黑"/>
                <a:cs typeface="微软雅黑"/>
              </a:rPr>
              <a:t>业</a:t>
            </a:r>
            <a:r>
              <a:rPr dirty="0" sz="1700" spc="-850">
                <a:solidFill>
                  <a:srgbClr val="FFFFFF"/>
                </a:solidFill>
                <a:latin typeface="微软雅黑"/>
                <a:cs typeface="微软雅黑"/>
              </a:rPr>
              <a:t>&gt;</a:t>
            </a:r>
            <a:r>
              <a:rPr dirty="0" baseline="-22875" sz="2550" spc="-1282">
                <a:solidFill>
                  <a:srgbClr val="FFFFFF"/>
                </a:solidFill>
                <a:latin typeface="微软雅黑"/>
                <a:cs typeface="微软雅黑"/>
              </a:rPr>
              <a:t>：</a:t>
            </a:r>
            <a:r>
              <a:rPr dirty="0" sz="1700" spc="-150">
                <a:solidFill>
                  <a:srgbClr val="FFFFFF"/>
                </a:solidFill>
                <a:latin typeface="微软雅黑"/>
                <a:cs typeface="微软雅黑"/>
              </a:rPr>
              <a:t>3</a:t>
            </a:r>
            <a:r>
              <a:rPr dirty="0" baseline="-22875" sz="2550" spc="-1297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r>
              <a:rPr dirty="0" sz="1700" spc="-145">
                <a:solidFill>
                  <a:srgbClr val="FFFFFF"/>
                </a:solidFill>
                <a:latin typeface="微软雅黑"/>
                <a:cs typeface="微软雅黑"/>
              </a:rPr>
              <a:t>0</a:t>
            </a:r>
            <a:r>
              <a:rPr dirty="0" baseline="-22875" sz="2550" spc="-1289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r>
              <a:rPr dirty="0" sz="1700" spc="-145">
                <a:solidFill>
                  <a:srgbClr val="FFFFFF"/>
                </a:solidFill>
                <a:latin typeface="微软雅黑"/>
                <a:cs typeface="微软雅黑"/>
              </a:rPr>
              <a:t>0</a:t>
            </a:r>
            <a:r>
              <a:rPr dirty="0" baseline="-22875" sz="2550" spc="-1297">
                <a:solidFill>
                  <a:srgbClr val="FFFFFF"/>
                </a:solidFill>
                <a:latin typeface="微软雅黑"/>
                <a:cs typeface="微软雅黑"/>
              </a:rPr>
              <a:t>0</a:t>
            </a:r>
            <a:r>
              <a:rPr dirty="0" sz="1700" spc="-850">
                <a:solidFill>
                  <a:srgbClr val="FFFFFF"/>
                </a:solidFill>
                <a:latin typeface="微软雅黑"/>
                <a:cs typeface="微软雅黑"/>
              </a:rPr>
              <a:t>万</a:t>
            </a:r>
            <a:r>
              <a:rPr dirty="0" baseline="-22875" sz="2550" spc="-7">
                <a:solidFill>
                  <a:srgbClr val="FFFFFF"/>
                </a:solidFill>
                <a:latin typeface="微软雅黑"/>
                <a:cs typeface="微软雅黑"/>
              </a:rPr>
              <a:t>9</a:t>
            </a:r>
            <a:r>
              <a:rPr dirty="0" baseline="-22875" sz="2550">
                <a:solidFill>
                  <a:srgbClr val="FFFFFF"/>
                </a:solidFill>
                <a:latin typeface="微软雅黑"/>
                <a:cs typeface="微软雅黑"/>
              </a:rPr>
              <a:t>万</a:t>
            </a:r>
            <a:endParaRPr baseline="-22875" sz="2550">
              <a:latin typeface="微软雅黑"/>
              <a:cs typeface="微软雅黑"/>
            </a:endParaRPr>
          </a:p>
          <a:p>
            <a:pPr>
              <a:lnSpc>
                <a:spcPts val="1350"/>
              </a:lnSpc>
              <a:spcBef>
                <a:spcPts val="3"/>
              </a:spcBef>
            </a:pPr>
            <a:endParaRPr sz="1350"/>
          </a:p>
          <a:p>
            <a:pPr>
              <a:lnSpc>
                <a:spcPts val="2400"/>
              </a:lnSpc>
            </a:pPr>
            <a:endParaRPr sz="2400"/>
          </a:p>
          <a:p>
            <a:pPr marL="118745">
              <a:lnSpc>
                <a:spcPct val="100000"/>
              </a:lnSpc>
            </a:pPr>
            <a:r>
              <a:rPr dirty="0" sz="1700">
                <a:solidFill>
                  <a:srgbClr val="FFFFFF"/>
                </a:solidFill>
                <a:latin typeface="微软雅黑"/>
                <a:cs typeface="微软雅黑"/>
              </a:rPr>
              <a:t>直接</a:t>
            </a:r>
            <a:r>
              <a:rPr dirty="0" sz="1700" spc="-935">
                <a:solidFill>
                  <a:srgbClr val="FFFFFF"/>
                </a:solidFill>
                <a:latin typeface="微软雅黑"/>
                <a:cs typeface="微软雅黑"/>
              </a:rPr>
              <a:t>就</a:t>
            </a:r>
            <a:r>
              <a:rPr dirty="0" baseline="-21241" sz="2550" spc="-1162">
                <a:solidFill>
                  <a:srgbClr val="FFFFFF"/>
                </a:solidFill>
                <a:latin typeface="微软雅黑"/>
                <a:cs typeface="微软雅黑"/>
              </a:rPr>
              <a:t>直</a:t>
            </a:r>
            <a:r>
              <a:rPr dirty="0" sz="1700" spc="-935">
                <a:solidFill>
                  <a:srgbClr val="FFFFFF"/>
                </a:solidFill>
                <a:latin typeface="微软雅黑"/>
                <a:cs typeface="微软雅黑"/>
              </a:rPr>
              <a:t>业</a:t>
            </a:r>
            <a:r>
              <a:rPr dirty="0" baseline="-21241" sz="2550" spc="-1162">
                <a:solidFill>
                  <a:srgbClr val="FFFFFF"/>
                </a:solidFill>
                <a:latin typeface="微软雅黑"/>
                <a:cs typeface="微软雅黑"/>
              </a:rPr>
              <a:t>接</a:t>
            </a:r>
            <a:r>
              <a:rPr dirty="0" sz="1700" spc="-935">
                <a:solidFill>
                  <a:srgbClr val="FFFFFF"/>
                </a:solidFill>
                <a:latin typeface="微软雅黑"/>
                <a:cs typeface="微软雅黑"/>
              </a:rPr>
              <a:t>：</a:t>
            </a:r>
            <a:r>
              <a:rPr dirty="0" baseline="-21241" sz="2550" spc="-1177">
                <a:solidFill>
                  <a:srgbClr val="FFFFFF"/>
                </a:solidFill>
                <a:latin typeface="微软雅黑"/>
                <a:cs typeface="微软雅黑"/>
              </a:rPr>
              <a:t>就</a:t>
            </a:r>
            <a:r>
              <a:rPr dirty="0" sz="1700" spc="-220">
                <a:solidFill>
                  <a:srgbClr val="FFFFFF"/>
                </a:solidFill>
                <a:latin typeface="微软雅黑"/>
                <a:cs typeface="微软雅黑"/>
              </a:rPr>
              <a:t>9</a:t>
            </a:r>
            <a:r>
              <a:rPr dirty="0" baseline="-21241" sz="2550" spc="-2242">
                <a:solidFill>
                  <a:srgbClr val="FFFFFF"/>
                </a:solidFill>
                <a:latin typeface="微软雅黑"/>
                <a:cs typeface="微软雅黑"/>
              </a:rPr>
              <a:t>业</a:t>
            </a:r>
            <a:r>
              <a:rPr dirty="0" sz="1700" spc="-5">
                <a:solidFill>
                  <a:srgbClr val="FFFFFF"/>
                </a:solidFill>
                <a:latin typeface="微软雅黑"/>
                <a:cs typeface="微软雅黑"/>
              </a:rPr>
              <a:t>6</a:t>
            </a:r>
            <a:r>
              <a:rPr dirty="0" sz="1700" spc="-505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r>
              <a:rPr dirty="0" baseline="-21241" sz="2550" spc="-1814">
                <a:solidFill>
                  <a:srgbClr val="FFFFFF"/>
                </a:solidFill>
                <a:latin typeface="微软雅黑"/>
                <a:cs typeface="微软雅黑"/>
              </a:rPr>
              <a:t>：</a:t>
            </a:r>
            <a:r>
              <a:rPr dirty="0" sz="1700">
                <a:solidFill>
                  <a:srgbClr val="FFFFFF"/>
                </a:solidFill>
                <a:latin typeface="微软雅黑"/>
                <a:cs typeface="微软雅黑"/>
              </a:rPr>
              <a:t>万</a:t>
            </a:r>
            <a:endParaRPr sz="1700">
              <a:latin typeface="微软雅黑"/>
              <a:cs typeface="微软雅黑"/>
            </a:endParaRPr>
          </a:p>
          <a:p>
            <a:pPr marL="892810">
              <a:lnSpc>
                <a:spcPct val="100000"/>
              </a:lnSpc>
              <a:spcBef>
                <a:spcPts val="1825"/>
              </a:spcBef>
            </a:pPr>
            <a:r>
              <a:rPr dirty="0" sz="1700" spc="-5">
                <a:solidFill>
                  <a:srgbClr val="FFFFFF"/>
                </a:solidFill>
                <a:latin typeface="微软雅黑"/>
                <a:cs typeface="微软雅黑"/>
              </a:rPr>
              <a:t>392</a:t>
            </a:r>
            <a:r>
              <a:rPr dirty="0" sz="1700">
                <a:solidFill>
                  <a:srgbClr val="FFFFFF"/>
                </a:solidFill>
                <a:latin typeface="微软雅黑"/>
                <a:cs typeface="微软雅黑"/>
              </a:rPr>
              <a:t>万</a:t>
            </a:r>
            <a:endParaRPr sz="17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7386" y="1217167"/>
            <a:ext cx="4047490" cy="2236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 b="1">
                <a:latin typeface="微软雅黑"/>
                <a:cs typeface="微软雅黑"/>
              </a:rPr>
              <a:t>2014</a:t>
            </a:r>
            <a:r>
              <a:rPr dirty="0" sz="1600" spc="-25" b="1">
                <a:latin typeface="微软雅黑"/>
                <a:cs typeface="微软雅黑"/>
              </a:rPr>
              <a:t>年</a:t>
            </a:r>
            <a:r>
              <a:rPr dirty="0" sz="1600" spc="-15" b="1">
                <a:latin typeface="微软雅黑"/>
                <a:cs typeface="微软雅黑"/>
              </a:rPr>
              <a:t>2</a:t>
            </a:r>
            <a:r>
              <a:rPr dirty="0" sz="1600" spc="-25" b="1">
                <a:latin typeface="微软雅黑"/>
                <a:cs typeface="微软雅黑"/>
              </a:rPr>
              <a:t>月，中国就业促进会发</a:t>
            </a:r>
            <a:r>
              <a:rPr dirty="0" sz="1600" spc="-10" b="1">
                <a:latin typeface="微软雅黑"/>
                <a:cs typeface="微软雅黑"/>
              </a:rPr>
              <a:t>布</a:t>
            </a:r>
            <a:r>
              <a:rPr dirty="0" sz="1600" spc="-25" b="1">
                <a:latin typeface="微软雅黑"/>
                <a:cs typeface="微软雅黑"/>
              </a:rPr>
              <a:t>《</a:t>
            </a:r>
            <a:r>
              <a:rPr dirty="0" sz="1600" spc="-20" b="1">
                <a:latin typeface="微软雅黑"/>
                <a:cs typeface="微软雅黑"/>
              </a:rPr>
              <a:t>网</a:t>
            </a:r>
            <a:r>
              <a:rPr dirty="0" sz="1600" spc="-15" b="1">
                <a:latin typeface="微软雅黑"/>
                <a:cs typeface="微软雅黑"/>
              </a:rPr>
              <a:t>络</a:t>
            </a:r>
            <a:r>
              <a:rPr dirty="0" sz="1600" spc="-20" b="1">
                <a:latin typeface="微软雅黑"/>
                <a:cs typeface="微软雅黑"/>
              </a:rPr>
              <a:t>创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600" spc="-20" b="1">
                <a:latin typeface="微软雅黑"/>
                <a:cs typeface="微软雅黑"/>
              </a:rPr>
              <a:t>业就业统计和社保研究项目报告》：</a:t>
            </a:r>
            <a:endParaRPr sz="1600">
              <a:latin typeface="微软雅黑"/>
              <a:cs typeface="微软雅黑"/>
            </a:endParaRPr>
          </a:p>
          <a:p>
            <a:pPr marL="347980">
              <a:lnSpc>
                <a:spcPct val="100000"/>
              </a:lnSpc>
              <a:spcBef>
                <a:spcPts val="1180"/>
              </a:spcBef>
              <a:tabLst>
                <a:tab pos="690880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>
                <a:latin typeface="微软雅黑"/>
                <a:cs typeface="微软雅黑"/>
              </a:rPr>
              <a:t>直接就业：全国网络创</a:t>
            </a:r>
            <a:r>
              <a:rPr dirty="0" sz="1400" spc="-15">
                <a:latin typeface="微软雅黑"/>
                <a:cs typeface="微软雅黑"/>
              </a:rPr>
              <a:t>业</a:t>
            </a:r>
            <a:r>
              <a:rPr dirty="0" sz="1400">
                <a:latin typeface="微软雅黑"/>
                <a:cs typeface="微软雅黑"/>
              </a:rPr>
              <a:t>就业</a:t>
            </a:r>
            <a:r>
              <a:rPr dirty="0" sz="1400" spc="-15">
                <a:latin typeface="微软雅黑"/>
                <a:cs typeface="微软雅黑"/>
              </a:rPr>
              <a:t>总</a:t>
            </a:r>
            <a:r>
              <a:rPr dirty="0" sz="1400">
                <a:latin typeface="微软雅黑"/>
                <a:cs typeface="微软雅黑"/>
              </a:rPr>
              <a:t>人</a:t>
            </a:r>
            <a:r>
              <a:rPr dirty="0" sz="1400" spc="5">
                <a:latin typeface="微软雅黑"/>
                <a:cs typeface="微软雅黑"/>
              </a:rPr>
              <a:t>数</a:t>
            </a:r>
            <a:r>
              <a:rPr dirty="0" sz="1400" spc="-10">
                <a:latin typeface="微软雅黑"/>
                <a:cs typeface="微软雅黑"/>
              </a:rPr>
              <a:t>9</a:t>
            </a:r>
            <a:r>
              <a:rPr dirty="0" sz="1400">
                <a:latin typeface="微软雅黑"/>
                <a:cs typeface="微软雅黑"/>
              </a:rPr>
              <a:t>62</a:t>
            </a:r>
            <a:endParaRPr sz="1400">
              <a:latin typeface="微软雅黑"/>
              <a:cs typeface="微软雅黑"/>
            </a:endParaRPr>
          </a:p>
          <a:p>
            <a:pPr marL="690880">
              <a:lnSpc>
                <a:spcPct val="100000"/>
              </a:lnSpc>
            </a:pPr>
            <a:r>
              <a:rPr dirty="0" sz="1400" spc="-5">
                <a:latin typeface="微软雅黑"/>
                <a:cs typeface="微软雅黑"/>
              </a:rPr>
              <a:t>万，其中淘宝网占</a:t>
            </a:r>
            <a:r>
              <a:rPr dirty="0" sz="1400">
                <a:latin typeface="微软雅黑"/>
                <a:cs typeface="微软雅黑"/>
              </a:rPr>
              <a:t>866</a:t>
            </a:r>
            <a:r>
              <a:rPr dirty="0" sz="1400" spc="-15">
                <a:latin typeface="微软雅黑"/>
                <a:cs typeface="微软雅黑"/>
              </a:rPr>
              <a:t>万</a:t>
            </a:r>
            <a:r>
              <a:rPr dirty="0" sz="1400">
                <a:latin typeface="微软雅黑"/>
                <a:cs typeface="微软雅黑"/>
              </a:rPr>
              <a:t>，</a:t>
            </a:r>
            <a:r>
              <a:rPr dirty="0" sz="1400" spc="-5">
                <a:latin typeface="微软雅黑"/>
                <a:cs typeface="微软雅黑"/>
              </a:rPr>
              <a:t>九</a:t>
            </a:r>
            <a:r>
              <a:rPr dirty="0" sz="1400" spc="-15">
                <a:latin typeface="微软雅黑"/>
                <a:cs typeface="微软雅黑"/>
              </a:rPr>
              <a:t>成</a:t>
            </a:r>
            <a:r>
              <a:rPr dirty="0" sz="1400">
                <a:latin typeface="微软雅黑"/>
                <a:cs typeface="微软雅黑"/>
              </a:rPr>
              <a:t>为</a:t>
            </a:r>
            <a:r>
              <a:rPr dirty="0" sz="1400" spc="-5">
                <a:latin typeface="微软雅黑"/>
                <a:cs typeface="微软雅黑"/>
              </a:rPr>
              <a:t>个</a:t>
            </a:r>
            <a:r>
              <a:rPr dirty="0" sz="1400" spc="-15">
                <a:latin typeface="微软雅黑"/>
                <a:cs typeface="微软雅黑"/>
              </a:rPr>
              <a:t>人</a:t>
            </a:r>
            <a:r>
              <a:rPr dirty="0" sz="1400">
                <a:latin typeface="微软雅黑"/>
                <a:cs typeface="微软雅黑"/>
              </a:rPr>
              <a:t>网店</a:t>
            </a:r>
            <a:endParaRPr sz="1400">
              <a:latin typeface="微软雅黑"/>
              <a:cs typeface="微软雅黑"/>
            </a:endParaRPr>
          </a:p>
          <a:p>
            <a:pPr marL="690880" marR="130810" indent="-342900">
              <a:lnSpc>
                <a:spcPct val="100000"/>
              </a:lnSpc>
              <a:spcBef>
                <a:spcPts val="1200"/>
              </a:spcBef>
              <a:tabLst>
                <a:tab pos="690880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>
                <a:latin typeface="微软雅黑"/>
                <a:cs typeface="微软雅黑"/>
              </a:rPr>
              <a:t>45%</a:t>
            </a:r>
            <a:r>
              <a:rPr dirty="0" sz="1400">
                <a:latin typeface="微软雅黑"/>
                <a:cs typeface="微软雅黑"/>
              </a:rPr>
              <a:t>为社会弱势群体：失</a:t>
            </a:r>
            <a:r>
              <a:rPr dirty="0" sz="1400" spc="-15">
                <a:latin typeface="微软雅黑"/>
                <a:cs typeface="微软雅黑"/>
              </a:rPr>
              <a:t>业</a:t>
            </a:r>
            <a:r>
              <a:rPr dirty="0" sz="1400">
                <a:latin typeface="微软雅黑"/>
                <a:cs typeface="微软雅黑"/>
              </a:rPr>
              <a:t>者、</a:t>
            </a:r>
            <a:r>
              <a:rPr dirty="0" sz="1400" spc="-15">
                <a:latin typeface="微软雅黑"/>
                <a:cs typeface="微软雅黑"/>
              </a:rPr>
              <a:t>大</a:t>
            </a:r>
            <a:r>
              <a:rPr dirty="0" sz="1400">
                <a:latin typeface="微软雅黑"/>
                <a:cs typeface="微软雅黑"/>
              </a:rPr>
              <a:t>学生、</a:t>
            </a:r>
            <a:r>
              <a:rPr dirty="0" sz="1400">
                <a:latin typeface="微软雅黑"/>
                <a:cs typeface="微软雅黑"/>
              </a:rPr>
              <a:t> 农民、残疾人</a:t>
            </a:r>
            <a:endParaRPr sz="1400">
              <a:latin typeface="微软雅黑"/>
              <a:cs typeface="微软雅黑"/>
            </a:endParaRPr>
          </a:p>
          <a:p>
            <a:pPr marL="690880" marR="130810" indent="-342900">
              <a:lnSpc>
                <a:spcPct val="100000"/>
              </a:lnSpc>
              <a:spcBef>
                <a:spcPts val="1200"/>
              </a:spcBef>
              <a:tabLst>
                <a:tab pos="690880" algn="l"/>
              </a:tabLst>
            </a:pPr>
            <a:r>
              <a:rPr dirty="0" sz="1400">
                <a:latin typeface="Arial"/>
                <a:cs typeface="Arial"/>
              </a:rPr>
              <a:t>•	</a:t>
            </a:r>
            <a:r>
              <a:rPr dirty="0" sz="1400">
                <a:latin typeface="微软雅黑"/>
                <a:cs typeface="微软雅黑"/>
              </a:rPr>
              <a:t>30%</a:t>
            </a:r>
            <a:r>
              <a:rPr dirty="0" sz="1400">
                <a:latin typeface="微软雅黑"/>
                <a:cs typeface="微软雅黑"/>
              </a:rPr>
              <a:t>网店缺人：未来一年</a:t>
            </a:r>
            <a:r>
              <a:rPr dirty="0" sz="1400" spc="-15">
                <a:latin typeface="微软雅黑"/>
                <a:cs typeface="微软雅黑"/>
              </a:rPr>
              <a:t>计</a:t>
            </a:r>
            <a:r>
              <a:rPr dirty="0" sz="1400">
                <a:latin typeface="微软雅黑"/>
                <a:cs typeface="微软雅黑"/>
              </a:rPr>
              <a:t>划招</a:t>
            </a:r>
            <a:r>
              <a:rPr dirty="0" sz="1400" spc="-15">
                <a:latin typeface="微软雅黑"/>
                <a:cs typeface="微软雅黑"/>
              </a:rPr>
              <a:t>工</a:t>
            </a:r>
            <a:r>
              <a:rPr dirty="0" sz="1400">
                <a:latin typeface="微软雅黑"/>
                <a:cs typeface="微软雅黑"/>
              </a:rPr>
              <a:t>人数为</a:t>
            </a:r>
            <a:r>
              <a:rPr dirty="0" sz="140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31</a:t>
            </a:r>
            <a:r>
              <a:rPr dirty="0" sz="1400" spc="5">
                <a:latin typeface="微软雅黑"/>
                <a:cs typeface="微软雅黑"/>
              </a:rPr>
              <a:t>3</a:t>
            </a:r>
            <a:r>
              <a:rPr dirty="0" sz="1400">
                <a:latin typeface="微软雅黑"/>
                <a:cs typeface="微软雅黑"/>
              </a:rPr>
              <a:t>万人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787" y="1206436"/>
            <a:ext cx="4524375" cy="3040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8520" y="4308855"/>
            <a:ext cx="216281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1F487C"/>
                </a:solidFill>
                <a:latin typeface="宋体"/>
                <a:cs typeface="宋体"/>
              </a:rPr>
              <a:t>（</a:t>
            </a:r>
            <a:r>
              <a:rPr dirty="0" sz="1400" spc="-5">
                <a:solidFill>
                  <a:srgbClr val="1F487C"/>
                </a:solidFill>
                <a:latin typeface="微软雅黑"/>
                <a:cs typeface="微软雅黑"/>
              </a:rPr>
              <a:t>*</a:t>
            </a:r>
            <a:r>
              <a:rPr dirty="0" sz="1400" spc="-5">
                <a:solidFill>
                  <a:srgbClr val="1F487C"/>
                </a:solidFill>
                <a:latin typeface="宋体"/>
                <a:cs typeface="宋体"/>
              </a:rPr>
              <a:t>数据截至</a:t>
            </a:r>
            <a:r>
              <a:rPr dirty="0" sz="1400">
                <a:solidFill>
                  <a:srgbClr val="1F487C"/>
                </a:solidFill>
                <a:latin typeface="微软雅黑"/>
                <a:cs typeface="微软雅黑"/>
              </a:rPr>
              <a:t>201</a:t>
            </a:r>
            <a:r>
              <a:rPr dirty="0" sz="1400" spc="5">
                <a:solidFill>
                  <a:srgbClr val="1F487C"/>
                </a:solidFill>
                <a:latin typeface="微软雅黑"/>
                <a:cs typeface="微软雅黑"/>
              </a:rPr>
              <a:t>3</a:t>
            </a:r>
            <a:r>
              <a:rPr dirty="0" sz="1400" spc="-5">
                <a:solidFill>
                  <a:srgbClr val="1F487C"/>
                </a:solidFill>
                <a:latin typeface="宋体"/>
                <a:cs typeface="宋体"/>
              </a:rPr>
              <a:t>年</a:t>
            </a:r>
            <a:r>
              <a:rPr dirty="0" sz="1400">
                <a:solidFill>
                  <a:srgbClr val="1F487C"/>
                </a:solidFill>
                <a:latin typeface="微软雅黑"/>
                <a:cs typeface="微软雅黑"/>
              </a:rPr>
              <a:t>1</a:t>
            </a:r>
            <a:r>
              <a:rPr dirty="0" sz="1400" spc="-10">
                <a:solidFill>
                  <a:srgbClr val="1F487C"/>
                </a:solidFill>
                <a:latin typeface="微软雅黑"/>
                <a:cs typeface="微软雅黑"/>
              </a:rPr>
              <a:t>0</a:t>
            </a:r>
            <a:r>
              <a:rPr dirty="0" sz="1400" spc="-5">
                <a:solidFill>
                  <a:srgbClr val="1F487C"/>
                </a:solidFill>
                <a:latin typeface="宋体"/>
                <a:cs typeface="宋体"/>
              </a:rPr>
              <a:t>月）</a:t>
            </a:r>
            <a:endParaRPr sz="1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54"/>
              </a:lnSpc>
            </a:pPr>
            <a:r>
              <a:rPr dirty="0" sz="2800" spc="-30"/>
              <a:t>网络就业特征：年轻化、知识化、</a:t>
            </a:r>
            <a:r>
              <a:rPr dirty="0" sz="2800" spc="-25"/>
              <a:t>小</a:t>
            </a:r>
            <a:r>
              <a:rPr dirty="0" sz="2800" spc="-30"/>
              <a:t>微化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116012" y="1563750"/>
            <a:ext cx="1727200" cy="2376805"/>
          </a:xfrm>
          <a:custGeom>
            <a:avLst/>
            <a:gdLst/>
            <a:ahLst/>
            <a:cxnLst/>
            <a:rect l="l" t="t" r="r" b="b"/>
            <a:pathLst>
              <a:path w="1727200" h="2376804">
                <a:moveTo>
                  <a:pt x="0" y="2376424"/>
                </a:moveTo>
                <a:lnTo>
                  <a:pt x="1727200" y="2376424"/>
                </a:lnTo>
                <a:lnTo>
                  <a:pt x="1727200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116012" y="1563750"/>
            <a:ext cx="1727200" cy="2376805"/>
          </a:xfrm>
          <a:custGeom>
            <a:avLst/>
            <a:gdLst/>
            <a:ahLst/>
            <a:cxnLst/>
            <a:rect l="l" t="t" r="r" b="b"/>
            <a:pathLst>
              <a:path w="1727200" h="2376804">
                <a:moveTo>
                  <a:pt x="0" y="2376424"/>
                </a:moveTo>
                <a:lnTo>
                  <a:pt x="1727200" y="2376424"/>
                </a:lnTo>
                <a:lnTo>
                  <a:pt x="1727200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80922" y="2354833"/>
            <a:ext cx="1397000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3600">
                <a:solidFill>
                  <a:srgbClr val="F5F5F5"/>
                </a:solidFill>
                <a:latin typeface="微软雅黑"/>
                <a:cs typeface="微软雅黑"/>
              </a:rPr>
              <a:t>大学生</a:t>
            </a:r>
            <a:endParaRPr sz="3600">
              <a:latin typeface="微软雅黑"/>
              <a:cs typeface="微软雅黑"/>
            </a:endParaRPr>
          </a:p>
          <a:p>
            <a:pPr algn="ctr" marL="1270">
              <a:lnSpc>
                <a:spcPct val="100000"/>
              </a:lnSpc>
              <a:spcBef>
                <a:spcPts val="80"/>
              </a:spcBef>
            </a:pPr>
            <a:r>
              <a:rPr dirty="0" sz="1400">
                <a:solidFill>
                  <a:srgbClr val="C7C3C3"/>
                </a:solidFill>
                <a:latin typeface="微软雅黑"/>
                <a:cs typeface="微软雅黑"/>
              </a:rPr>
              <a:t>大专及以上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8400" y="1563750"/>
            <a:ext cx="1727200" cy="2376805"/>
          </a:xfrm>
          <a:custGeom>
            <a:avLst/>
            <a:gdLst/>
            <a:ahLst/>
            <a:cxnLst/>
            <a:rect l="l" t="t" r="r" b="b"/>
            <a:pathLst>
              <a:path w="1727200" h="2376804">
                <a:moveTo>
                  <a:pt x="0" y="2376424"/>
                </a:moveTo>
                <a:lnTo>
                  <a:pt x="1727200" y="2376424"/>
                </a:lnTo>
                <a:lnTo>
                  <a:pt x="1727200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708400" y="1563750"/>
            <a:ext cx="1727200" cy="2376805"/>
          </a:xfrm>
          <a:custGeom>
            <a:avLst/>
            <a:gdLst/>
            <a:ahLst/>
            <a:cxnLst/>
            <a:rect l="l" t="t" r="r" b="b"/>
            <a:pathLst>
              <a:path w="1727200" h="2376804">
                <a:moveTo>
                  <a:pt x="0" y="2376424"/>
                </a:moveTo>
                <a:lnTo>
                  <a:pt x="1727200" y="2376424"/>
                </a:lnTo>
                <a:lnTo>
                  <a:pt x="1727200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035297" y="2354833"/>
            <a:ext cx="1075690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3600">
                <a:solidFill>
                  <a:srgbClr val="F5F5F5"/>
                </a:solidFill>
                <a:latin typeface="微软雅黑"/>
                <a:cs typeface="微软雅黑"/>
              </a:rPr>
              <a:t>青 年</a:t>
            </a:r>
            <a:endParaRPr sz="3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dirty="0" sz="1400">
                <a:solidFill>
                  <a:srgbClr val="C7C3C3"/>
                </a:solidFill>
                <a:latin typeface="微软雅黑"/>
                <a:cs typeface="微软雅黑"/>
              </a:rPr>
              <a:t>34</a:t>
            </a:r>
            <a:r>
              <a:rPr dirty="0" sz="1400">
                <a:solidFill>
                  <a:srgbClr val="C7C3C3"/>
                </a:solidFill>
                <a:latin typeface="微软雅黑"/>
                <a:cs typeface="微软雅黑"/>
              </a:rPr>
              <a:t>岁以下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6644" y="811148"/>
            <a:ext cx="3352165" cy="426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54"/>
              </a:lnSpc>
              <a:tabLst>
                <a:tab pos="2604770" algn="l"/>
              </a:tabLst>
            </a:pPr>
            <a:r>
              <a:rPr dirty="0" sz="2800">
                <a:solidFill>
                  <a:srgbClr val="B40000"/>
                </a:solidFill>
                <a:latin typeface="微软雅黑"/>
                <a:cs typeface="微软雅黑"/>
              </a:rPr>
              <a:t>60</a:t>
            </a:r>
            <a:r>
              <a:rPr dirty="0" sz="2800" spc="-25">
                <a:solidFill>
                  <a:srgbClr val="B40000"/>
                </a:solidFill>
                <a:latin typeface="微软雅黑"/>
                <a:cs typeface="微软雅黑"/>
              </a:rPr>
              <a:t>%</a:t>
            </a:r>
            <a:r>
              <a:rPr dirty="0" sz="2800" spc="-25">
                <a:solidFill>
                  <a:srgbClr val="B40000"/>
                </a:solidFill>
                <a:latin typeface="微软雅黑"/>
                <a:cs typeface="微软雅黑"/>
              </a:rPr>
              <a:t>	</a:t>
            </a:r>
            <a:r>
              <a:rPr dirty="0" sz="2800" spc="5">
                <a:solidFill>
                  <a:srgbClr val="B40000"/>
                </a:solidFill>
                <a:latin typeface="微软雅黑"/>
                <a:cs typeface="微软雅黑"/>
              </a:rPr>
              <a:t>8</a:t>
            </a:r>
            <a:r>
              <a:rPr dirty="0" sz="2800">
                <a:solidFill>
                  <a:srgbClr val="B40000"/>
                </a:solidFill>
                <a:latin typeface="微软雅黑"/>
                <a:cs typeface="微软雅黑"/>
              </a:rPr>
              <a:t>0</a:t>
            </a:r>
            <a:r>
              <a:rPr dirty="0" sz="2800" spc="-25">
                <a:solidFill>
                  <a:srgbClr val="B40000"/>
                </a:solidFill>
                <a:latin typeface="微软雅黑"/>
                <a:cs typeface="微软雅黑"/>
              </a:rPr>
              <a:t>%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267" y="4268419"/>
            <a:ext cx="5186680" cy="561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资料来源：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1. </a:t>
            </a:r>
            <a:r>
              <a:rPr dirty="0" sz="1200" spc="9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中国就业促进会：网络创业就业统计和社保研究报告，</a:t>
            </a:r>
            <a:r>
              <a:rPr dirty="0" sz="1200">
                <a:latin typeface="微软雅黑"/>
                <a:cs typeface="微软雅黑"/>
              </a:rPr>
              <a:t>2014</a:t>
            </a:r>
            <a:r>
              <a:rPr dirty="0" sz="1200">
                <a:latin typeface="微软雅黑"/>
                <a:cs typeface="微软雅黑"/>
              </a:rPr>
              <a:t>年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2. </a:t>
            </a:r>
            <a:r>
              <a:rPr dirty="0" sz="1200" spc="90">
                <a:latin typeface="微软雅黑"/>
                <a:cs typeface="微软雅黑"/>
              </a:rPr>
              <a:t> </a:t>
            </a:r>
            <a:r>
              <a:rPr dirty="0" sz="1200" spc="-5">
                <a:latin typeface="微软雅黑"/>
                <a:cs typeface="微软雅黑"/>
              </a:rPr>
              <a:t>阿里研究院与清华社科院：阿里巴巴网络零售平台带动就业研究</a:t>
            </a:r>
            <a:r>
              <a:rPr dirty="0" sz="1200">
                <a:latin typeface="微软雅黑"/>
                <a:cs typeface="微软雅黑"/>
              </a:rPr>
              <a:t>，</a:t>
            </a:r>
            <a:r>
              <a:rPr dirty="0" sz="1200">
                <a:latin typeface="微软雅黑"/>
                <a:cs typeface="微软雅黑"/>
              </a:rPr>
              <a:t>2013</a:t>
            </a:r>
            <a:r>
              <a:rPr dirty="0" sz="1200">
                <a:latin typeface="微软雅黑"/>
                <a:cs typeface="微软雅黑"/>
              </a:rPr>
              <a:t>年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72225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4" h="2376804">
                <a:moveTo>
                  <a:pt x="0" y="2376424"/>
                </a:moveTo>
                <a:lnTo>
                  <a:pt x="1728851" y="2376424"/>
                </a:lnTo>
                <a:lnTo>
                  <a:pt x="1728851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372225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4" h="2376804">
                <a:moveTo>
                  <a:pt x="0" y="2376424"/>
                </a:moveTo>
                <a:lnTo>
                  <a:pt x="1728851" y="2376424"/>
                </a:lnTo>
                <a:lnTo>
                  <a:pt x="1728851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ln w="25399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699250" y="2354833"/>
            <a:ext cx="1076325" cy="784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3600">
                <a:solidFill>
                  <a:srgbClr val="F5F5F5"/>
                </a:solidFill>
                <a:latin typeface="微软雅黑"/>
                <a:cs typeface="微软雅黑"/>
              </a:rPr>
              <a:t>小</a:t>
            </a:r>
            <a:r>
              <a:rPr dirty="0" sz="3600" spc="5">
                <a:solidFill>
                  <a:srgbClr val="F5F5F5"/>
                </a:solidFill>
                <a:latin typeface="微软雅黑"/>
                <a:cs typeface="微软雅黑"/>
              </a:rPr>
              <a:t> </a:t>
            </a:r>
            <a:r>
              <a:rPr dirty="0" sz="3600">
                <a:solidFill>
                  <a:srgbClr val="F5F5F5"/>
                </a:solidFill>
                <a:latin typeface="微软雅黑"/>
                <a:cs typeface="微软雅黑"/>
              </a:rPr>
              <a:t>微</a:t>
            </a:r>
            <a:endParaRPr sz="3600">
              <a:latin typeface="微软雅黑"/>
              <a:cs typeface="微软雅黑"/>
            </a:endParaRPr>
          </a:p>
          <a:p>
            <a:pPr algn="ctr" marL="1270">
              <a:lnSpc>
                <a:spcPct val="100000"/>
              </a:lnSpc>
              <a:spcBef>
                <a:spcPts val="80"/>
              </a:spcBef>
            </a:pPr>
            <a:r>
              <a:rPr dirty="0" sz="1400">
                <a:solidFill>
                  <a:srgbClr val="C7C3C3"/>
                </a:solidFill>
                <a:latin typeface="微软雅黑"/>
                <a:cs typeface="微软雅黑"/>
              </a:rPr>
              <a:t>0~</a:t>
            </a:r>
            <a:r>
              <a:rPr dirty="0" sz="1400" spc="10">
                <a:solidFill>
                  <a:srgbClr val="C7C3C3"/>
                </a:solidFill>
                <a:latin typeface="微软雅黑"/>
                <a:cs typeface="微软雅黑"/>
              </a:rPr>
              <a:t>5</a:t>
            </a:r>
            <a:r>
              <a:rPr dirty="0" sz="1400">
                <a:solidFill>
                  <a:srgbClr val="C7C3C3"/>
                </a:solidFill>
                <a:latin typeface="微软雅黑"/>
                <a:cs typeface="微软雅黑"/>
              </a:rPr>
              <a:t>人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3555" y="811148"/>
            <a:ext cx="759460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B40000"/>
                </a:solidFill>
                <a:latin typeface="微软雅黑"/>
                <a:cs typeface="微软雅黑"/>
              </a:rPr>
              <a:t>9</a:t>
            </a:r>
            <a:r>
              <a:rPr dirty="0" sz="2800" spc="5">
                <a:solidFill>
                  <a:srgbClr val="B40000"/>
                </a:solidFill>
                <a:latin typeface="微软雅黑"/>
                <a:cs typeface="微软雅黑"/>
              </a:rPr>
              <a:t>0</a:t>
            </a:r>
            <a:r>
              <a:rPr dirty="0" sz="2800" spc="-25">
                <a:solidFill>
                  <a:srgbClr val="B40000"/>
                </a:solidFill>
                <a:latin typeface="微软雅黑"/>
                <a:cs typeface="微软雅黑"/>
              </a:rPr>
              <a:t>%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54"/>
              </a:lnSpc>
            </a:pPr>
            <a:r>
              <a:rPr dirty="0" sz="2800" spc="-30"/>
              <a:t>网络零售催生新型职业角色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95287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5" h="2376804">
                <a:moveTo>
                  <a:pt x="0" y="2376424"/>
                </a:moveTo>
                <a:lnTo>
                  <a:pt x="1728724" y="2376424"/>
                </a:lnTo>
                <a:lnTo>
                  <a:pt x="1728724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95287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5" h="2376804">
                <a:moveTo>
                  <a:pt x="0" y="2376424"/>
                </a:moveTo>
                <a:lnTo>
                  <a:pt x="1728724" y="2376424"/>
                </a:lnTo>
                <a:lnTo>
                  <a:pt x="1728724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1543" y="2461895"/>
            <a:ext cx="1397000" cy="56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F5F5F5"/>
                </a:solidFill>
                <a:latin typeface="微软雅黑"/>
                <a:cs typeface="微软雅黑"/>
              </a:rPr>
              <a:t>淘女郎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7376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4" h="2376804">
                <a:moveTo>
                  <a:pt x="0" y="2376424"/>
                </a:moveTo>
                <a:lnTo>
                  <a:pt x="1728724" y="2376424"/>
                </a:lnTo>
                <a:lnTo>
                  <a:pt x="1728724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627376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4" h="2376804">
                <a:moveTo>
                  <a:pt x="0" y="2376424"/>
                </a:moveTo>
                <a:lnTo>
                  <a:pt x="1728724" y="2376424"/>
                </a:lnTo>
                <a:lnTo>
                  <a:pt x="1728724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93873" y="2461895"/>
            <a:ext cx="1397000" cy="56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F5F5F5"/>
                </a:solidFill>
                <a:latin typeface="微软雅黑"/>
                <a:cs typeface="微软雅黑"/>
              </a:rPr>
              <a:t>代运营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367" y="811148"/>
            <a:ext cx="3418204" cy="4260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54"/>
              </a:lnSpc>
              <a:tabLst>
                <a:tab pos="2214880" algn="l"/>
              </a:tabLst>
            </a:pPr>
            <a:r>
              <a:rPr dirty="0" sz="2800">
                <a:solidFill>
                  <a:srgbClr val="B40000"/>
                </a:solidFill>
                <a:latin typeface="微软雅黑"/>
                <a:cs typeface="微软雅黑"/>
              </a:rPr>
              <a:t>40</a:t>
            </a:r>
            <a:r>
              <a:rPr dirty="0" sz="2800" spc="-15">
                <a:solidFill>
                  <a:srgbClr val="B40000"/>
                </a:solidFill>
                <a:latin typeface="微软雅黑"/>
                <a:cs typeface="微软雅黑"/>
              </a:rPr>
              <a:t>,</a:t>
            </a:r>
            <a:r>
              <a:rPr dirty="0" sz="2800">
                <a:solidFill>
                  <a:srgbClr val="B40000"/>
                </a:solidFill>
                <a:latin typeface="微软雅黑"/>
                <a:cs typeface="微软雅黑"/>
              </a:rPr>
              <a:t>000	4000</a:t>
            </a:r>
            <a:r>
              <a:rPr dirty="0" sz="2800" spc="-30">
                <a:solidFill>
                  <a:srgbClr val="B40000"/>
                </a:solidFill>
                <a:latin typeface="微软雅黑"/>
                <a:cs typeface="微软雅黑"/>
              </a:rPr>
              <a:t>家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267" y="4268419"/>
            <a:ext cx="4272280" cy="561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资料来源：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1. </a:t>
            </a:r>
            <a:r>
              <a:rPr dirty="0" sz="1200" spc="9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阿里巴巴招股书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2. </a:t>
            </a:r>
            <a:r>
              <a:rPr dirty="0" sz="1200" spc="90">
                <a:latin typeface="微软雅黑"/>
                <a:cs typeface="微软雅黑"/>
              </a:rPr>
              <a:t> </a:t>
            </a:r>
            <a:r>
              <a:rPr dirty="0" sz="1200" spc="-5">
                <a:latin typeface="微软雅黑"/>
                <a:cs typeface="微软雅黑"/>
              </a:rPr>
              <a:t>《淘宝云客服大学生就业实践报</a:t>
            </a:r>
            <a:r>
              <a:rPr dirty="0" sz="1200">
                <a:latin typeface="微软雅黑"/>
                <a:cs typeface="微软雅黑"/>
              </a:rPr>
              <a:t>告</a:t>
            </a:r>
            <a:r>
              <a:rPr dirty="0" sz="1200" spc="-5">
                <a:latin typeface="微软雅黑"/>
                <a:cs typeface="微软雅黑"/>
              </a:rPr>
              <a:t>》（尚未发表），</a:t>
            </a:r>
            <a:r>
              <a:rPr dirty="0" sz="1200">
                <a:latin typeface="微软雅黑"/>
                <a:cs typeface="微软雅黑"/>
              </a:rPr>
              <a:t>2014</a:t>
            </a:r>
            <a:r>
              <a:rPr dirty="0" sz="1200">
                <a:latin typeface="微软雅黑"/>
                <a:cs typeface="微软雅黑"/>
              </a:rPr>
              <a:t>年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59401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4" h="2376804">
                <a:moveTo>
                  <a:pt x="0" y="2376424"/>
                </a:moveTo>
                <a:lnTo>
                  <a:pt x="1728724" y="2376424"/>
                </a:lnTo>
                <a:lnTo>
                  <a:pt x="1728724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859401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4" h="2376804">
                <a:moveTo>
                  <a:pt x="0" y="2376424"/>
                </a:moveTo>
                <a:lnTo>
                  <a:pt x="1728724" y="2376424"/>
                </a:lnTo>
                <a:lnTo>
                  <a:pt x="1728724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26278" y="2461895"/>
            <a:ext cx="1397000" cy="56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>
                <a:solidFill>
                  <a:srgbClr val="F5F5F5"/>
                </a:solidFill>
                <a:latin typeface="微软雅黑"/>
                <a:cs typeface="微软雅黑"/>
              </a:rPr>
              <a:t>淘宝客</a:t>
            </a:r>
            <a:endParaRPr sz="3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7201" y="811148"/>
            <a:ext cx="1363980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B40000"/>
                </a:solidFill>
                <a:latin typeface="微软雅黑"/>
                <a:cs typeface="微软雅黑"/>
              </a:rPr>
              <a:t>620</a:t>
            </a:r>
            <a:r>
              <a:rPr dirty="0" sz="2800" spc="-15">
                <a:solidFill>
                  <a:srgbClr val="B40000"/>
                </a:solidFill>
                <a:latin typeface="微软雅黑"/>
                <a:cs typeface="微软雅黑"/>
              </a:rPr>
              <a:t>,</a:t>
            </a:r>
            <a:r>
              <a:rPr dirty="0" sz="2800">
                <a:solidFill>
                  <a:srgbClr val="B40000"/>
                </a:solidFill>
                <a:latin typeface="微软雅黑"/>
                <a:cs typeface="微软雅黑"/>
              </a:rPr>
              <a:t>000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19925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4" h="2376804">
                <a:moveTo>
                  <a:pt x="0" y="2376424"/>
                </a:moveTo>
                <a:lnTo>
                  <a:pt x="1728851" y="2376424"/>
                </a:lnTo>
                <a:lnTo>
                  <a:pt x="1728851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019925" y="1563750"/>
            <a:ext cx="1729105" cy="2376805"/>
          </a:xfrm>
          <a:custGeom>
            <a:avLst/>
            <a:gdLst/>
            <a:ahLst/>
            <a:cxnLst/>
            <a:rect l="l" t="t" r="r" b="b"/>
            <a:pathLst>
              <a:path w="1729104" h="2376804">
                <a:moveTo>
                  <a:pt x="0" y="2376424"/>
                </a:moveTo>
                <a:lnTo>
                  <a:pt x="1728851" y="2376424"/>
                </a:lnTo>
                <a:lnTo>
                  <a:pt x="1728851" y="0"/>
                </a:lnTo>
                <a:lnTo>
                  <a:pt x="0" y="0"/>
                </a:lnTo>
                <a:lnTo>
                  <a:pt x="0" y="2376424"/>
                </a:lnTo>
                <a:close/>
              </a:path>
            </a:pathLst>
          </a:custGeom>
          <a:ln w="25399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073645" y="2370073"/>
            <a:ext cx="1623060" cy="755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3600">
                <a:solidFill>
                  <a:srgbClr val="F5F5F5"/>
                </a:solidFill>
                <a:latin typeface="微软雅黑"/>
                <a:cs typeface="微软雅黑"/>
              </a:rPr>
              <a:t>云客服</a:t>
            </a:r>
            <a:endParaRPr sz="3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dirty="0" sz="1200">
                <a:solidFill>
                  <a:srgbClr val="F5F5F5"/>
                </a:solidFill>
                <a:latin typeface="微软雅黑"/>
                <a:cs typeface="微软雅黑"/>
              </a:rPr>
              <a:t>大学生</a:t>
            </a:r>
            <a:r>
              <a:rPr dirty="0" sz="1200" spc="-15">
                <a:solidFill>
                  <a:srgbClr val="F5F5F5"/>
                </a:solidFill>
                <a:latin typeface="微软雅黑"/>
                <a:cs typeface="微软雅黑"/>
              </a:rPr>
              <a:t>+</a:t>
            </a:r>
            <a:r>
              <a:rPr dirty="0" sz="1200">
                <a:solidFill>
                  <a:srgbClr val="F5F5F5"/>
                </a:solidFill>
                <a:latin typeface="微软雅黑"/>
                <a:cs typeface="微软雅黑"/>
              </a:rPr>
              <a:t>残疾人</a:t>
            </a:r>
            <a:r>
              <a:rPr dirty="0" sz="1200" spc="-15">
                <a:solidFill>
                  <a:srgbClr val="F5F5F5"/>
                </a:solidFill>
                <a:latin typeface="微软雅黑"/>
                <a:cs typeface="微软雅黑"/>
              </a:rPr>
              <a:t>+</a:t>
            </a:r>
            <a:r>
              <a:rPr dirty="0" sz="1200">
                <a:solidFill>
                  <a:srgbClr val="F5F5F5"/>
                </a:solidFill>
                <a:latin typeface="微软雅黑"/>
                <a:cs typeface="微软雅黑"/>
              </a:rPr>
              <a:t>志愿者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03134" y="811148"/>
            <a:ext cx="1155065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B40000"/>
                </a:solidFill>
                <a:latin typeface="微软雅黑"/>
                <a:cs typeface="微软雅黑"/>
              </a:rPr>
              <a:t>40</a:t>
            </a:r>
            <a:r>
              <a:rPr dirty="0" sz="2800" spc="-15">
                <a:solidFill>
                  <a:srgbClr val="B40000"/>
                </a:solidFill>
                <a:latin typeface="微软雅黑"/>
                <a:cs typeface="微软雅黑"/>
              </a:rPr>
              <a:t>,</a:t>
            </a:r>
            <a:r>
              <a:rPr dirty="0" sz="2800">
                <a:solidFill>
                  <a:srgbClr val="B40000"/>
                </a:solidFill>
                <a:latin typeface="微软雅黑"/>
                <a:cs typeface="微软雅黑"/>
              </a:rPr>
              <a:t>000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215">
              <a:lnSpc>
                <a:spcPct val="100000"/>
              </a:lnSpc>
            </a:pPr>
            <a:r>
              <a:rPr dirty="0" sz="2800" spc="-30"/>
              <a:t>中国网络零售领先全球的六大要素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387475" y="827087"/>
            <a:ext cx="5488305" cy="246379"/>
          </a:xfrm>
          <a:custGeom>
            <a:avLst/>
            <a:gdLst/>
            <a:ahLst/>
            <a:cxnLst/>
            <a:rect l="l" t="t" r="r" b="b"/>
            <a:pathLst>
              <a:path w="5488305" h="246380">
                <a:moveTo>
                  <a:pt x="0" y="246062"/>
                </a:moveTo>
                <a:lnTo>
                  <a:pt x="5488051" y="246062"/>
                </a:lnTo>
                <a:lnTo>
                  <a:pt x="5488051" y="0"/>
                </a:lnTo>
                <a:lnTo>
                  <a:pt x="0" y="0"/>
                </a:lnTo>
                <a:lnTo>
                  <a:pt x="0" y="246062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75028" y="820292"/>
            <a:ext cx="266065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庞大的互联网人口、内需市场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750" y="828738"/>
            <a:ext cx="615950" cy="430530"/>
          </a:xfrm>
          <a:custGeom>
            <a:avLst/>
            <a:gdLst/>
            <a:ahLst/>
            <a:cxnLst/>
            <a:rect l="l" t="t" r="r" b="b"/>
            <a:pathLst>
              <a:path w="615950" h="430530">
                <a:moveTo>
                  <a:pt x="0" y="430212"/>
                </a:moveTo>
                <a:lnTo>
                  <a:pt x="615950" y="430212"/>
                </a:lnTo>
                <a:lnTo>
                  <a:pt x="615950" y="0"/>
                </a:lnTo>
                <a:lnTo>
                  <a:pt x="0" y="0"/>
                </a:lnTo>
                <a:lnTo>
                  <a:pt x="0" y="430212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4448" y="922273"/>
            <a:ext cx="40640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5" b="1">
                <a:solidFill>
                  <a:srgbClr val="FFFFFF"/>
                </a:solidFill>
                <a:latin typeface="微软雅黑"/>
                <a:cs typeface="微软雅黑"/>
              </a:rPr>
              <a:t>沃土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87475" y="1547812"/>
            <a:ext cx="5488305" cy="246379"/>
          </a:xfrm>
          <a:custGeom>
            <a:avLst/>
            <a:gdLst/>
            <a:ahLst/>
            <a:cxnLst/>
            <a:rect l="l" t="t" r="r" b="b"/>
            <a:pathLst>
              <a:path w="5488305" h="246380">
                <a:moveTo>
                  <a:pt x="0" y="246062"/>
                </a:moveTo>
                <a:lnTo>
                  <a:pt x="5488051" y="246062"/>
                </a:lnTo>
                <a:lnTo>
                  <a:pt x="5488051" y="0"/>
                </a:lnTo>
                <a:lnTo>
                  <a:pt x="0" y="0"/>
                </a:lnTo>
                <a:lnTo>
                  <a:pt x="0" y="246062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75028" y="1541526"/>
            <a:ext cx="3446779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FFFFFF"/>
                </a:solidFill>
                <a:latin typeface="微软雅黑"/>
                <a:cs typeface="微软雅黑"/>
              </a:rPr>
              <a:t>“世界工厂”</a:t>
            </a:r>
            <a:r>
              <a:rPr dirty="0" sz="1600" spc="-15" b="1">
                <a:solidFill>
                  <a:srgbClr val="FFFFFF"/>
                </a:solidFill>
                <a:latin typeface="微软雅黑"/>
                <a:cs typeface="微软雅黑"/>
              </a:rPr>
              <a:t>--</a:t>
            </a:r>
            <a:r>
              <a:rPr dirty="0" sz="1600" spc="-25" b="1">
                <a:solidFill>
                  <a:srgbClr val="FFFFFF"/>
                </a:solidFill>
                <a:latin typeface="微软雅黑"/>
                <a:cs typeface="微软雅黑"/>
              </a:rPr>
              <a:t>丰富的中国制造</a:t>
            </a:r>
            <a:r>
              <a:rPr dirty="0" sz="1600" spc="-15" b="1">
                <a:solidFill>
                  <a:srgbClr val="FFFFFF"/>
                </a:solidFill>
                <a:latin typeface="微软雅黑"/>
                <a:cs typeface="微软雅黑"/>
              </a:rPr>
              <a:t>业</a:t>
            </a:r>
            <a:r>
              <a:rPr dirty="0" sz="1600" spc="-25" b="1">
                <a:solidFill>
                  <a:srgbClr val="FFFFFF"/>
                </a:solidFill>
                <a:latin typeface="微软雅黑"/>
                <a:cs typeface="微软雅黑"/>
              </a:rPr>
              <a:t>优势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2344" y="1082928"/>
            <a:ext cx="407987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>
                <a:latin typeface="微软雅黑"/>
                <a:cs typeface="微软雅黑"/>
              </a:rPr>
              <a:t>6.5</a:t>
            </a:r>
            <a:r>
              <a:rPr dirty="0" sz="1200">
                <a:latin typeface="微软雅黑"/>
                <a:cs typeface="微软雅黑"/>
              </a:rPr>
              <a:t>亿网民（美国的两倍），</a:t>
            </a:r>
            <a:r>
              <a:rPr dirty="0" sz="1200">
                <a:latin typeface="微软雅黑"/>
                <a:cs typeface="微软雅黑"/>
              </a:rPr>
              <a:t>5.5</a:t>
            </a:r>
            <a:r>
              <a:rPr dirty="0" sz="1200">
                <a:latin typeface="微软雅黑"/>
                <a:cs typeface="微软雅黑"/>
              </a:rPr>
              <a:t>亿手机网民，</a:t>
            </a:r>
            <a:r>
              <a:rPr dirty="0" sz="1200">
                <a:latin typeface="微软雅黑"/>
                <a:cs typeface="微软雅黑"/>
              </a:rPr>
              <a:t>3.</a:t>
            </a:r>
            <a:r>
              <a:rPr dirty="0" sz="1200" spc="-10">
                <a:latin typeface="微软雅黑"/>
                <a:cs typeface="微软雅黑"/>
              </a:rPr>
              <a:t>6</a:t>
            </a:r>
            <a:r>
              <a:rPr dirty="0" sz="1200">
                <a:latin typeface="微软雅黑"/>
                <a:cs typeface="微软雅黑"/>
              </a:rPr>
              <a:t>亿网购用户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>
                <a:latin typeface="微软雅黑"/>
                <a:cs typeface="微软雅黑"/>
              </a:rPr>
              <a:t>中国居民消费升级的渴望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2344" y="1803780"/>
            <a:ext cx="3181985" cy="379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>
                <a:latin typeface="微软雅黑"/>
                <a:cs typeface="微软雅黑"/>
              </a:rPr>
              <a:t>2011</a:t>
            </a:r>
            <a:r>
              <a:rPr dirty="0" sz="1200">
                <a:latin typeface="微软雅黑"/>
                <a:cs typeface="微软雅黑"/>
              </a:rPr>
              <a:t>年，中国制造业超过美国，重回世界第一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•</a:t>
            </a:r>
            <a:r>
              <a:rPr dirty="0" sz="1200" spc="-5">
                <a:latin typeface="微软雅黑"/>
                <a:cs typeface="微软雅黑"/>
              </a:rPr>
              <a:t>中国产业集群、中小企业为主的优势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2775" y="2267013"/>
            <a:ext cx="5488305" cy="246379"/>
          </a:xfrm>
          <a:custGeom>
            <a:avLst/>
            <a:gdLst/>
            <a:ahLst/>
            <a:cxnLst/>
            <a:rect l="l" t="t" r="r" b="b"/>
            <a:pathLst>
              <a:path w="5488305" h="246380">
                <a:moveTo>
                  <a:pt x="0" y="246062"/>
                </a:moveTo>
                <a:lnTo>
                  <a:pt x="5487924" y="246062"/>
                </a:lnTo>
                <a:lnTo>
                  <a:pt x="5487924" y="0"/>
                </a:lnTo>
                <a:lnTo>
                  <a:pt x="0" y="0"/>
                </a:lnTo>
                <a:lnTo>
                  <a:pt x="0" y="246062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70202" y="2260854"/>
            <a:ext cx="306578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FFFFFF"/>
                </a:solidFill>
                <a:latin typeface="微软雅黑"/>
                <a:cs typeface="微软雅黑"/>
              </a:rPr>
              <a:t>巨型互联网商业平台及其生态系统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2344" y="2523108"/>
            <a:ext cx="3810000" cy="379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>
                <a:latin typeface="微软雅黑"/>
                <a:cs typeface="微软雅黑"/>
              </a:rPr>
              <a:t>大平台</a:t>
            </a:r>
            <a:r>
              <a:rPr dirty="0" sz="1200" spc="-15">
                <a:latin typeface="微软雅黑"/>
                <a:cs typeface="微软雅黑"/>
              </a:rPr>
              <a:t>+</a:t>
            </a:r>
            <a:r>
              <a:rPr dirty="0" sz="1200">
                <a:latin typeface="微软雅黑"/>
                <a:cs typeface="微软雅黑"/>
              </a:rPr>
              <a:t>小前端</a:t>
            </a:r>
            <a:r>
              <a:rPr dirty="0" sz="1200" spc="-15">
                <a:latin typeface="微软雅黑"/>
                <a:cs typeface="微软雅黑"/>
              </a:rPr>
              <a:t>+</a:t>
            </a:r>
            <a:r>
              <a:rPr dirty="0" sz="1200">
                <a:latin typeface="微软雅黑"/>
                <a:cs typeface="微软雅黑"/>
              </a:rPr>
              <a:t>富生态成为互联网时代的产业组织形态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>
                <a:latin typeface="微软雅黑"/>
                <a:cs typeface="微软雅黑"/>
              </a:rPr>
              <a:t>全球互联网企业，</a:t>
            </a:r>
            <a:r>
              <a:rPr dirty="0" sz="1200" spc="-65">
                <a:latin typeface="微软雅黑"/>
                <a:cs typeface="微软雅黑"/>
              </a:rPr>
              <a:t>T</a:t>
            </a:r>
            <a:r>
              <a:rPr dirty="0" sz="1200" spc="-20">
                <a:latin typeface="微软雅黑"/>
                <a:cs typeface="微软雅黑"/>
              </a:rPr>
              <a:t>O</a:t>
            </a:r>
            <a:r>
              <a:rPr dirty="0" sz="1200">
                <a:latin typeface="微软雅黑"/>
                <a:cs typeface="微软雅黑"/>
              </a:rPr>
              <a:t>P1</a:t>
            </a:r>
            <a:r>
              <a:rPr dirty="0" sz="1200" spc="5">
                <a:latin typeface="微软雅黑"/>
                <a:cs typeface="微软雅黑"/>
              </a:rPr>
              <a:t>0</a:t>
            </a:r>
            <a:r>
              <a:rPr dirty="0" sz="1200">
                <a:latin typeface="微软雅黑"/>
                <a:cs typeface="微软雅黑"/>
              </a:rPr>
              <a:t>中，美国占</a:t>
            </a:r>
            <a:r>
              <a:rPr dirty="0" sz="1200">
                <a:latin typeface="微软雅黑"/>
                <a:cs typeface="微软雅黑"/>
              </a:rPr>
              <a:t>6</a:t>
            </a:r>
            <a:r>
              <a:rPr dirty="0" sz="1200">
                <a:latin typeface="微软雅黑"/>
                <a:cs typeface="微软雅黑"/>
              </a:rPr>
              <a:t>家，中国占</a:t>
            </a:r>
            <a:r>
              <a:rPr dirty="0" sz="1200">
                <a:latin typeface="微软雅黑"/>
                <a:cs typeface="微软雅黑"/>
              </a:rPr>
              <a:t>4</a:t>
            </a:r>
            <a:r>
              <a:rPr dirty="0" sz="1200">
                <a:latin typeface="微软雅黑"/>
                <a:cs typeface="微软雅黑"/>
              </a:rPr>
              <a:t>家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9750" y="1474850"/>
            <a:ext cx="615950" cy="431800"/>
          </a:xfrm>
          <a:custGeom>
            <a:avLst/>
            <a:gdLst/>
            <a:ahLst/>
            <a:cxnLst/>
            <a:rect l="l" t="t" r="r" b="b"/>
            <a:pathLst>
              <a:path w="615950" h="431800">
                <a:moveTo>
                  <a:pt x="0" y="431800"/>
                </a:moveTo>
                <a:lnTo>
                  <a:pt x="615950" y="431800"/>
                </a:lnTo>
                <a:lnTo>
                  <a:pt x="615950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4448" y="1569465"/>
            <a:ext cx="40640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5" b="1">
                <a:solidFill>
                  <a:srgbClr val="FFFFFF"/>
                </a:solidFill>
                <a:latin typeface="微软雅黑"/>
                <a:cs typeface="微软雅黑"/>
              </a:rPr>
              <a:t>基础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9750" y="2195576"/>
            <a:ext cx="615950" cy="431800"/>
          </a:xfrm>
          <a:custGeom>
            <a:avLst/>
            <a:gdLst/>
            <a:ahLst/>
            <a:cxnLst/>
            <a:rect l="l" t="t" r="r" b="b"/>
            <a:pathLst>
              <a:path w="615950" h="431800">
                <a:moveTo>
                  <a:pt x="0" y="431800"/>
                </a:moveTo>
                <a:lnTo>
                  <a:pt x="615950" y="431800"/>
                </a:lnTo>
                <a:lnTo>
                  <a:pt x="615950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48436" y="2290317"/>
            <a:ext cx="59690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FFFFFF"/>
                </a:solidFill>
                <a:latin typeface="微软雅黑"/>
                <a:cs typeface="微软雅黑"/>
              </a:rPr>
              <a:t>驱动力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82775" y="2957512"/>
            <a:ext cx="5488305" cy="246379"/>
          </a:xfrm>
          <a:custGeom>
            <a:avLst/>
            <a:gdLst/>
            <a:ahLst/>
            <a:cxnLst/>
            <a:rect l="l" t="t" r="r" b="b"/>
            <a:pathLst>
              <a:path w="5488305" h="246380">
                <a:moveTo>
                  <a:pt x="0" y="246062"/>
                </a:moveTo>
                <a:lnTo>
                  <a:pt x="5487924" y="246062"/>
                </a:lnTo>
                <a:lnTo>
                  <a:pt x="5487924" y="0"/>
                </a:lnTo>
                <a:lnTo>
                  <a:pt x="0" y="0"/>
                </a:lnTo>
                <a:lnTo>
                  <a:pt x="0" y="246062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370202" y="2951479"/>
            <a:ext cx="205232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传统商业体系的不完善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82344" y="3214116"/>
            <a:ext cx="367728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>
                <a:latin typeface="微软雅黑"/>
                <a:cs typeface="微软雅黑"/>
              </a:rPr>
              <a:t>西部商业基础设施只有东部的</a:t>
            </a:r>
            <a:r>
              <a:rPr dirty="0" sz="1200">
                <a:latin typeface="微软雅黑"/>
                <a:cs typeface="微软雅黑"/>
              </a:rPr>
              <a:t>1</a:t>
            </a:r>
            <a:r>
              <a:rPr dirty="0" sz="1200" spc="-5">
                <a:latin typeface="微软雅黑"/>
                <a:cs typeface="微软雅黑"/>
              </a:rPr>
              <a:t>/</a:t>
            </a:r>
            <a:r>
              <a:rPr dirty="0" sz="1200" spc="5">
                <a:latin typeface="微软雅黑"/>
                <a:cs typeface="微软雅黑"/>
              </a:rPr>
              <a:t>4</a:t>
            </a:r>
            <a:r>
              <a:rPr dirty="0" sz="1200">
                <a:latin typeface="微软雅黑"/>
                <a:cs typeface="微软雅黑"/>
              </a:rPr>
              <a:t>，而收入只相差一倍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>
                <a:latin typeface="微软雅黑"/>
                <a:cs typeface="微软雅黑"/>
              </a:rPr>
              <a:t>美国每百万人拥有</a:t>
            </a:r>
            <a:r>
              <a:rPr dirty="0" sz="1200">
                <a:latin typeface="微软雅黑"/>
                <a:cs typeface="微软雅黑"/>
              </a:rPr>
              <a:t>10</a:t>
            </a:r>
            <a:r>
              <a:rPr dirty="0" sz="1200">
                <a:latin typeface="微软雅黑"/>
                <a:cs typeface="微软雅黑"/>
              </a:rPr>
              <a:t>个商场，中国只有</a:t>
            </a:r>
            <a:r>
              <a:rPr dirty="0" sz="1200">
                <a:latin typeface="微软雅黑"/>
                <a:cs typeface="微软雅黑"/>
              </a:rPr>
              <a:t>1</a:t>
            </a:r>
            <a:r>
              <a:rPr dirty="0" sz="1200">
                <a:latin typeface="微软雅黑"/>
                <a:cs typeface="微软雅黑"/>
              </a:rPr>
              <a:t>个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9750" y="2916301"/>
            <a:ext cx="615950" cy="431800"/>
          </a:xfrm>
          <a:custGeom>
            <a:avLst/>
            <a:gdLst/>
            <a:ahLst/>
            <a:cxnLst/>
            <a:rect l="l" t="t" r="r" b="b"/>
            <a:pathLst>
              <a:path w="615950" h="431800">
                <a:moveTo>
                  <a:pt x="0" y="431800"/>
                </a:moveTo>
                <a:lnTo>
                  <a:pt x="615950" y="431800"/>
                </a:lnTo>
                <a:lnTo>
                  <a:pt x="615950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44448" y="3011170"/>
            <a:ext cx="40640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FFFFFF"/>
                </a:solidFill>
                <a:latin typeface="微软雅黑"/>
                <a:cs typeface="微软雅黑"/>
              </a:rPr>
              <a:t>背景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82775" y="3678237"/>
            <a:ext cx="5488305" cy="246379"/>
          </a:xfrm>
          <a:custGeom>
            <a:avLst/>
            <a:gdLst/>
            <a:ahLst/>
            <a:cxnLst/>
            <a:rect l="l" t="t" r="r" b="b"/>
            <a:pathLst>
              <a:path w="5488305" h="246379">
                <a:moveTo>
                  <a:pt x="0" y="246062"/>
                </a:moveTo>
                <a:lnTo>
                  <a:pt x="5487924" y="246062"/>
                </a:lnTo>
                <a:lnTo>
                  <a:pt x="5487924" y="0"/>
                </a:lnTo>
                <a:lnTo>
                  <a:pt x="0" y="0"/>
                </a:lnTo>
                <a:lnTo>
                  <a:pt x="0" y="246062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70202" y="3672332"/>
            <a:ext cx="144462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宽松的政策环境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2344" y="3934967"/>
            <a:ext cx="343154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>
                <a:latin typeface="微软雅黑"/>
                <a:cs typeface="微软雅黑"/>
              </a:rPr>
              <a:t>过去十年，各级政府秉持秉持宽容新事物，管得少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9750" y="3563937"/>
            <a:ext cx="615950" cy="431800"/>
          </a:xfrm>
          <a:custGeom>
            <a:avLst/>
            <a:gdLst/>
            <a:ahLst/>
            <a:cxnLst/>
            <a:rect l="l" t="t" r="r" b="b"/>
            <a:pathLst>
              <a:path w="615950" h="431800">
                <a:moveTo>
                  <a:pt x="0" y="431800"/>
                </a:moveTo>
                <a:lnTo>
                  <a:pt x="615950" y="431800"/>
                </a:lnTo>
                <a:lnTo>
                  <a:pt x="615950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44448" y="3659123"/>
            <a:ext cx="40640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FFFFFF"/>
                </a:solidFill>
                <a:latin typeface="微软雅黑"/>
                <a:cs typeface="微软雅黑"/>
              </a:rPr>
              <a:t>保障</a:t>
            </a:r>
            <a:endParaRPr sz="15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82775" y="4222750"/>
            <a:ext cx="5488305" cy="246379"/>
          </a:xfrm>
          <a:custGeom>
            <a:avLst/>
            <a:gdLst/>
            <a:ahLst/>
            <a:cxnLst/>
            <a:rect l="l" t="t" r="r" b="b"/>
            <a:pathLst>
              <a:path w="5488305" h="246379">
                <a:moveTo>
                  <a:pt x="0" y="246062"/>
                </a:moveTo>
                <a:lnTo>
                  <a:pt x="5487924" y="246062"/>
                </a:lnTo>
                <a:lnTo>
                  <a:pt x="5487924" y="0"/>
                </a:lnTo>
                <a:lnTo>
                  <a:pt x="0" y="0"/>
                </a:lnTo>
                <a:lnTo>
                  <a:pt x="0" y="246062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370202" y="4217009"/>
            <a:ext cx="347281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海量创业者的使命感、创业与创新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精</a:t>
            </a: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神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82344" y="4479645"/>
            <a:ext cx="297434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•</a:t>
            </a:r>
            <a:r>
              <a:rPr dirty="0" sz="1200">
                <a:latin typeface="微软雅黑"/>
                <a:cs typeface="微软雅黑"/>
              </a:rPr>
              <a:t>互联网掀起“大众创业，万众创新”的热潮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9750" y="4222750"/>
            <a:ext cx="615950" cy="431800"/>
          </a:xfrm>
          <a:custGeom>
            <a:avLst/>
            <a:gdLst/>
            <a:ahLst/>
            <a:cxnLst/>
            <a:rect l="l" t="t" r="r" b="b"/>
            <a:pathLst>
              <a:path w="615950" h="431800">
                <a:moveTo>
                  <a:pt x="0" y="431800"/>
                </a:moveTo>
                <a:lnTo>
                  <a:pt x="615950" y="431800"/>
                </a:lnTo>
                <a:lnTo>
                  <a:pt x="615950" y="0"/>
                </a:lnTo>
                <a:lnTo>
                  <a:pt x="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44448" y="4318101"/>
            <a:ext cx="406400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b="1">
                <a:solidFill>
                  <a:srgbClr val="FFFFFF"/>
                </a:solidFill>
                <a:latin typeface="微软雅黑"/>
                <a:cs typeface="微软雅黑"/>
              </a:rPr>
              <a:t>力量</a:t>
            </a:r>
            <a:endParaRPr sz="15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9659" y="2031745"/>
            <a:ext cx="231648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“互联网＋批发业”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56360">
              <a:lnSpc>
                <a:spcPct val="100000"/>
              </a:lnSpc>
            </a:pPr>
            <a:r>
              <a:rPr dirty="0"/>
              <a:t>产业集群线上转型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2800" spc="-30"/>
              <a:t>传统批发的式微与在线批发的兴起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95287" y="604901"/>
            <a:ext cx="7992999" cy="177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328430" y="1934049"/>
            <a:ext cx="54765" cy="62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484751" y="3323463"/>
            <a:ext cx="1816100" cy="545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484751" y="3217798"/>
            <a:ext cx="18161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887976" y="3906837"/>
            <a:ext cx="1012825" cy="155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714293" y="3603404"/>
            <a:ext cx="88515" cy="107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76287" y="4087012"/>
            <a:ext cx="2628963" cy="785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76287" y="3935005"/>
            <a:ext cx="2628963" cy="328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374900" y="3585717"/>
            <a:ext cx="828675" cy="2922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374900" y="3433712"/>
            <a:ext cx="828510" cy="1958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372225" y="2495550"/>
            <a:ext cx="0" cy="606425"/>
          </a:xfrm>
          <a:custGeom>
            <a:avLst/>
            <a:gdLst/>
            <a:ahLst/>
            <a:cxnLst/>
            <a:rect l="l" t="t" r="r" b="b"/>
            <a:pathLst>
              <a:path w="0" h="606425">
                <a:moveTo>
                  <a:pt x="0" y="0"/>
                </a:moveTo>
                <a:lnTo>
                  <a:pt x="0" y="606425"/>
                </a:lnTo>
              </a:path>
            </a:pathLst>
          </a:custGeom>
          <a:ln w="28575">
            <a:solidFill>
              <a:srgbClr val="FF66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638550" y="4138612"/>
            <a:ext cx="0" cy="544830"/>
          </a:xfrm>
          <a:custGeom>
            <a:avLst/>
            <a:gdLst/>
            <a:ahLst/>
            <a:cxnLst/>
            <a:rect l="l" t="t" r="r" b="b"/>
            <a:pathLst>
              <a:path w="0" h="544829">
                <a:moveTo>
                  <a:pt x="0" y="0"/>
                </a:moveTo>
                <a:lnTo>
                  <a:pt x="0" y="544512"/>
                </a:lnTo>
              </a:path>
            </a:pathLst>
          </a:custGeom>
          <a:ln w="28575">
            <a:solidFill>
              <a:srgbClr val="FF66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151888" y="3523488"/>
            <a:ext cx="315468" cy="2194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815083" y="3525011"/>
            <a:ext cx="943356" cy="6918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312664" y="2639567"/>
            <a:ext cx="243839" cy="2072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038344" y="2656332"/>
            <a:ext cx="740663" cy="7147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96950" y="3605021"/>
            <a:ext cx="828675" cy="2822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96814" y="3443242"/>
            <a:ext cx="828810" cy="1987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589142" y="2992754"/>
            <a:ext cx="549783" cy="1805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589142" y="2898781"/>
            <a:ext cx="549608" cy="1210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675251" y="3006089"/>
            <a:ext cx="549656" cy="1743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675053" y="2906163"/>
            <a:ext cx="549853" cy="1227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921377" y="2535935"/>
            <a:ext cx="3671570" cy="1289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26589" marR="6350" indent="-16637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• </a:t>
            </a:r>
            <a:r>
              <a:rPr dirty="0" sz="1200" spc="7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阿里巴巴的</a:t>
            </a:r>
            <a:r>
              <a:rPr dirty="0" sz="1200">
                <a:latin typeface="微软雅黑"/>
                <a:cs typeface="微软雅黑"/>
              </a:rPr>
              <a:t>168</a:t>
            </a:r>
            <a:r>
              <a:rPr dirty="0" sz="1200" spc="5">
                <a:latin typeface="微软雅黑"/>
                <a:cs typeface="微软雅黑"/>
              </a:rPr>
              <a:t>8</a:t>
            </a:r>
            <a:r>
              <a:rPr dirty="0" sz="1200">
                <a:latin typeface="微软雅黑"/>
                <a:cs typeface="微软雅黑"/>
              </a:rPr>
              <a:t>平台已有 </a:t>
            </a:r>
            <a:r>
              <a:rPr dirty="0" sz="1200">
                <a:latin typeface="微软雅黑"/>
                <a:cs typeface="微软雅黑"/>
              </a:rPr>
              <a:t>100</a:t>
            </a:r>
            <a:r>
              <a:rPr dirty="0" sz="1200">
                <a:latin typeface="微软雅黑"/>
                <a:cs typeface="微软雅黑"/>
              </a:rPr>
              <a:t>多个产业带上线</a:t>
            </a:r>
            <a:endParaRPr sz="1200">
              <a:latin typeface="微软雅黑"/>
              <a:cs typeface="微软雅黑"/>
            </a:endParaRPr>
          </a:p>
          <a:p>
            <a:pPr marL="1760220">
              <a:lnSpc>
                <a:spcPct val="100000"/>
              </a:lnSpc>
              <a:spcBef>
                <a:spcPts val="600"/>
              </a:spcBef>
            </a:pPr>
            <a:r>
              <a:rPr dirty="0" sz="1200">
                <a:latin typeface="微软雅黑"/>
                <a:cs typeface="微软雅黑"/>
              </a:rPr>
              <a:t>• </a:t>
            </a:r>
            <a:r>
              <a:rPr dirty="0" sz="1200" spc="65">
                <a:latin typeface="微软雅黑"/>
                <a:cs typeface="微软雅黑"/>
              </a:rPr>
              <a:t> </a:t>
            </a:r>
            <a:r>
              <a:rPr dirty="0" sz="1200" spc="-5">
                <a:latin typeface="微软雅黑"/>
                <a:cs typeface="微软雅黑"/>
              </a:rPr>
              <a:t>超过千亿的在线交易额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ts val="1200"/>
              </a:lnSpc>
            </a:pPr>
            <a:endParaRPr sz="1200"/>
          </a:p>
          <a:p>
            <a:pPr>
              <a:lnSpc>
                <a:spcPts val="1700"/>
              </a:lnSpc>
              <a:spcBef>
                <a:spcPts val="68"/>
              </a:spcBef>
            </a:pPr>
            <a:endParaRPr sz="1700"/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线上批发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56385" y="4391456"/>
            <a:ext cx="104394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线下批发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89426" y="4157167"/>
            <a:ext cx="2020570" cy="561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• </a:t>
            </a:r>
            <a:r>
              <a:rPr dirty="0" sz="1200" spc="7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大量“空壳市场”出现</a:t>
            </a:r>
            <a:endParaRPr sz="1200">
              <a:latin typeface="微软雅黑"/>
              <a:cs typeface="微软雅黑"/>
            </a:endParaRPr>
          </a:p>
          <a:p>
            <a:pPr marL="178435" marR="6350" indent="-16637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• </a:t>
            </a:r>
            <a:r>
              <a:rPr dirty="0" sz="1200" spc="7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四季青、大红门、摊位转租</a:t>
            </a:r>
            <a:r>
              <a:rPr dirty="0" sz="1200">
                <a:latin typeface="微软雅黑"/>
                <a:cs typeface="微软雅黑"/>
              </a:rPr>
              <a:t> 价降了</a:t>
            </a:r>
            <a:r>
              <a:rPr dirty="0" sz="1200">
                <a:latin typeface="微软雅黑"/>
                <a:cs typeface="微软雅黑"/>
              </a:rPr>
              <a:t>20%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53564" y="3352165"/>
            <a:ext cx="2296922" cy="914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6238" rIns="0" bIns="0" rtlCol="0" vert="horz">
            <a:spAutoFit/>
          </a:bodyPr>
          <a:lstStyle/>
          <a:p>
            <a:pPr marL="156845">
              <a:lnSpc>
                <a:spcPct val="100000"/>
              </a:lnSpc>
            </a:pPr>
            <a:r>
              <a:rPr dirty="0" sz="1800"/>
              <a:t>案例：东莞虎门服装批发市场的解构与碎片化，逐步演化为“电子商务产业园”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597408" y="1043939"/>
            <a:ext cx="3171444" cy="3515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11187" y="1058862"/>
            <a:ext cx="3183572" cy="3525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910584" y="1043939"/>
            <a:ext cx="4227575" cy="180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924300" y="1058925"/>
            <a:ext cx="4238244" cy="1813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910584" y="2845307"/>
            <a:ext cx="4227575" cy="1703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924300" y="2859087"/>
            <a:ext cx="4238244" cy="1715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ts val="3354"/>
              </a:lnSpc>
            </a:pPr>
            <a:r>
              <a:rPr dirty="0" sz="2800" spc="-30"/>
              <a:t>对互联网的认识经历了几个阶段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424081" y="1449324"/>
            <a:ext cx="171450" cy="2897505"/>
          </a:xfrm>
          <a:custGeom>
            <a:avLst/>
            <a:gdLst/>
            <a:ahLst/>
            <a:cxnLst/>
            <a:rect l="l" t="t" r="r" b="b"/>
            <a:pathLst>
              <a:path w="171450" h="2897504">
                <a:moveTo>
                  <a:pt x="85292" y="74984"/>
                </a:moveTo>
                <a:lnTo>
                  <a:pt x="66644" y="105664"/>
                </a:lnTo>
                <a:lnTo>
                  <a:pt x="66644" y="2897251"/>
                </a:lnTo>
                <a:lnTo>
                  <a:pt x="104744" y="2897251"/>
                </a:lnTo>
                <a:lnTo>
                  <a:pt x="104744" y="108331"/>
                </a:lnTo>
                <a:lnTo>
                  <a:pt x="85292" y="74984"/>
                </a:lnTo>
                <a:close/>
              </a:path>
              <a:path w="171450" h="2897504">
                <a:moveTo>
                  <a:pt x="107680" y="37718"/>
                </a:moveTo>
                <a:lnTo>
                  <a:pt x="104744" y="37718"/>
                </a:lnTo>
                <a:lnTo>
                  <a:pt x="104744" y="108331"/>
                </a:lnTo>
                <a:lnTo>
                  <a:pt x="135859" y="161671"/>
                </a:lnTo>
                <a:lnTo>
                  <a:pt x="144856" y="169625"/>
                </a:lnTo>
                <a:lnTo>
                  <a:pt x="156507" y="170681"/>
                </a:lnTo>
                <a:lnTo>
                  <a:pt x="167669" y="161583"/>
                </a:lnTo>
                <a:lnTo>
                  <a:pt x="171205" y="151167"/>
                </a:lnTo>
                <a:lnTo>
                  <a:pt x="168752" y="142493"/>
                </a:lnTo>
                <a:lnTo>
                  <a:pt x="107680" y="37718"/>
                </a:lnTo>
                <a:close/>
              </a:path>
              <a:path w="171450" h="2897504">
                <a:moveTo>
                  <a:pt x="85694" y="0"/>
                </a:moveTo>
                <a:lnTo>
                  <a:pt x="2509" y="142493"/>
                </a:lnTo>
                <a:lnTo>
                  <a:pt x="0" y="154153"/>
                </a:lnTo>
                <a:lnTo>
                  <a:pt x="4817" y="164847"/>
                </a:lnTo>
                <a:lnTo>
                  <a:pt x="17870" y="170099"/>
                </a:lnTo>
                <a:lnTo>
                  <a:pt x="28543" y="168346"/>
                </a:lnTo>
                <a:lnTo>
                  <a:pt x="66644" y="105664"/>
                </a:lnTo>
                <a:lnTo>
                  <a:pt x="66644" y="37718"/>
                </a:lnTo>
                <a:lnTo>
                  <a:pt x="107680" y="37718"/>
                </a:lnTo>
                <a:lnTo>
                  <a:pt x="85694" y="0"/>
                </a:lnTo>
                <a:close/>
              </a:path>
              <a:path w="171450" h="2897504">
                <a:moveTo>
                  <a:pt x="104744" y="47371"/>
                </a:moveTo>
                <a:lnTo>
                  <a:pt x="102077" y="47371"/>
                </a:lnTo>
                <a:lnTo>
                  <a:pt x="85292" y="74984"/>
                </a:lnTo>
                <a:lnTo>
                  <a:pt x="104744" y="108331"/>
                </a:lnTo>
                <a:lnTo>
                  <a:pt x="104744" y="47371"/>
                </a:lnTo>
                <a:close/>
              </a:path>
              <a:path w="171450" h="2897504">
                <a:moveTo>
                  <a:pt x="104744" y="37718"/>
                </a:moveTo>
                <a:lnTo>
                  <a:pt x="66644" y="37718"/>
                </a:lnTo>
                <a:lnTo>
                  <a:pt x="66644" y="105664"/>
                </a:lnTo>
                <a:lnTo>
                  <a:pt x="85292" y="74984"/>
                </a:lnTo>
                <a:lnTo>
                  <a:pt x="69184" y="47371"/>
                </a:lnTo>
                <a:lnTo>
                  <a:pt x="104744" y="47371"/>
                </a:lnTo>
                <a:lnTo>
                  <a:pt x="104744" y="37718"/>
                </a:lnTo>
                <a:close/>
              </a:path>
              <a:path w="171450" h="2897504">
                <a:moveTo>
                  <a:pt x="102077" y="47371"/>
                </a:moveTo>
                <a:lnTo>
                  <a:pt x="69184" y="47371"/>
                </a:lnTo>
                <a:lnTo>
                  <a:pt x="85292" y="74984"/>
                </a:lnTo>
                <a:lnTo>
                  <a:pt x="102077" y="47371"/>
                </a:lnTo>
                <a:close/>
              </a:path>
            </a:pathLst>
          </a:custGeom>
          <a:solidFill>
            <a:srgbClr val="5517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854707" y="3785615"/>
            <a:ext cx="6056376" cy="637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032760" y="3185160"/>
            <a:ext cx="4878324" cy="687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212335" y="2586227"/>
            <a:ext cx="3698748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390388" y="1985772"/>
            <a:ext cx="2520695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962911" y="3855720"/>
            <a:ext cx="1014984" cy="679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572511" y="3855720"/>
            <a:ext cx="495300" cy="6797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141347" y="3945026"/>
            <a:ext cx="6350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微软雅黑"/>
                <a:cs typeface="微软雅黑"/>
              </a:rPr>
              <a:t>工具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68395" y="3285744"/>
            <a:ext cx="1014983" cy="6797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777996" y="3285744"/>
            <a:ext cx="495300" cy="6797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346196" y="3374771"/>
            <a:ext cx="63563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微软雅黑"/>
                <a:cs typeface="微软雅黑"/>
              </a:rPr>
              <a:t>渠道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15028" y="2554223"/>
            <a:ext cx="850391" cy="569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24044" y="2554223"/>
            <a:ext cx="417575" cy="5699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415028" y="2859023"/>
            <a:ext cx="850391" cy="569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924044" y="2859023"/>
            <a:ext cx="417575" cy="5699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562602" y="2628773"/>
            <a:ext cx="53467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2000" b="1">
                <a:latin typeface="微软雅黑"/>
                <a:cs typeface="微软雅黑"/>
              </a:rPr>
              <a:t>基础 设施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90615" y="2075688"/>
            <a:ext cx="1868424" cy="5699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217664" y="2075688"/>
            <a:ext cx="417575" cy="5699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837935" y="2149348"/>
            <a:ext cx="155257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b="1">
                <a:latin typeface="微软雅黑"/>
                <a:cs typeface="微软雅黑"/>
              </a:rPr>
              <a:t>互联网经济体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30501" y="3414648"/>
            <a:ext cx="589280" cy="343535"/>
          </a:xfrm>
          <a:custGeom>
            <a:avLst/>
            <a:gdLst/>
            <a:ahLst/>
            <a:cxnLst/>
            <a:rect l="l" t="t" r="r" b="b"/>
            <a:pathLst>
              <a:path w="589280" h="343535">
                <a:moveTo>
                  <a:pt x="503174" y="0"/>
                </a:moveTo>
                <a:lnTo>
                  <a:pt x="503174" y="42925"/>
                </a:lnTo>
                <a:lnTo>
                  <a:pt x="139619" y="43278"/>
                </a:lnTo>
                <a:lnTo>
                  <a:pt x="125184" y="44964"/>
                </a:lnTo>
                <a:lnTo>
                  <a:pt x="84863" y="57748"/>
                </a:lnTo>
                <a:lnTo>
                  <a:pt x="50405" y="80728"/>
                </a:lnTo>
                <a:lnTo>
                  <a:pt x="23588" y="112111"/>
                </a:lnTo>
                <a:lnTo>
                  <a:pt x="6193" y="150103"/>
                </a:lnTo>
                <a:lnTo>
                  <a:pt x="111" y="190606"/>
                </a:lnTo>
                <a:lnTo>
                  <a:pt x="0" y="343026"/>
                </a:lnTo>
                <a:lnTo>
                  <a:pt x="85725" y="343026"/>
                </a:lnTo>
                <a:lnTo>
                  <a:pt x="85765" y="190606"/>
                </a:lnTo>
                <a:lnTo>
                  <a:pt x="87879" y="176352"/>
                </a:lnTo>
                <a:lnTo>
                  <a:pt x="110488" y="142214"/>
                </a:lnTo>
                <a:lnTo>
                  <a:pt x="149987" y="128650"/>
                </a:lnTo>
                <a:lnTo>
                  <a:pt x="546036" y="128650"/>
                </a:lnTo>
                <a:lnTo>
                  <a:pt x="588899" y="85725"/>
                </a:lnTo>
                <a:lnTo>
                  <a:pt x="503174" y="0"/>
                </a:lnTo>
                <a:close/>
              </a:path>
              <a:path w="589280" h="343535">
                <a:moveTo>
                  <a:pt x="546036" y="128650"/>
                </a:moveTo>
                <a:lnTo>
                  <a:pt x="503174" y="128650"/>
                </a:lnTo>
                <a:lnTo>
                  <a:pt x="503174" y="171576"/>
                </a:lnTo>
                <a:lnTo>
                  <a:pt x="546036" y="128650"/>
                </a:lnTo>
                <a:close/>
              </a:path>
            </a:pathLst>
          </a:custGeom>
          <a:solidFill>
            <a:srgbClr val="5517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230501" y="3414648"/>
            <a:ext cx="589280" cy="343535"/>
          </a:xfrm>
          <a:custGeom>
            <a:avLst/>
            <a:gdLst/>
            <a:ahLst/>
            <a:cxnLst/>
            <a:rect l="l" t="t" r="r" b="b"/>
            <a:pathLst>
              <a:path w="589280" h="343535">
                <a:moveTo>
                  <a:pt x="0" y="343026"/>
                </a:moveTo>
                <a:lnTo>
                  <a:pt x="0" y="192912"/>
                </a:lnTo>
                <a:lnTo>
                  <a:pt x="710" y="178218"/>
                </a:lnTo>
                <a:lnTo>
                  <a:pt x="10835" y="136815"/>
                </a:lnTo>
                <a:lnTo>
                  <a:pt x="31568" y="100827"/>
                </a:lnTo>
                <a:lnTo>
                  <a:pt x="61130" y="72046"/>
                </a:lnTo>
                <a:lnTo>
                  <a:pt x="97740" y="52265"/>
                </a:lnTo>
                <a:lnTo>
                  <a:pt x="139619" y="43278"/>
                </a:lnTo>
                <a:lnTo>
                  <a:pt x="503174" y="42925"/>
                </a:lnTo>
                <a:lnTo>
                  <a:pt x="503174" y="0"/>
                </a:lnTo>
                <a:lnTo>
                  <a:pt x="588899" y="85725"/>
                </a:lnTo>
                <a:lnTo>
                  <a:pt x="503174" y="171576"/>
                </a:lnTo>
                <a:lnTo>
                  <a:pt x="503174" y="128650"/>
                </a:lnTo>
                <a:lnTo>
                  <a:pt x="149987" y="128650"/>
                </a:lnTo>
                <a:lnTo>
                  <a:pt x="110488" y="142214"/>
                </a:lnTo>
                <a:lnTo>
                  <a:pt x="87879" y="176352"/>
                </a:lnTo>
                <a:lnTo>
                  <a:pt x="85725" y="343026"/>
                </a:lnTo>
                <a:lnTo>
                  <a:pt x="0" y="343026"/>
                </a:lnTo>
                <a:close/>
              </a:path>
            </a:pathLst>
          </a:custGeom>
          <a:ln w="25400">
            <a:solidFill>
              <a:srgbClr val="5517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343275" y="2824226"/>
            <a:ext cx="589280" cy="344805"/>
          </a:xfrm>
          <a:custGeom>
            <a:avLst/>
            <a:gdLst/>
            <a:ahLst/>
            <a:cxnLst/>
            <a:rect l="l" t="t" r="r" b="b"/>
            <a:pathLst>
              <a:path w="589279" h="344805">
                <a:moveTo>
                  <a:pt x="502792" y="0"/>
                </a:moveTo>
                <a:lnTo>
                  <a:pt x="502792" y="43053"/>
                </a:lnTo>
                <a:lnTo>
                  <a:pt x="139244" y="43484"/>
                </a:lnTo>
                <a:lnTo>
                  <a:pt x="124838" y="45267"/>
                </a:lnTo>
                <a:lnTo>
                  <a:pt x="84611" y="58273"/>
                </a:lnTo>
                <a:lnTo>
                  <a:pt x="50245" y="81389"/>
                </a:lnTo>
                <a:lnTo>
                  <a:pt x="23510" y="112843"/>
                </a:lnTo>
                <a:lnTo>
                  <a:pt x="6172" y="150863"/>
                </a:lnTo>
                <a:lnTo>
                  <a:pt x="0" y="193675"/>
                </a:lnTo>
                <a:lnTo>
                  <a:pt x="0" y="344424"/>
                </a:lnTo>
                <a:lnTo>
                  <a:pt x="86105" y="344424"/>
                </a:lnTo>
                <a:lnTo>
                  <a:pt x="86167" y="190842"/>
                </a:lnTo>
                <a:lnTo>
                  <a:pt x="88388" y="176604"/>
                </a:lnTo>
                <a:lnTo>
                  <a:pt x="111213" y="142615"/>
                </a:lnTo>
                <a:lnTo>
                  <a:pt x="150749" y="129159"/>
                </a:lnTo>
                <a:lnTo>
                  <a:pt x="545909" y="129159"/>
                </a:lnTo>
                <a:lnTo>
                  <a:pt x="589026" y="86106"/>
                </a:lnTo>
                <a:lnTo>
                  <a:pt x="502792" y="0"/>
                </a:lnTo>
                <a:close/>
              </a:path>
              <a:path w="589279" h="344805">
                <a:moveTo>
                  <a:pt x="545909" y="129159"/>
                </a:moveTo>
                <a:lnTo>
                  <a:pt x="502792" y="129159"/>
                </a:lnTo>
                <a:lnTo>
                  <a:pt x="502792" y="172212"/>
                </a:lnTo>
                <a:lnTo>
                  <a:pt x="545909" y="129159"/>
                </a:lnTo>
                <a:close/>
              </a:path>
            </a:pathLst>
          </a:custGeom>
          <a:solidFill>
            <a:srgbClr val="5517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343275" y="2824226"/>
            <a:ext cx="589280" cy="344805"/>
          </a:xfrm>
          <a:custGeom>
            <a:avLst/>
            <a:gdLst/>
            <a:ahLst/>
            <a:cxnLst/>
            <a:rect l="l" t="t" r="r" b="b"/>
            <a:pathLst>
              <a:path w="589279" h="344805">
                <a:moveTo>
                  <a:pt x="0" y="344424"/>
                </a:moveTo>
                <a:lnTo>
                  <a:pt x="0" y="193675"/>
                </a:lnTo>
                <a:lnTo>
                  <a:pt x="707" y="178981"/>
                </a:lnTo>
                <a:lnTo>
                  <a:pt x="10798" y="137570"/>
                </a:lnTo>
                <a:lnTo>
                  <a:pt x="31465" y="101542"/>
                </a:lnTo>
                <a:lnTo>
                  <a:pt x="60940" y="72670"/>
                </a:lnTo>
                <a:lnTo>
                  <a:pt x="97456" y="52727"/>
                </a:lnTo>
                <a:lnTo>
                  <a:pt x="139244" y="43484"/>
                </a:lnTo>
                <a:lnTo>
                  <a:pt x="502792" y="43053"/>
                </a:lnTo>
                <a:lnTo>
                  <a:pt x="502792" y="0"/>
                </a:lnTo>
                <a:lnTo>
                  <a:pt x="589026" y="86106"/>
                </a:lnTo>
                <a:lnTo>
                  <a:pt x="502792" y="172212"/>
                </a:lnTo>
                <a:lnTo>
                  <a:pt x="502792" y="129159"/>
                </a:lnTo>
                <a:lnTo>
                  <a:pt x="150749" y="129159"/>
                </a:lnTo>
                <a:lnTo>
                  <a:pt x="111213" y="142615"/>
                </a:lnTo>
                <a:lnTo>
                  <a:pt x="88388" y="176604"/>
                </a:lnTo>
                <a:lnTo>
                  <a:pt x="86105" y="344424"/>
                </a:lnTo>
                <a:lnTo>
                  <a:pt x="0" y="344424"/>
                </a:lnTo>
                <a:close/>
              </a:path>
            </a:pathLst>
          </a:custGeom>
          <a:ln w="25400">
            <a:solidFill>
              <a:srgbClr val="5517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653026" y="2235200"/>
            <a:ext cx="590550" cy="342900"/>
          </a:xfrm>
          <a:custGeom>
            <a:avLst/>
            <a:gdLst/>
            <a:ahLst/>
            <a:cxnLst/>
            <a:rect l="l" t="t" r="r" b="b"/>
            <a:pathLst>
              <a:path w="590550" h="342900">
                <a:moveTo>
                  <a:pt x="504825" y="0"/>
                </a:moveTo>
                <a:lnTo>
                  <a:pt x="504825" y="42925"/>
                </a:lnTo>
                <a:lnTo>
                  <a:pt x="139520" y="43157"/>
                </a:lnTo>
                <a:lnTo>
                  <a:pt x="125094" y="44852"/>
                </a:lnTo>
                <a:lnTo>
                  <a:pt x="84799" y="57655"/>
                </a:lnTo>
                <a:lnTo>
                  <a:pt x="50366" y="80649"/>
                </a:lnTo>
                <a:lnTo>
                  <a:pt x="23569" y="112047"/>
                </a:lnTo>
                <a:lnTo>
                  <a:pt x="6188" y="150064"/>
                </a:lnTo>
                <a:lnTo>
                  <a:pt x="111" y="190598"/>
                </a:lnTo>
                <a:lnTo>
                  <a:pt x="0" y="342900"/>
                </a:lnTo>
                <a:lnTo>
                  <a:pt x="85725" y="342900"/>
                </a:lnTo>
                <a:lnTo>
                  <a:pt x="85765" y="190598"/>
                </a:lnTo>
                <a:lnTo>
                  <a:pt x="87879" y="176309"/>
                </a:lnTo>
                <a:lnTo>
                  <a:pt x="110488" y="142175"/>
                </a:lnTo>
                <a:lnTo>
                  <a:pt x="149987" y="128650"/>
                </a:lnTo>
                <a:lnTo>
                  <a:pt x="547624" y="128650"/>
                </a:lnTo>
                <a:lnTo>
                  <a:pt x="590550" y="85725"/>
                </a:lnTo>
                <a:lnTo>
                  <a:pt x="504825" y="0"/>
                </a:lnTo>
                <a:close/>
              </a:path>
              <a:path w="590550" h="342900">
                <a:moveTo>
                  <a:pt x="547624" y="128650"/>
                </a:moveTo>
                <a:lnTo>
                  <a:pt x="504825" y="128650"/>
                </a:lnTo>
                <a:lnTo>
                  <a:pt x="504825" y="171450"/>
                </a:lnTo>
                <a:lnTo>
                  <a:pt x="547624" y="128650"/>
                </a:lnTo>
                <a:close/>
              </a:path>
            </a:pathLst>
          </a:custGeom>
          <a:solidFill>
            <a:srgbClr val="5517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653026" y="2235200"/>
            <a:ext cx="590550" cy="342900"/>
          </a:xfrm>
          <a:custGeom>
            <a:avLst/>
            <a:gdLst/>
            <a:ahLst/>
            <a:cxnLst/>
            <a:rect l="l" t="t" r="r" b="b"/>
            <a:pathLst>
              <a:path w="590550" h="342900">
                <a:moveTo>
                  <a:pt x="0" y="342900"/>
                </a:moveTo>
                <a:lnTo>
                  <a:pt x="0" y="192912"/>
                </a:lnTo>
                <a:lnTo>
                  <a:pt x="709" y="178203"/>
                </a:lnTo>
                <a:lnTo>
                  <a:pt x="10826" y="136766"/>
                </a:lnTo>
                <a:lnTo>
                  <a:pt x="31543" y="100757"/>
                </a:lnTo>
                <a:lnTo>
                  <a:pt x="61083" y="71962"/>
                </a:lnTo>
                <a:lnTo>
                  <a:pt x="97667" y="52167"/>
                </a:lnTo>
                <a:lnTo>
                  <a:pt x="139520" y="43157"/>
                </a:lnTo>
                <a:lnTo>
                  <a:pt x="504825" y="42925"/>
                </a:lnTo>
                <a:lnTo>
                  <a:pt x="504825" y="0"/>
                </a:lnTo>
                <a:lnTo>
                  <a:pt x="590550" y="85725"/>
                </a:lnTo>
                <a:lnTo>
                  <a:pt x="504825" y="171450"/>
                </a:lnTo>
                <a:lnTo>
                  <a:pt x="504825" y="128650"/>
                </a:lnTo>
                <a:lnTo>
                  <a:pt x="149987" y="128650"/>
                </a:lnTo>
                <a:lnTo>
                  <a:pt x="110488" y="142175"/>
                </a:lnTo>
                <a:lnTo>
                  <a:pt x="87879" y="176309"/>
                </a:lnTo>
                <a:lnTo>
                  <a:pt x="85725" y="342900"/>
                </a:lnTo>
                <a:lnTo>
                  <a:pt x="0" y="342900"/>
                </a:lnTo>
                <a:close/>
              </a:path>
            </a:pathLst>
          </a:custGeom>
          <a:ln w="25400">
            <a:solidFill>
              <a:srgbClr val="5517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558544" y="4411979"/>
            <a:ext cx="73152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1995</a:t>
            </a:r>
            <a:r>
              <a:rPr dirty="0" sz="1800" spc="-15">
                <a:latin typeface="微软雅黑"/>
                <a:cs typeface="微软雅黑"/>
              </a:rPr>
              <a:t>~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90622" y="4411979"/>
            <a:ext cx="73152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2003</a:t>
            </a:r>
            <a:r>
              <a:rPr dirty="0" sz="1800" spc="-15">
                <a:latin typeface="微软雅黑"/>
                <a:cs typeface="微软雅黑"/>
              </a:rPr>
              <a:t>~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68951" y="4411979"/>
            <a:ext cx="73215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2013</a:t>
            </a:r>
            <a:r>
              <a:rPr dirty="0" sz="1800" spc="-15">
                <a:latin typeface="微软雅黑"/>
                <a:cs typeface="微软雅黑"/>
              </a:rPr>
              <a:t>~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16426" y="4411979"/>
            <a:ext cx="73152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2008</a:t>
            </a:r>
            <a:r>
              <a:rPr dirty="0" sz="1800" spc="-15">
                <a:latin typeface="微软雅黑"/>
                <a:cs typeface="微软雅黑"/>
              </a:rPr>
              <a:t>~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81401" y="3806825"/>
            <a:ext cx="0" cy="539750"/>
          </a:xfrm>
          <a:custGeom>
            <a:avLst/>
            <a:gdLst/>
            <a:ahLst/>
            <a:cxnLst/>
            <a:rect l="l" t="t" r="r" b="b"/>
            <a:pathLst>
              <a:path w="0" h="539750">
                <a:moveTo>
                  <a:pt x="0" y="0"/>
                </a:moveTo>
                <a:lnTo>
                  <a:pt x="0" y="539750"/>
                </a:lnTo>
              </a:path>
            </a:pathLst>
          </a:custGeom>
          <a:ln w="19050">
            <a:solidFill>
              <a:srgbClr val="5517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260850" y="3216275"/>
            <a:ext cx="0" cy="1130300"/>
          </a:xfrm>
          <a:custGeom>
            <a:avLst/>
            <a:gdLst/>
            <a:ahLst/>
            <a:cxnLst/>
            <a:rect l="l" t="t" r="r" b="b"/>
            <a:pathLst>
              <a:path w="0" h="1130300">
                <a:moveTo>
                  <a:pt x="0" y="0"/>
                </a:moveTo>
                <a:lnTo>
                  <a:pt x="0" y="1130300"/>
                </a:lnTo>
              </a:path>
            </a:pathLst>
          </a:custGeom>
          <a:ln w="19050">
            <a:solidFill>
              <a:srgbClr val="5517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438775" y="2627376"/>
            <a:ext cx="0" cy="1719580"/>
          </a:xfrm>
          <a:custGeom>
            <a:avLst/>
            <a:gdLst/>
            <a:ahLst/>
            <a:cxnLst/>
            <a:rect l="l" t="t" r="r" b="b"/>
            <a:pathLst>
              <a:path w="0" h="1719579">
                <a:moveTo>
                  <a:pt x="0" y="0"/>
                </a:moveTo>
                <a:lnTo>
                  <a:pt x="0" y="1719199"/>
                </a:lnTo>
              </a:path>
            </a:pathLst>
          </a:custGeom>
          <a:ln w="19050">
            <a:solidFill>
              <a:srgbClr val="5517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474457" y="4411979"/>
            <a:ext cx="139763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时间（大致）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3268" y="4067250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百亿量级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3268" y="3429000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千亿量级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3268" y="2839847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万亿量级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5089" y="2250694"/>
            <a:ext cx="11684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十万亿量级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509775" y="4261017"/>
            <a:ext cx="7204075" cy="171450"/>
          </a:xfrm>
          <a:custGeom>
            <a:avLst/>
            <a:gdLst/>
            <a:ahLst/>
            <a:cxnLst/>
            <a:rect l="l" t="t" r="r" b="b"/>
            <a:pathLst>
              <a:path w="7204075" h="171450">
                <a:moveTo>
                  <a:pt x="7128488" y="85557"/>
                </a:moveTo>
                <a:lnTo>
                  <a:pt x="7042404" y="135773"/>
                </a:lnTo>
                <a:lnTo>
                  <a:pt x="7035736" y="142593"/>
                </a:lnTo>
                <a:lnTo>
                  <a:pt x="7033966" y="153259"/>
                </a:lnTo>
                <a:lnTo>
                  <a:pt x="7039202" y="166334"/>
                </a:lnTo>
                <a:lnTo>
                  <a:pt x="7049905" y="171164"/>
                </a:lnTo>
                <a:lnTo>
                  <a:pt x="7061581" y="168692"/>
                </a:lnTo>
                <a:lnTo>
                  <a:pt x="7171422" y="104607"/>
                </a:lnTo>
                <a:lnTo>
                  <a:pt x="7166483" y="104607"/>
                </a:lnTo>
                <a:lnTo>
                  <a:pt x="7166483" y="102017"/>
                </a:lnTo>
                <a:lnTo>
                  <a:pt x="7156704" y="102017"/>
                </a:lnTo>
                <a:lnTo>
                  <a:pt x="7128488" y="85557"/>
                </a:lnTo>
                <a:close/>
              </a:path>
              <a:path w="7204075" h="171450">
                <a:moveTo>
                  <a:pt x="7095831" y="66507"/>
                </a:moveTo>
                <a:lnTo>
                  <a:pt x="0" y="66507"/>
                </a:lnTo>
                <a:lnTo>
                  <a:pt x="0" y="104607"/>
                </a:lnTo>
                <a:lnTo>
                  <a:pt x="7095831" y="104607"/>
                </a:lnTo>
                <a:lnTo>
                  <a:pt x="7128488" y="85557"/>
                </a:lnTo>
                <a:lnTo>
                  <a:pt x="7095831" y="66507"/>
                </a:lnTo>
                <a:close/>
              </a:path>
              <a:path w="7204075" h="171450">
                <a:moveTo>
                  <a:pt x="7171422" y="66507"/>
                </a:moveTo>
                <a:lnTo>
                  <a:pt x="7166483" y="66507"/>
                </a:lnTo>
                <a:lnTo>
                  <a:pt x="7166483" y="104607"/>
                </a:lnTo>
                <a:lnTo>
                  <a:pt x="7171422" y="104607"/>
                </a:lnTo>
                <a:lnTo>
                  <a:pt x="7204075" y="85557"/>
                </a:lnTo>
                <a:lnTo>
                  <a:pt x="7171422" y="66507"/>
                </a:lnTo>
                <a:close/>
              </a:path>
              <a:path w="7204075" h="171450">
                <a:moveTo>
                  <a:pt x="7156704" y="69098"/>
                </a:moveTo>
                <a:lnTo>
                  <a:pt x="7128488" y="85557"/>
                </a:lnTo>
                <a:lnTo>
                  <a:pt x="7156704" y="102017"/>
                </a:lnTo>
                <a:lnTo>
                  <a:pt x="7156704" y="69098"/>
                </a:lnTo>
                <a:close/>
              </a:path>
              <a:path w="7204075" h="171450">
                <a:moveTo>
                  <a:pt x="7166483" y="69098"/>
                </a:moveTo>
                <a:lnTo>
                  <a:pt x="7156704" y="69098"/>
                </a:lnTo>
                <a:lnTo>
                  <a:pt x="7156704" y="102017"/>
                </a:lnTo>
                <a:lnTo>
                  <a:pt x="7166483" y="102017"/>
                </a:lnTo>
                <a:lnTo>
                  <a:pt x="7166483" y="69098"/>
                </a:lnTo>
                <a:close/>
              </a:path>
              <a:path w="7204075" h="171450">
                <a:moveTo>
                  <a:pt x="7052916" y="0"/>
                </a:moveTo>
                <a:lnTo>
                  <a:pt x="7042494" y="3553"/>
                </a:lnTo>
                <a:lnTo>
                  <a:pt x="7033389" y="14717"/>
                </a:lnTo>
                <a:lnTo>
                  <a:pt x="7034452" y="26376"/>
                </a:lnTo>
                <a:lnTo>
                  <a:pt x="7042404" y="35342"/>
                </a:lnTo>
                <a:lnTo>
                  <a:pt x="7128488" y="85557"/>
                </a:lnTo>
                <a:lnTo>
                  <a:pt x="7156704" y="69098"/>
                </a:lnTo>
                <a:lnTo>
                  <a:pt x="7166483" y="69098"/>
                </a:lnTo>
                <a:lnTo>
                  <a:pt x="7166483" y="66507"/>
                </a:lnTo>
                <a:lnTo>
                  <a:pt x="7171422" y="66507"/>
                </a:lnTo>
                <a:lnTo>
                  <a:pt x="7061581" y="2423"/>
                </a:lnTo>
                <a:lnTo>
                  <a:pt x="7052916" y="0"/>
                </a:lnTo>
                <a:close/>
              </a:path>
            </a:pathLst>
          </a:custGeom>
          <a:solidFill>
            <a:srgbClr val="5517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12165" y="810386"/>
            <a:ext cx="7762875" cy="10204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93345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最高深的技术是那些令</a:t>
            </a:r>
            <a:r>
              <a:rPr dirty="0" sz="1400" spc="-15">
                <a:latin typeface="微软雅黑"/>
                <a:cs typeface="微软雅黑"/>
              </a:rPr>
              <a:t>人</a:t>
            </a:r>
            <a:r>
              <a:rPr dirty="0" sz="1400">
                <a:latin typeface="微软雅黑"/>
                <a:cs typeface="微软雅黑"/>
              </a:rPr>
              <a:t>无法</a:t>
            </a:r>
            <a:r>
              <a:rPr dirty="0" sz="1400" spc="-15">
                <a:latin typeface="微软雅黑"/>
                <a:cs typeface="微软雅黑"/>
              </a:rPr>
              <a:t>察</a:t>
            </a:r>
            <a:r>
              <a:rPr dirty="0" sz="1400">
                <a:latin typeface="微软雅黑"/>
                <a:cs typeface="微软雅黑"/>
              </a:rPr>
              <a:t>觉的</a:t>
            </a:r>
            <a:r>
              <a:rPr dirty="0" sz="1400" spc="-15">
                <a:latin typeface="微软雅黑"/>
                <a:cs typeface="微软雅黑"/>
              </a:rPr>
              <a:t>技</a:t>
            </a:r>
            <a:r>
              <a:rPr dirty="0" sz="1400">
                <a:latin typeface="微软雅黑"/>
                <a:cs typeface="微软雅黑"/>
              </a:rPr>
              <a:t>术，</a:t>
            </a:r>
            <a:r>
              <a:rPr dirty="0" sz="1400" spc="-15">
                <a:latin typeface="微软雅黑"/>
                <a:cs typeface="微软雅黑"/>
              </a:rPr>
              <a:t>这</a:t>
            </a:r>
            <a:r>
              <a:rPr dirty="0" sz="1400">
                <a:latin typeface="微软雅黑"/>
                <a:cs typeface="微软雅黑"/>
              </a:rPr>
              <a:t>些技</a:t>
            </a:r>
            <a:r>
              <a:rPr dirty="0" sz="1400" spc="-15">
                <a:latin typeface="微软雅黑"/>
                <a:cs typeface="微软雅黑"/>
              </a:rPr>
              <a:t>术</a:t>
            </a:r>
            <a:r>
              <a:rPr dirty="0" sz="1400">
                <a:latin typeface="微软雅黑"/>
                <a:cs typeface="微软雅黑"/>
              </a:rPr>
              <a:t>不停</a:t>
            </a:r>
            <a:r>
              <a:rPr dirty="0" sz="1400" spc="-15">
                <a:latin typeface="微软雅黑"/>
                <a:cs typeface="微软雅黑"/>
              </a:rPr>
              <a:t>地</a:t>
            </a:r>
            <a:r>
              <a:rPr dirty="0" sz="1400">
                <a:latin typeface="微软雅黑"/>
                <a:cs typeface="微软雅黑"/>
              </a:rPr>
              <a:t>把它</a:t>
            </a:r>
            <a:r>
              <a:rPr dirty="0" sz="1400" spc="-15">
                <a:latin typeface="微软雅黑"/>
                <a:cs typeface="微软雅黑"/>
              </a:rPr>
              <a:t>们</a:t>
            </a:r>
            <a:r>
              <a:rPr dirty="0" sz="1400">
                <a:latin typeface="微软雅黑"/>
                <a:cs typeface="微软雅黑"/>
              </a:rPr>
              <a:t>自己</a:t>
            </a:r>
            <a:r>
              <a:rPr dirty="0" sz="1400" spc="-15">
                <a:latin typeface="微软雅黑"/>
                <a:cs typeface="微软雅黑"/>
              </a:rPr>
              <a:t>编</a:t>
            </a:r>
            <a:r>
              <a:rPr dirty="0" sz="1400">
                <a:latin typeface="微软雅黑"/>
                <a:cs typeface="微软雅黑"/>
              </a:rPr>
              <a:t>织进</a:t>
            </a:r>
            <a:r>
              <a:rPr dirty="0" sz="1400" spc="-15">
                <a:latin typeface="微软雅黑"/>
                <a:cs typeface="微软雅黑"/>
              </a:rPr>
              <a:t>日</a:t>
            </a:r>
            <a:r>
              <a:rPr dirty="0" sz="1400">
                <a:latin typeface="微软雅黑"/>
                <a:cs typeface="微软雅黑"/>
              </a:rPr>
              <a:t>常生</a:t>
            </a:r>
            <a:r>
              <a:rPr dirty="0" sz="1400" spc="-15">
                <a:latin typeface="微软雅黑"/>
                <a:cs typeface="微软雅黑"/>
              </a:rPr>
              <a:t>活</a:t>
            </a:r>
            <a:r>
              <a:rPr dirty="0" sz="1400">
                <a:latin typeface="微软雅黑"/>
                <a:cs typeface="微软雅黑"/>
              </a:rPr>
              <a:t>，直</a:t>
            </a:r>
            <a:r>
              <a:rPr dirty="0" sz="1400" spc="-15">
                <a:latin typeface="微软雅黑"/>
                <a:cs typeface="微软雅黑"/>
              </a:rPr>
              <a:t>到</a:t>
            </a:r>
            <a:r>
              <a:rPr dirty="0" sz="1400">
                <a:latin typeface="微软雅黑"/>
                <a:cs typeface="微软雅黑"/>
              </a:rPr>
              <a:t>你无</a:t>
            </a:r>
            <a:r>
              <a:rPr dirty="0" sz="1400">
                <a:latin typeface="微软雅黑"/>
                <a:cs typeface="微软雅黑"/>
              </a:rPr>
              <a:t> 从发现为止。</a:t>
            </a:r>
            <a:endParaRPr sz="1400">
              <a:latin typeface="微软雅黑"/>
              <a:cs typeface="微软雅黑"/>
            </a:endParaRPr>
          </a:p>
          <a:p>
            <a:pPr algn="r" marR="6350">
              <a:lnSpc>
                <a:spcPct val="100000"/>
              </a:lnSpc>
              <a:spcBef>
                <a:spcPts val="600"/>
              </a:spcBef>
            </a:pPr>
            <a:r>
              <a:rPr dirty="0" sz="1400">
                <a:latin typeface="微软雅黑"/>
                <a:cs typeface="微软雅黑"/>
              </a:rPr>
              <a:t>-</a:t>
            </a:r>
            <a:r>
              <a:rPr dirty="0" sz="1400" spc="5">
                <a:latin typeface="微软雅黑"/>
                <a:cs typeface="微软雅黑"/>
              </a:rPr>
              <a:t>-</a:t>
            </a:r>
            <a:r>
              <a:rPr dirty="0" sz="1400">
                <a:latin typeface="微软雅黑"/>
                <a:cs typeface="微软雅黑"/>
              </a:rPr>
              <a:t>--</a:t>
            </a:r>
            <a:r>
              <a:rPr dirty="0" sz="1400" spc="-15">
                <a:latin typeface="微软雅黑"/>
                <a:cs typeface="微软雅黑"/>
              </a:rPr>
              <a:t>-</a:t>
            </a:r>
            <a:r>
              <a:rPr dirty="0" sz="1400">
                <a:latin typeface="微软雅黑"/>
                <a:cs typeface="微软雅黑"/>
              </a:rPr>
              <a:t>普</a:t>
            </a:r>
            <a:r>
              <a:rPr dirty="0" sz="1400" spc="-15">
                <a:latin typeface="微软雅黑"/>
                <a:cs typeface="微软雅黑"/>
              </a:rPr>
              <a:t>适</a:t>
            </a:r>
            <a:r>
              <a:rPr dirty="0" sz="1400">
                <a:latin typeface="微软雅黑"/>
                <a:cs typeface="微软雅黑"/>
              </a:rPr>
              <a:t>计算</a:t>
            </a:r>
            <a:r>
              <a:rPr dirty="0" sz="1400" spc="-15">
                <a:latin typeface="微软雅黑"/>
                <a:cs typeface="微软雅黑"/>
              </a:rPr>
              <a:t>之</a:t>
            </a:r>
            <a:r>
              <a:rPr dirty="0" sz="1400">
                <a:latin typeface="微软雅黑"/>
                <a:cs typeface="微软雅黑"/>
              </a:rPr>
              <a:t>父</a:t>
            </a:r>
            <a:r>
              <a:rPr dirty="0" sz="1400" spc="-4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马克</a:t>
            </a:r>
            <a:r>
              <a:rPr dirty="0" sz="1400" spc="-5">
                <a:latin typeface="微软雅黑"/>
                <a:cs typeface="微软雅黑"/>
              </a:rPr>
              <a:t>·</a:t>
            </a:r>
            <a:r>
              <a:rPr dirty="0" sz="1400">
                <a:latin typeface="微软雅黑"/>
                <a:cs typeface="微软雅黑"/>
              </a:rPr>
              <a:t>韦泽</a:t>
            </a:r>
            <a:endParaRPr sz="1400">
              <a:latin typeface="微软雅黑"/>
              <a:cs typeface="微软雅黑"/>
            </a:endParaRPr>
          </a:p>
          <a:p>
            <a:pPr marL="335280">
              <a:lnSpc>
                <a:spcPts val="2155"/>
              </a:lnSpc>
              <a:spcBef>
                <a:spcPts val="229"/>
              </a:spcBef>
            </a:pPr>
            <a:r>
              <a:rPr dirty="0" sz="1800">
                <a:latin typeface="微软雅黑"/>
                <a:cs typeface="微软雅黑"/>
              </a:rPr>
              <a:t>模</a:t>
            </a:r>
            <a:r>
              <a:rPr dirty="0" sz="1800" spc="254">
                <a:latin typeface="微软雅黑"/>
                <a:cs typeface="微软雅黑"/>
              </a:rPr>
              <a:t> </a:t>
            </a:r>
            <a:r>
              <a:rPr dirty="0" sz="1800">
                <a:latin typeface="微软雅黑"/>
                <a:cs typeface="微软雅黑"/>
              </a:rPr>
              <a:t>规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在线“产业带”让零售</a:t>
            </a:r>
            <a:r>
              <a:rPr dirty="0" spc="-15"/>
              <a:t>商</a:t>
            </a:r>
            <a:r>
              <a:rPr dirty="0"/>
              <a:t>直达</a:t>
            </a:r>
            <a:r>
              <a:rPr dirty="0" spc="-15"/>
              <a:t>原</a:t>
            </a:r>
            <a:r>
              <a:rPr dirty="0"/>
              <a:t>产地</a:t>
            </a:r>
            <a:r>
              <a:rPr dirty="0" spc="-15"/>
              <a:t>好</a:t>
            </a:r>
            <a:r>
              <a:rPr dirty="0"/>
              <a:t>货源</a:t>
            </a:r>
          </a:p>
        </p:txBody>
      </p:sp>
      <p:sp>
        <p:nvSpPr>
          <p:cNvPr id="3" name="object 3"/>
          <p:cNvSpPr/>
          <p:nvPr/>
        </p:nvSpPr>
        <p:spPr>
          <a:xfrm>
            <a:off x="538162" y="771525"/>
            <a:ext cx="8137525" cy="3832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925">
              <a:lnSpc>
                <a:spcPts val="3235"/>
              </a:lnSpc>
            </a:pPr>
            <a:r>
              <a:rPr dirty="0" sz="2700" spc="20"/>
              <a:t>“产业带”通</a:t>
            </a:r>
            <a:r>
              <a:rPr dirty="0" sz="2700" spc="25"/>
              <a:t>过</a:t>
            </a:r>
            <a:r>
              <a:rPr dirty="0" sz="2700" spc="20">
                <a:latin typeface="微软雅黑"/>
                <a:cs typeface="微软雅黑"/>
              </a:rPr>
              <a:t>O</a:t>
            </a:r>
            <a:r>
              <a:rPr dirty="0" sz="2700" spc="5">
                <a:latin typeface="微软雅黑"/>
                <a:cs typeface="微软雅黑"/>
              </a:rPr>
              <a:t>2</a:t>
            </a:r>
            <a:r>
              <a:rPr dirty="0" sz="2700" spc="25">
                <a:latin typeface="微软雅黑"/>
                <a:cs typeface="微软雅黑"/>
              </a:rPr>
              <a:t>O</a:t>
            </a:r>
            <a:r>
              <a:rPr dirty="0" sz="2700" spc="20"/>
              <a:t>打通零售端与制造端</a:t>
            </a:r>
            <a:endParaRPr sz="27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043" y="817117"/>
            <a:ext cx="3576954" cy="320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100" spc="-110" i="1">
                <a:latin typeface="微软雅黑"/>
                <a:cs typeface="微软雅黑"/>
              </a:rPr>
              <a:t>由</a:t>
            </a:r>
            <a:r>
              <a:rPr dirty="0" sz="2100" spc="-75" i="1">
                <a:latin typeface="微软雅黑"/>
                <a:cs typeface="微软雅黑"/>
              </a:rPr>
              <a:t>C</a:t>
            </a:r>
            <a:r>
              <a:rPr dirty="0" sz="2100" spc="-105" i="1">
                <a:latin typeface="微软雅黑"/>
                <a:cs typeface="微软雅黑"/>
              </a:rPr>
              <a:t>端</a:t>
            </a:r>
            <a:r>
              <a:rPr dirty="0" sz="2100" spc="-50" i="1">
                <a:latin typeface="微软雅黑"/>
                <a:cs typeface="微软雅黑"/>
              </a:rPr>
              <a:t> </a:t>
            </a:r>
            <a:r>
              <a:rPr dirty="0" sz="2100" spc="-110" i="1">
                <a:latin typeface="微软雅黑"/>
                <a:cs typeface="微软雅黑"/>
              </a:rPr>
              <a:t>发起，推动供应链的</a:t>
            </a:r>
            <a:r>
              <a:rPr dirty="0" sz="2100" spc="-120" i="1">
                <a:latin typeface="微软雅黑"/>
                <a:cs typeface="微软雅黑"/>
              </a:rPr>
              <a:t>变</a:t>
            </a:r>
            <a:r>
              <a:rPr dirty="0" sz="2100" spc="-105" i="1">
                <a:latin typeface="微软雅黑"/>
                <a:cs typeface="微软雅黑"/>
              </a:rPr>
              <a:t>革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3900" y="3489325"/>
            <a:ext cx="4570730" cy="450850"/>
          </a:xfrm>
          <a:custGeom>
            <a:avLst/>
            <a:gdLst/>
            <a:ahLst/>
            <a:cxnLst/>
            <a:rect l="l" t="t" r="r" b="b"/>
            <a:pathLst>
              <a:path w="4570730" h="450850">
                <a:moveTo>
                  <a:pt x="0" y="450850"/>
                </a:moveTo>
                <a:lnTo>
                  <a:pt x="4570476" y="450850"/>
                </a:lnTo>
                <a:lnTo>
                  <a:pt x="4570476" y="0"/>
                </a:lnTo>
                <a:lnTo>
                  <a:pt x="0" y="0"/>
                </a:lnTo>
                <a:lnTo>
                  <a:pt x="0" y="4508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06270" y="3569461"/>
            <a:ext cx="220662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微软雅黑"/>
                <a:cs typeface="微软雅黑"/>
              </a:rPr>
              <a:t>线上</a:t>
            </a:r>
            <a:r>
              <a:rPr dirty="0" sz="1800" spc="-5">
                <a:solidFill>
                  <a:srgbClr val="FF0000"/>
                </a:solidFill>
                <a:latin typeface="微软雅黑"/>
                <a:cs typeface="微软雅黑"/>
              </a:rPr>
              <a:t>:</a:t>
            </a:r>
            <a:r>
              <a:rPr dirty="0" sz="1800" spc="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阿里巴巴产业带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9275" y="2167001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 h="0">
                <a:moveTo>
                  <a:pt x="0" y="0"/>
                </a:moveTo>
                <a:lnTo>
                  <a:pt x="643001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213225" y="1828800"/>
            <a:ext cx="1081405" cy="675005"/>
          </a:xfrm>
          <a:custGeom>
            <a:avLst/>
            <a:gdLst/>
            <a:ahLst/>
            <a:cxnLst/>
            <a:rect l="l" t="t" r="r" b="b"/>
            <a:pathLst>
              <a:path w="1081404" h="675005">
                <a:moveTo>
                  <a:pt x="540512" y="0"/>
                </a:moveTo>
                <a:lnTo>
                  <a:pt x="496190" y="1118"/>
                </a:lnTo>
                <a:lnTo>
                  <a:pt x="452854" y="4414"/>
                </a:lnTo>
                <a:lnTo>
                  <a:pt x="410642" y="9802"/>
                </a:lnTo>
                <a:lnTo>
                  <a:pt x="369693" y="17194"/>
                </a:lnTo>
                <a:lnTo>
                  <a:pt x="330148" y="26505"/>
                </a:lnTo>
                <a:lnTo>
                  <a:pt x="292144" y="37646"/>
                </a:lnTo>
                <a:lnTo>
                  <a:pt x="255822" y="50533"/>
                </a:lnTo>
                <a:lnTo>
                  <a:pt x="188779" y="81191"/>
                </a:lnTo>
                <a:lnTo>
                  <a:pt x="130133" y="117786"/>
                </a:lnTo>
                <a:lnTo>
                  <a:pt x="80997" y="159623"/>
                </a:lnTo>
                <a:lnTo>
                  <a:pt x="42485" y="206007"/>
                </a:lnTo>
                <a:lnTo>
                  <a:pt x="15712" y="256246"/>
                </a:lnTo>
                <a:lnTo>
                  <a:pt x="1792" y="309644"/>
                </a:lnTo>
                <a:lnTo>
                  <a:pt x="0" y="337312"/>
                </a:lnTo>
                <a:lnTo>
                  <a:pt x="1792" y="364980"/>
                </a:lnTo>
                <a:lnTo>
                  <a:pt x="15712" y="418385"/>
                </a:lnTo>
                <a:lnTo>
                  <a:pt x="42485" y="468635"/>
                </a:lnTo>
                <a:lnTo>
                  <a:pt x="80997" y="515036"/>
                </a:lnTo>
                <a:lnTo>
                  <a:pt x="130133" y="556891"/>
                </a:lnTo>
                <a:lnTo>
                  <a:pt x="188779" y="593505"/>
                </a:lnTo>
                <a:lnTo>
                  <a:pt x="255822" y="624182"/>
                </a:lnTo>
                <a:lnTo>
                  <a:pt x="292144" y="637076"/>
                </a:lnTo>
                <a:lnTo>
                  <a:pt x="330148" y="648225"/>
                </a:lnTo>
                <a:lnTo>
                  <a:pt x="369693" y="657543"/>
                </a:lnTo>
                <a:lnTo>
                  <a:pt x="410642" y="664941"/>
                </a:lnTo>
                <a:lnTo>
                  <a:pt x="452854" y="670333"/>
                </a:lnTo>
                <a:lnTo>
                  <a:pt x="496190" y="673632"/>
                </a:lnTo>
                <a:lnTo>
                  <a:pt x="540512" y="674751"/>
                </a:lnTo>
                <a:lnTo>
                  <a:pt x="584851" y="673632"/>
                </a:lnTo>
                <a:lnTo>
                  <a:pt x="628204" y="670333"/>
                </a:lnTo>
                <a:lnTo>
                  <a:pt x="670430" y="664941"/>
                </a:lnTo>
                <a:lnTo>
                  <a:pt x="711392" y="657543"/>
                </a:lnTo>
                <a:lnTo>
                  <a:pt x="750949" y="648225"/>
                </a:lnTo>
                <a:lnTo>
                  <a:pt x="788962" y="637076"/>
                </a:lnTo>
                <a:lnTo>
                  <a:pt x="825293" y="624182"/>
                </a:lnTo>
                <a:lnTo>
                  <a:pt x="892350" y="593505"/>
                </a:lnTo>
                <a:lnTo>
                  <a:pt x="951006" y="556891"/>
                </a:lnTo>
                <a:lnTo>
                  <a:pt x="1000148" y="515036"/>
                </a:lnTo>
                <a:lnTo>
                  <a:pt x="1038663" y="468635"/>
                </a:lnTo>
                <a:lnTo>
                  <a:pt x="1065438" y="418385"/>
                </a:lnTo>
                <a:lnTo>
                  <a:pt x="1079358" y="364980"/>
                </a:lnTo>
                <a:lnTo>
                  <a:pt x="1081151" y="337312"/>
                </a:lnTo>
                <a:lnTo>
                  <a:pt x="1079358" y="309644"/>
                </a:lnTo>
                <a:lnTo>
                  <a:pt x="1065438" y="256246"/>
                </a:lnTo>
                <a:lnTo>
                  <a:pt x="1038663" y="206007"/>
                </a:lnTo>
                <a:lnTo>
                  <a:pt x="1000148" y="159623"/>
                </a:lnTo>
                <a:lnTo>
                  <a:pt x="951006" y="117786"/>
                </a:lnTo>
                <a:lnTo>
                  <a:pt x="892350" y="81191"/>
                </a:lnTo>
                <a:lnTo>
                  <a:pt x="825293" y="50533"/>
                </a:lnTo>
                <a:lnTo>
                  <a:pt x="788962" y="37646"/>
                </a:lnTo>
                <a:lnTo>
                  <a:pt x="750949" y="26505"/>
                </a:lnTo>
                <a:lnTo>
                  <a:pt x="711392" y="17194"/>
                </a:lnTo>
                <a:lnTo>
                  <a:pt x="670430" y="9802"/>
                </a:lnTo>
                <a:lnTo>
                  <a:pt x="628204" y="4414"/>
                </a:lnTo>
                <a:lnTo>
                  <a:pt x="584851" y="1118"/>
                </a:lnTo>
                <a:lnTo>
                  <a:pt x="540512" y="0"/>
                </a:lnTo>
                <a:close/>
              </a:path>
            </a:pathLst>
          </a:custGeom>
          <a:solidFill>
            <a:srgbClr val="E85F4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462276" y="1828800"/>
            <a:ext cx="1079500" cy="675005"/>
          </a:xfrm>
          <a:custGeom>
            <a:avLst/>
            <a:gdLst/>
            <a:ahLst/>
            <a:cxnLst/>
            <a:rect l="l" t="t" r="r" b="b"/>
            <a:pathLst>
              <a:path w="1079500" h="675005">
                <a:moveTo>
                  <a:pt x="539750" y="0"/>
                </a:moveTo>
                <a:lnTo>
                  <a:pt x="495468" y="1118"/>
                </a:lnTo>
                <a:lnTo>
                  <a:pt x="452175" y="4414"/>
                </a:lnTo>
                <a:lnTo>
                  <a:pt x="410009" y="9802"/>
                </a:lnTo>
                <a:lnTo>
                  <a:pt x="369108" y="17194"/>
                </a:lnTo>
                <a:lnTo>
                  <a:pt x="329612" y="26505"/>
                </a:lnTo>
                <a:lnTo>
                  <a:pt x="291659" y="37646"/>
                </a:lnTo>
                <a:lnTo>
                  <a:pt x="255388" y="50533"/>
                </a:lnTo>
                <a:lnTo>
                  <a:pt x="188445" y="81191"/>
                </a:lnTo>
                <a:lnTo>
                  <a:pt x="129893" y="117786"/>
                </a:lnTo>
                <a:lnTo>
                  <a:pt x="80842" y="159623"/>
                </a:lnTo>
                <a:lnTo>
                  <a:pt x="42402" y="206007"/>
                </a:lnTo>
                <a:lnTo>
                  <a:pt x="15680" y="256246"/>
                </a:lnTo>
                <a:lnTo>
                  <a:pt x="1788" y="309644"/>
                </a:lnTo>
                <a:lnTo>
                  <a:pt x="0" y="337312"/>
                </a:lnTo>
                <a:lnTo>
                  <a:pt x="1788" y="364980"/>
                </a:lnTo>
                <a:lnTo>
                  <a:pt x="15680" y="418385"/>
                </a:lnTo>
                <a:lnTo>
                  <a:pt x="42402" y="468635"/>
                </a:lnTo>
                <a:lnTo>
                  <a:pt x="80842" y="515036"/>
                </a:lnTo>
                <a:lnTo>
                  <a:pt x="129893" y="556891"/>
                </a:lnTo>
                <a:lnTo>
                  <a:pt x="188445" y="593505"/>
                </a:lnTo>
                <a:lnTo>
                  <a:pt x="255388" y="624182"/>
                </a:lnTo>
                <a:lnTo>
                  <a:pt x="291659" y="637076"/>
                </a:lnTo>
                <a:lnTo>
                  <a:pt x="329612" y="648225"/>
                </a:lnTo>
                <a:lnTo>
                  <a:pt x="369108" y="657543"/>
                </a:lnTo>
                <a:lnTo>
                  <a:pt x="410009" y="664941"/>
                </a:lnTo>
                <a:lnTo>
                  <a:pt x="452175" y="670333"/>
                </a:lnTo>
                <a:lnTo>
                  <a:pt x="495468" y="673632"/>
                </a:lnTo>
                <a:lnTo>
                  <a:pt x="539750" y="674751"/>
                </a:lnTo>
                <a:lnTo>
                  <a:pt x="584014" y="673632"/>
                </a:lnTo>
                <a:lnTo>
                  <a:pt x="627293" y="670333"/>
                </a:lnTo>
                <a:lnTo>
                  <a:pt x="669449" y="664941"/>
                </a:lnTo>
                <a:lnTo>
                  <a:pt x="710342" y="657543"/>
                </a:lnTo>
                <a:lnTo>
                  <a:pt x="749833" y="648225"/>
                </a:lnTo>
                <a:lnTo>
                  <a:pt x="787784" y="637076"/>
                </a:lnTo>
                <a:lnTo>
                  <a:pt x="824055" y="624182"/>
                </a:lnTo>
                <a:lnTo>
                  <a:pt x="891002" y="593505"/>
                </a:lnTo>
                <a:lnTo>
                  <a:pt x="949563" y="556891"/>
                </a:lnTo>
                <a:lnTo>
                  <a:pt x="998626" y="515036"/>
                </a:lnTo>
                <a:lnTo>
                  <a:pt x="1037080" y="468635"/>
                </a:lnTo>
                <a:lnTo>
                  <a:pt x="1063811" y="418385"/>
                </a:lnTo>
                <a:lnTo>
                  <a:pt x="1077710" y="364980"/>
                </a:lnTo>
                <a:lnTo>
                  <a:pt x="1079500" y="337312"/>
                </a:lnTo>
                <a:lnTo>
                  <a:pt x="1077710" y="309644"/>
                </a:lnTo>
                <a:lnTo>
                  <a:pt x="1063811" y="256246"/>
                </a:lnTo>
                <a:lnTo>
                  <a:pt x="1037080" y="206007"/>
                </a:lnTo>
                <a:lnTo>
                  <a:pt x="998626" y="159623"/>
                </a:lnTo>
                <a:lnTo>
                  <a:pt x="949563" y="117786"/>
                </a:lnTo>
                <a:lnTo>
                  <a:pt x="891002" y="81191"/>
                </a:lnTo>
                <a:lnTo>
                  <a:pt x="824055" y="50533"/>
                </a:lnTo>
                <a:lnTo>
                  <a:pt x="787784" y="37646"/>
                </a:lnTo>
                <a:lnTo>
                  <a:pt x="749833" y="26505"/>
                </a:lnTo>
                <a:lnTo>
                  <a:pt x="710342" y="17194"/>
                </a:lnTo>
                <a:lnTo>
                  <a:pt x="669449" y="9802"/>
                </a:lnTo>
                <a:lnTo>
                  <a:pt x="627293" y="4414"/>
                </a:lnTo>
                <a:lnTo>
                  <a:pt x="584014" y="1118"/>
                </a:lnTo>
                <a:lnTo>
                  <a:pt x="539750" y="0"/>
                </a:lnTo>
                <a:close/>
              </a:path>
            </a:pathLst>
          </a:custGeom>
          <a:solidFill>
            <a:srgbClr val="E85F4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980176" y="1276350"/>
            <a:ext cx="2424430" cy="1779905"/>
          </a:xfrm>
          <a:custGeom>
            <a:avLst/>
            <a:gdLst/>
            <a:ahLst/>
            <a:cxnLst/>
            <a:rect l="l" t="t" r="r" b="b"/>
            <a:pathLst>
              <a:path w="2424429" h="1779905">
                <a:moveTo>
                  <a:pt x="0" y="889762"/>
                </a:moveTo>
                <a:lnTo>
                  <a:pt x="4017" y="816792"/>
                </a:lnTo>
                <a:lnTo>
                  <a:pt x="15860" y="745447"/>
                </a:lnTo>
                <a:lnTo>
                  <a:pt x="35218" y="675954"/>
                </a:lnTo>
                <a:lnTo>
                  <a:pt x="61779" y="608543"/>
                </a:lnTo>
                <a:lnTo>
                  <a:pt x="95232" y="543442"/>
                </a:lnTo>
                <a:lnTo>
                  <a:pt x="135263" y="480882"/>
                </a:lnTo>
                <a:lnTo>
                  <a:pt x="181563" y="421090"/>
                </a:lnTo>
                <a:lnTo>
                  <a:pt x="233818" y="364296"/>
                </a:lnTo>
                <a:lnTo>
                  <a:pt x="291717" y="310730"/>
                </a:lnTo>
                <a:lnTo>
                  <a:pt x="354949" y="260619"/>
                </a:lnTo>
                <a:lnTo>
                  <a:pt x="423201" y="214194"/>
                </a:lnTo>
                <a:lnTo>
                  <a:pt x="496162" y="171683"/>
                </a:lnTo>
                <a:lnTo>
                  <a:pt x="573520" y="133316"/>
                </a:lnTo>
                <a:lnTo>
                  <a:pt x="654964" y="99320"/>
                </a:lnTo>
                <a:lnTo>
                  <a:pt x="740181" y="69927"/>
                </a:lnTo>
                <a:lnTo>
                  <a:pt x="828860" y="45364"/>
                </a:lnTo>
                <a:lnTo>
                  <a:pt x="920690" y="25861"/>
                </a:lnTo>
                <a:lnTo>
                  <a:pt x="1015357" y="11646"/>
                </a:lnTo>
                <a:lnTo>
                  <a:pt x="1112551" y="2949"/>
                </a:lnTo>
                <a:lnTo>
                  <a:pt x="1211960" y="0"/>
                </a:lnTo>
                <a:lnTo>
                  <a:pt x="1311370" y="2949"/>
                </a:lnTo>
                <a:lnTo>
                  <a:pt x="1408567" y="11646"/>
                </a:lnTo>
                <a:lnTo>
                  <a:pt x="1503239" y="25861"/>
                </a:lnTo>
                <a:lnTo>
                  <a:pt x="1595074" y="45364"/>
                </a:lnTo>
                <a:lnTo>
                  <a:pt x="1683760" y="69927"/>
                </a:lnTo>
                <a:lnTo>
                  <a:pt x="1768984" y="99320"/>
                </a:lnTo>
                <a:lnTo>
                  <a:pt x="1850436" y="133316"/>
                </a:lnTo>
                <a:lnTo>
                  <a:pt x="1927804" y="171683"/>
                </a:lnTo>
                <a:lnTo>
                  <a:pt x="2000774" y="214194"/>
                </a:lnTo>
                <a:lnTo>
                  <a:pt x="2069036" y="260619"/>
                </a:lnTo>
                <a:lnTo>
                  <a:pt x="2132277" y="310730"/>
                </a:lnTo>
                <a:lnTo>
                  <a:pt x="2190186" y="364296"/>
                </a:lnTo>
                <a:lnTo>
                  <a:pt x="2242450" y="421090"/>
                </a:lnTo>
                <a:lnTo>
                  <a:pt x="2288757" y="480882"/>
                </a:lnTo>
                <a:lnTo>
                  <a:pt x="2328797" y="543442"/>
                </a:lnTo>
                <a:lnTo>
                  <a:pt x="2362255" y="608543"/>
                </a:lnTo>
                <a:lnTo>
                  <a:pt x="2388822" y="675954"/>
                </a:lnTo>
                <a:lnTo>
                  <a:pt x="2408184" y="745447"/>
                </a:lnTo>
                <a:lnTo>
                  <a:pt x="2420030" y="816792"/>
                </a:lnTo>
                <a:lnTo>
                  <a:pt x="2424049" y="889762"/>
                </a:lnTo>
                <a:lnTo>
                  <a:pt x="2420030" y="962749"/>
                </a:lnTo>
                <a:lnTo>
                  <a:pt x="2408184" y="1034110"/>
                </a:lnTo>
                <a:lnTo>
                  <a:pt x="2388822" y="1103618"/>
                </a:lnTo>
                <a:lnTo>
                  <a:pt x="2362255" y="1171042"/>
                </a:lnTo>
                <a:lnTo>
                  <a:pt x="2328797" y="1236154"/>
                </a:lnTo>
                <a:lnTo>
                  <a:pt x="2288757" y="1298725"/>
                </a:lnTo>
                <a:lnTo>
                  <a:pt x="2242450" y="1358525"/>
                </a:lnTo>
                <a:lnTo>
                  <a:pt x="2190186" y="1415326"/>
                </a:lnTo>
                <a:lnTo>
                  <a:pt x="2132277" y="1468899"/>
                </a:lnTo>
                <a:lnTo>
                  <a:pt x="2069036" y="1519015"/>
                </a:lnTo>
                <a:lnTo>
                  <a:pt x="2000774" y="1565444"/>
                </a:lnTo>
                <a:lnTo>
                  <a:pt x="1927804" y="1607959"/>
                </a:lnTo>
                <a:lnTo>
                  <a:pt x="1850436" y="1646329"/>
                </a:lnTo>
                <a:lnTo>
                  <a:pt x="1768984" y="1680326"/>
                </a:lnTo>
                <a:lnTo>
                  <a:pt x="1683760" y="1709721"/>
                </a:lnTo>
                <a:lnTo>
                  <a:pt x="1595074" y="1734285"/>
                </a:lnTo>
                <a:lnTo>
                  <a:pt x="1503239" y="1753789"/>
                </a:lnTo>
                <a:lnTo>
                  <a:pt x="1408567" y="1768004"/>
                </a:lnTo>
                <a:lnTo>
                  <a:pt x="1311370" y="1776701"/>
                </a:lnTo>
                <a:lnTo>
                  <a:pt x="1211960" y="1779651"/>
                </a:lnTo>
                <a:lnTo>
                  <a:pt x="1112551" y="1776701"/>
                </a:lnTo>
                <a:lnTo>
                  <a:pt x="1015357" y="1768004"/>
                </a:lnTo>
                <a:lnTo>
                  <a:pt x="920690" y="1753789"/>
                </a:lnTo>
                <a:lnTo>
                  <a:pt x="828860" y="1734285"/>
                </a:lnTo>
                <a:lnTo>
                  <a:pt x="740181" y="1709721"/>
                </a:lnTo>
                <a:lnTo>
                  <a:pt x="654964" y="1680326"/>
                </a:lnTo>
                <a:lnTo>
                  <a:pt x="573520" y="1646329"/>
                </a:lnTo>
                <a:lnTo>
                  <a:pt x="496162" y="1607959"/>
                </a:lnTo>
                <a:lnTo>
                  <a:pt x="423201" y="1565444"/>
                </a:lnTo>
                <a:lnTo>
                  <a:pt x="354949" y="1519015"/>
                </a:lnTo>
                <a:lnTo>
                  <a:pt x="291717" y="1468899"/>
                </a:lnTo>
                <a:lnTo>
                  <a:pt x="233818" y="1415326"/>
                </a:lnTo>
                <a:lnTo>
                  <a:pt x="181563" y="1358525"/>
                </a:lnTo>
                <a:lnTo>
                  <a:pt x="135263" y="1298725"/>
                </a:lnTo>
                <a:lnTo>
                  <a:pt x="95232" y="1236154"/>
                </a:lnTo>
                <a:lnTo>
                  <a:pt x="61779" y="1171042"/>
                </a:lnTo>
                <a:lnTo>
                  <a:pt x="35218" y="1103618"/>
                </a:lnTo>
                <a:lnTo>
                  <a:pt x="15860" y="1034110"/>
                </a:lnTo>
                <a:lnTo>
                  <a:pt x="4017" y="962749"/>
                </a:lnTo>
                <a:lnTo>
                  <a:pt x="0" y="889762"/>
                </a:lnTo>
                <a:close/>
              </a:path>
            </a:pathLst>
          </a:custGeom>
          <a:ln w="25400">
            <a:solidFill>
              <a:srgbClr val="C63418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739775" y="1828800"/>
            <a:ext cx="1079500" cy="675005"/>
          </a:xfrm>
          <a:custGeom>
            <a:avLst/>
            <a:gdLst/>
            <a:ahLst/>
            <a:cxnLst/>
            <a:rect l="l" t="t" r="r" b="b"/>
            <a:pathLst>
              <a:path w="1079500" h="675005">
                <a:moveTo>
                  <a:pt x="539750" y="0"/>
                </a:moveTo>
                <a:lnTo>
                  <a:pt x="495482" y="1118"/>
                </a:lnTo>
                <a:lnTo>
                  <a:pt x="452200" y="4414"/>
                </a:lnTo>
                <a:lnTo>
                  <a:pt x="410042" y="9802"/>
                </a:lnTo>
                <a:lnTo>
                  <a:pt x="369147" y="17194"/>
                </a:lnTo>
                <a:lnTo>
                  <a:pt x="329655" y="26505"/>
                </a:lnTo>
                <a:lnTo>
                  <a:pt x="291704" y="37646"/>
                </a:lnTo>
                <a:lnTo>
                  <a:pt x="255433" y="50533"/>
                </a:lnTo>
                <a:lnTo>
                  <a:pt x="188487" y="81191"/>
                </a:lnTo>
                <a:lnTo>
                  <a:pt x="129927" y="117786"/>
                </a:lnTo>
                <a:lnTo>
                  <a:pt x="80867" y="159623"/>
                </a:lnTo>
                <a:lnTo>
                  <a:pt x="42416" y="206007"/>
                </a:lnTo>
                <a:lnTo>
                  <a:pt x="15686" y="256246"/>
                </a:lnTo>
                <a:lnTo>
                  <a:pt x="1789" y="309644"/>
                </a:lnTo>
                <a:lnTo>
                  <a:pt x="0" y="337312"/>
                </a:lnTo>
                <a:lnTo>
                  <a:pt x="1789" y="364980"/>
                </a:lnTo>
                <a:lnTo>
                  <a:pt x="15686" y="418385"/>
                </a:lnTo>
                <a:lnTo>
                  <a:pt x="42416" y="468635"/>
                </a:lnTo>
                <a:lnTo>
                  <a:pt x="80867" y="515036"/>
                </a:lnTo>
                <a:lnTo>
                  <a:pt x="129927" y="556891"/>
                </a:lnTo>
                <a:lnTo>
                  <a:pt x="188487" y="593505"/>
                </a:lnTo>
                <a:lnTo>
                  <a:pt x="255433" y="624182"/>
                </a:lnTo>
                <a:lnTo>
                  <a:pt x="291704" y="637076"/>
                </a:lnTo>
                <a:lnTo>
                  <a:pt x="329655" y="648225"/>
                </a:lnTo>
                <a:lnTo>
                  <a:pt x="369147" y="657543"/>
                </a:lnTo>
                <a:lnTo>
                  <a:pt x="410042" y="664941"/>
                </a:lnTo>
                <a:lnTo>
                  <a:pt x="452200" y="670333"/>
                </a:lnTo>
                <a:lnTo>
                  <a:pt x="495482" y="673632"/>
                </a:lnTo>
                <a:lnTo>
                  <a:pt x="539750" y="674751"/>
                </a:lnTo>
                <a:lnTo>
                  <a:pt x="584014" y="673632"/>
                </a:lnTo>
                <a:lnTo>
                  <a:pt x="627293" y="670333"/>
                </a:lnTo>
                <a:lnTo>
                  <a:pt x="669449" y="664941"/>
                </a:lnTo>
                <a:lnTo>
                  <a:pt x="710342" y="657543"/>
                </a:lnTo>
                <a:lnTo>
                  <a:pt x="749833" y="648225"/>
                </a:lnTo>
                <a:lnTo>
                  <a:pt x="787784" y="637076"/>
                </a:lnTo>
                <a:lnTo>
                  <a:pt x="824055" y="624182"/>
                </a:lnTo>
                <a:lnTo>
                  <a:pt x="891002" y="593505"/>
                </a:lnTo>
                <a:lnTo>
                  <a:pt x="949563" y="556891"/>
                </a:lnTo>
                <a:lnTo>
                  <a:pt x="998626" y="515036"/>
                </a:lnTo>
                <a:lnTo>
                  <a:pt x="1037080" y="468635"/>
                </a:lnTo>
                <a:lnTo>
                  <a:pt x="1063811" y="418385"/>
                </a:lnTo>
                <a:lnTo>
                  <a:pt x="1077710" y="364980"/>
                </a:lnTo>
                <a:lnTo>
                  <a:pt x="1079500" y="337312"/>
                </a:lnTo>
                <a:lnTo>
                  <a:pt x="1077710" y="309644"/>
                </a:lnTo>
                <a:lnTo>
                  <a:pt x="1063811" y="256246"/>
                </a:lnTo>
                <a:lnTo>
                  <a:pt x="1037080" y="206007"/>
                </a:lnTo>
                <a:lnTo>
                  <a:pt x="998626" y="159623"/>
                </a:lnTo>
                <a:lnTo>
                  <a:pt x="949563" y="117786"/>
                </a:lnTo>
                <a:lnTo>
                  <a:pt x="891002" y="81191"/>
                </a:lnTo>
                <a:lnTo>
                  <a:pt x="824055" y="50533"/>
                </a:lnTo>
                <a:lnTo>
                  <a:pt x="787784" y="37646"/>
                </a:lnTo>
                <a:lnTo>
                  <a:pt x="749833" y="26505"/>
                </a:lnTo>
                <a:lnTo>
                  <a:pt x="710342" y="17194"/>
                </a:lnTo>
                <a:lnTo>
                  <a:pt x="669449" y="9802"/>
                </a:lnTo>
                <a:lnTo>
                  <a:pt x="627293" y="4414"/>
                </a:lnTo>
                <a:lnTo>
                  <a:pt x="584014" y="1118"/>
                </a:lnTo>
                <a:lnTo>
                  <a:pt x="539750" y="0"/>
                </a:lnTo>
                <a:close/>
              </a:path>
            </a:pathLst>
          </a:custGeom>
          <a:solidFill>
            <a:srgbClr val="E85F4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371594" y="1971801"/>
            <a:ext cx="711200" cy="881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53975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大</a:t>
            </a: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B</a:t>
            </a:r>
            <a:endParaRPr sz="2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dirty="0" sz="1800">
                <a:solidFill>
                  <a:srgbClr val="7E7E7E"/>
                </a:solidFill>
                <a:latin typeface="微软雅黑"/>
                <a:cs typeface="微软雅黑"/>
              </a:rPr>
              <a:t>供应商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7314" y="1971801"/>
            <a:ext cx="711200" cy="899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小</a:t>
            </a: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B</a:t>
            </a:r>
            <a:endParaRPr sz="2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940"/>
              </a:spcBef>
            </a:pPr>
            <a:r>
              <a:rPr dirty="0" sz="1800">
                <a:solidFill>
                  <a:srgbClr val="7E7E7E"/>
                </a:solidFill>
                <a:latin typeface="微软雅黑"/>
                <a:cs typeface="微软雅黑"/>
              </a:rPr>
              <a:t>分销商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22032" y="2036826"/>
            <a:ext cx="14287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C00000"/>
                </a:solidFill>
                <a:latin typeface="微软雅黑"/>
                <a:cs typeface="微软雅黑"/>
              </a:rPr>
              <a:t>S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2731" y="1971801"/>
            <a:ext cx="711200" cy="881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ct val="100000"/>
              </a:lnSpc>
            </a:pPr>
            <a:r>
              <a:rPr dirty="0" sz="2400" spc="-20">
                <a:solidFill>
                  <a:srgbClr val="FFFFFF"/>
                </a:solidFill>
                <a:latin typeface="微软雅黑"/>
                <a:cs typeface="微软雅黑"/>
              </a:rPr>
              <a:t>C</a:t>
            </a:r>
            <a:endParaRPr sz="2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dirty="0" sz="1800">
                <a:solidFill>
                  <a:srgbClr val="7E7E7E"/>
                </a:solidFill>
                <a:latin typeface="微软雅黑"/>
                <a:cs typeface="微软雅黑"/>
              </a:rPr>
              <a:t>消费者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97801" y="1543050"/>
            <a:ext cx="878205" cy="628650"/>
          </a:xfrm>
          <a:custGeom>
            <a:avLst/>
            <a:gdLst/>
            <a:ahLst/>
            <a:cxnLst/>
            <a:rect l="l" t="t" r="r" b="b"/>
            <a:pathLst>
              <a:path w="878204" h="628650">
                <a:moveTo>
                  <a:pt x="438912" y="0"/>
                </a:moveTo>
                <a:lnTo>
                  <a:pt x="367708" y="4113"/>
                </a:lnTo>
                <a:lnTo>
                  <a:pt x="300167" y="16023"/>
                </a:lnTo>
                <a:lnTo>
                  <a:pt x="237189" y="35082"/>
                </a:lnTo>
                <a:lnTo>
                  <a:pt x="179679" y="60643"/>
                </a:lnTo>
                <a:lnTo>
                  <a:pt x="128539" y="92059"/>
                </a:lnTo>
                <a:lnTo>
                  <a:pt x="84673" y="128683"/>
                </a:lnTo>
                <a:lnTo>
                  <a:pt x="48983" y="169869"/>
                </a:lnTo>
                <a:lnTo>
                  <a:pt x="22372" y="214969"/>
                </a:lnTo>
                <a:lnTo>
                  <a:pt x="5743" y="263336"/>
                </a:lnTo>
                <a:lnTo>
                  <a:pt x="0" y="314325"/>
                </a:lnTo>
                <a:lnTo>
                  <a:pt x="1454" y="340106"/>
                </a:lnTo>
                <a:lnTo>
                  <a:pt x="12753" y="389864"/>
                </a:lnTo>
                <a:lnTo>
                  <a:pt x="34486" y="436679"/>
                </a:lnTo>
                <a:lnTo>
                  <a:pt x="65749" y="479903"/>
                </a:lnTo>
                <a:lnTo>
                  <a:pt x="105641" y="518889"/>
                </a:lnTo>
                <a:lnTo>
                  <a:pt x="153257" y="552990"/>
                </a:lnTo>
                <a:lnTo>
                  <a:pt x="207694" y="581559"/>
                </a:lnTo>
                <a:lnTo>
                  <a:pt x="268051" y="603950"/>
                </a:lnTo>
                <a:lnTo>
                  <a:pt x="333423" y="619515"/>
                </a:lnTo>
                <a:lnTo>
                  <a:pt x="402909" y="627608"/>
                </a:lnTo>
                <a:lnTo>
                  <a:pt x="438912" y="628650"/>
                </a:lnTo>
                <a:lnTo>
                  <a:pt x="474914" y="627608"/>
                </a:lnTo>
                <a:lnTo>
                  <a:pt x="544400" y="619515"/>
                </a:lnTo>
                <a:lnTo>
                  <a:pt x="609772" y="603950"/>
                </a:lnTo>
                <a:lnTo>
                  <a:pt x="670129" y="581559"/>
                </a:lnTo>
                <a:lnTo>
                  <a:pt x="724566" y="552990"/>
                </a:lnTo>
                <a:lnTo>
                  <a:pt x="772182" y="518889"/>
                </a:lnTo>
                <a:lnTo>
                  <a:pt x="812074" y="479903"/>
                </a:lnTo>
                <a:lnTo>
                  <a:pt x="843337" y="436679"/>
                </a:lnTo>
                <a:lnTo>
                  <a:pt x="865070" y="389864"/>
                </a:lnTo>
                <a:lnTo>
                  <a:pt x="876369" y="340106"/>
                </a:lnTo>
                <a:lnTo>
                  <a:pt x="877824" y="314325"/>
                </a:lnTo>
                <a:lnTo>
                  <a:pt x="876369" y="288543"/>
                </a:lnTo>
                <a:lnTo>
                  <a:pt x="865070" y="238785"/>
                </a:lnTo>
                <a:lnTo>
                  <a:pt x="843337" y="191970"/>
                </a:lnTo>
                <a:lnTo>
                  <a:pt x="812074" y="148746"/>
                </a:lnTo>
                <a:lnTo>
                  <a:pt x="772182" y="109760"/>
                </a:lnTo>
                <a:lnTo>
                  <a:pt x="724566" y="75659"/>
                </a:lnTo>
                <a:lnTo>
                  <a:pt x="670129" y="47090"/>
                </a:lnTo>
                <a:lnTo>
                  <a:pt x="609772" y="24699"/>
                </a:lnTo>
                <a:lnTo>
                  <a:pt x="544400" y="9134"/>
                </a:lnTo>
                <a:lnTo>
                  <a:pt x="474914" y="1041"/>
                </a:lnTo>
                <a:lnTo>
                  <a:pt x="438912" y="0"/>
                </a:lnTo>
                <a:close/>
              </a:path>
            </a:pathLst>
          </a:custGeom>
          <a:solidFill>
            <a:srgbClr val="E85F4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521320" y="1727961"/>
            <a:ext cx="43116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>
                <a:solidFill>
                  <a:srgbClr val="FFFFFF"/>
                </a:solidFill>
                <a:latin typeface="微软雅黑"/>
                <a:cs typeface="微软雅黑"/>
              </a:rPr>
              <a:t>政府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26175" y="2211451"/>
            <a:ext cx="879475" cy="628650"/>
          </a:xfrm>
          <a:custGeom>
            <a:avLst/>
            <a:gdLst/>
            <a:ahLst/>
            <a:cxnLst/>
            <a:rect l="l" t="t" r="r" b="b"/>
            <a:pathLst>
              <a:path w="879475" h="628650">
                <a:moveTo>
                  <a:pt x="439800" y="0"/>
                </a:moveTo>
                <a:lnTo>
                  <a:pt x="368449" y="4113"/>
                </a:lnTo>
                <a:lnTo>
                  <a:pt x="300768" y="16023"/>
                </a:lnTo>
                <a:lnTo>
                  <a:pt x="237662" y="35082"/>
                </a:lnTo>
                <a:lnTo>
                  <a:pt x="180036" y="60643"/>
                </a:lnTo>
                <a:lnTo>
                  <a:pt x="128793" y="92059"/>
                </a:lnTo>
                <a:lnTo>
                  <a:pt x="84840" y="128683"/>
                </a:lnTo>
                <a:lnTo>
                  <a:pt x="49079" y="169869"/>
                </a:lnTo>
                <a:lnTo>
                  <a:pt x="22416" y="214969"/>
                </a:lnTo>
                <a:lnTo>
                  <a:pt x="5754" y="263336"/>
                </a:lnTo>
                <a:lnTo>
                  <a:pt x="0" y="314325"/>
                </a:lnTo>
                <a:lnTo>
                  <a:pt x="1457" y="340088"/>
                </a:lnTo>
                <a:lnTo>
                  <a:pt x="12778" y="389823"/>
                </a:lnTo>
                <a:lnTo>
                  <a:pt x="34553" y="436625"/>
                </a:lnTo>
                <a:lnTo>
                  <a:pt x="65879" y="479847"/>
                </a:lnTo>
                <a:lnTo>
                  <a:pt x="105849" y="518837"/>
                </a:lnTo>
                <a:lnTo>
                  <a:pt x="153560" y="552947"/>
                </a:lnTo>
                <a:lnTo>
                  <a:pt x="208107" y="581529"/>
                </a:lnTo>
                <a:lnTo>
                  <a:pt x="268587" y="603932"/>
                </a:lnTo>
                <a:lnTo>
                  <a:pt x="334093" y="619508"/>
                </a:lnTo>
                <a:lnTo>
                  <a:pt x="403722" y="627607"/>
                </a:lnTo>
                <a:lnTo>
                  <a:pt x="439800" y="628650"/>
                </a:lnTo>
                <a:lnTo>
                  <a:pt x="475860" y="627607"/>
                </a:lnTo>
                <a:lnTo>
                  <a:pt x="545459" y="619508"/>
                </a:lnTo>
                <a:lnTo>
                  <a:pt x="610941" y="603932"/>
                </a:lnTo>
                <a:lnTo>
                  <a:pt x="671401" y="581529"/>
                </a:lnTo>
                <a:lnTo>
                  <a:pt x="725935" y="552947"/>
                </a:lnTo>
                <a:lnTo>
                  <a:pt x="773637" y="518837"/>
                </a:lnTo>
                <a:lnTo>
                  <a:pt x="813601" y="479847"/>
                </a:lnTo>
                <a:lnTo>
                  <a:pt x="844923" y="436625"/>
                </a:lnTo>
                <a:lnTo>
                  <a:pt x="866696" y="389823"/>
                </a:lnTo>
                <a:lnTo>
                  <a:pt x="878017" y="340088"/>
                </a:lnTo>
                <a:lnTo>
                  <a:pt x="879475" y="314325"/>
                </a:lnTo>
                <a:lnTo>
                  <a:pt x="878017" y="288543"/>
                </a:lnTo>
                <a:lnTo>
                  <a:pt x="866696" y="238785"/>
                </a:lnTo>
                <a:lnTo>
                  <a:pt x="844923" y="191970"/>
                </a:lnTo>
                <a:lnTo>
                  <a:pt x="813601" y="148746"/>
                </a:lnTo>
                <a:lnTo>
                  <a:pt x="773637" y="109760"/>
                </a:lnTo>
                <a:lnTo>
                  <a:pt x="725935" y="75659"/>
                </a:lnTo>
                <a:lnTo>
                  <a:pt x="671401" y="47090"/>
                </a:lnTo>
                <a:lnTo>
                  <a:pt x="610941" y="24699"/>
                </a:lnTo>
                <a:lnTo>
                  <a:pt x="545459" y="9134"/>
                </a:lnTo>
                <a:lnTo>
                  <a:pt x="475860" y="1041"/>
                </a:lnTo>
                <a:lnTo>
                  <a:pt x="439800" y="0"/>
                </a:lnTo>
                <a:close/>
              </a:path>
            </a:pathLst>
          </a:custGeom>
          <a:solidFill>
            <a:srgbClr val="E85F4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451472" y="2274570"/>
            <a:ext cx="431165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3030" marR="6350" indent="-100965">
              <a:lnSpc>
                <a:spcPct val="100000"/>
              </a:lnSpc>
            </a:pP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服务 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97801" y="2211451"/>
            <a:ext cx="878205" cy="628650"/>
          </a:xfrm>
          <a:custGeom>
            <a:avLst/>
            <a:gdLst/>
            <a:ahLst/>
            <a:cxnLst/>
            <a:rect l="l" t="t" r="r" b="b"/>
            <a:pathLst>
              <a:path w="878204" h="628650">
                <a:moveTo>
                  <a:pt x="438912" y="0"/>
                </a:moveTo>
                <a:lnTo>
                  <a:pt x="367708" y="4113"/>
                </a:lnTo>
                <a:lnTo>
                  <a:pt x="300167" y="16023"/>
                </a:lnTo>
                <a:lnTo>
                  <a:pt x="237189" y="35082"/>
                </a:lnTo>
                <a:lnTo>
                  <a:pt x="179679" y="60643"/>
                </a:lnTo>
                <a:lnTo>
                  <a:pt x="128539" y="92059"/>
                </a:lnTo>
                <a:lnTo>
                  <a:pt x="84673" y="128683"/>
                </a:lnTo>
                <a:lnTo>
                  <a:pt x="48983" y="169869"/>
                </a:lnTo>
                <a:lnTo>
                  <a:pt x="22372" y="214969"/>
                </a:lnTo>
                <a:lnTo>
                  <a:pt x="5743" y="263336"/>
                </a:lnTo>
                <a:lnTo>
                  <a:pt x="0" y="314325"/>
                </a:lnTo>
                <a:lnTo>
                  <a:pt x="1454" y="340088"/>
                </a:lnTo>
                <a:lnTo>
                  <a:pt x="12753" y="389823"/>
                </a:lnTo>
                <a:lnTo>
                  <a:pt x="34486" y="436625"/>
                </a:lnTo>
                <a:lnTo>
                  <a:pt x="65749" y="479847"/>
                </a:lnTo>
                <a:lnTo>
                  <a:pt x="105641" y="518837"/>
                </a:lnTo>
                <a:lnTo>
                  <a:pt x="153257" y="552947"/>
                </a:lnTo>
                <a:lnTo>
                  <a:pt x="207694" y="581529"/>
                </a:lnTo>
                <a:lnTo>
                  <a:pt x="268051" y="603932"/>
                </a:lnTo>
                <a:lnTo>
                  <a:pt x="333423" y="619508"/>
                </a:lnTo>
                <a:lnTo>
                  <a:pt x="402909" y="627607"/>
                </a:lnTo>
                <a:lnTo>
                  <a:pt x="438912" y="628650"/>
                </a:lnTo>
                <a:lnTo>
                  <a:pt x="474914" y="627607"/>
                </a:lnTo>
                <a:lnTo>
                  <a:pt x="544400" y="619508"/>
                </a:lnTo>
                <a:lnTo>
                  <a:pt x="609772" y="603932"/>
                </a:lnTo>
                <a:lnTo>
                  <a:pt x="670129" y="581529"/>
                </a:lnTo>
                <a:lnTo>
                  <a:pt x="724566" y="552947"/>
                </a:lnTo>
                <a:lnTo>
                  <a:pt x="772182" y="518837"/>
                </a:lnTo>
                <a:lnTo>
                  <a:pt x="812074" y="479847"/>
                </a:lnTo>
                <a:lnTo>
                  <a:pt x="843337" y="436625"/>
                </a:lnTo>
                <a:lnTo>
                  <a:pt x="865070" y="389823"/>
                </a:lnTo>
                <a:lnTo>
                  <a:pt x="876369" y="340088"/>
                </a:lnTo>
                <a:lnTo>
                  <a:pt x="877824" y="314325"/>
                </a:lnTo>
                <a:lnTo>
                  <a:pt x="876369" y="288543"/>
                </a:lnTo>
                <a:lnTo>
                  <a:pt x="865070" y="238785"/>
                </a:lnTo>
                <a:lnTo>
                  <a:pt x="843337" y="191970"/>
                </a:lnTo>
                <a:lnTo>
                  <a:pt x="812074" y="148746"/>
                </a:lnTo>
                <a:lnTo>
                  <a:pt x="772182" y="109760"/>
                </a:lnTo>
                <a:lnTo>
                  <a:pt x="724566" y="75659"/>
                </a:lnTo>
                <a:lnTo>
                  <a:pt x="670129" y="47090"/>
                </a:lnTo>
                <a:lnTo>
                  <a:pt x="609772" y="24699"/>
                </a:lnTo>
                <a:lnTo>
                  <a:pt x="544400" y="9134"/>
                </a:lnTo>
                <a:lnTo>
                  <a:pt x="474914" y="1041"/>
                </a:lnTo>
                <a:lnTo>
                  <a:pt x="438912" y="0"/>
                </a:lnTo>
                <a:close/>
              </a:path>
            </a:pathLst>
          </a:custGeom>
          <a:solidFill>
            <a:srgbClr val="E85F4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521320" y="2274570"/>
            <a:ext cx="431165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产业 园区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26175" y="1538350"/>
            <a:ext cx="879475" cy="627380"/>
          </a:xfrm>
          <a:custGeom>
            <a:avLst/>
            <a:gdLst/>
            <a:ahLst/>
            <a:cxnLst/>
            <a:rect l="l" t="t" r="r" b="b"/>
            <a:pathLst>
              <a:path w="879475" h="627380">
                <a:moveTo>
                  <a:pt x="439800" y="0"/>
                </a:moveTo>
                <a:lnTo>
                  <a:pt x="368449" y="4102"/>
                </a:lnTo>
                <a:lnTo>
                  <a:pt x="300768" y="15979"/>
                </a:lnTo>
                <a:lnTo>
                  <a:pt x="237662" y="34986"/>
                </a:lnTo>
                <a:lnTo>
                  <a:pt x="180036" y="60476"/>
                </a:lnTo>
                <a:lnTo>
                  <a:pt x="128793" y="91805"/>
                </a:lnTo>
                <a:lnTo>
                  <a:pt x="84840" y="128326"/>
                </a:lnTo>
                <a:lnTo>
                  <a:pt x="49079" y="169396"/>
                </a:lnTo>
                <a:lnTo>
                  <a:pt x="22416" y="214367"/>
                </a:lnTo>
                <a:lnTo>
                  <a:pt x="5754" y="262596"/>
                </a:lnTo>
                <a:lnTo>
                  <a:pt x="0" y="313436"/>
                </a:lnTo>
                <a:lnTo>
                  <a:pt x="1457" y="339160"/>
                </a:lnTo>
                <a:lnTo>
                  <a:pt x="12778" y="388805"/>
                </a:lnTo>
                <a:lnTo>
                  <a:pt x="34553" y="435510"/>
                </a:lnTo>
                <a:lnTo>
                  <a:pt x="65879" y="478630"/>
                </a:lnTo>
                <a:lnTo>
                  <a:pt x="105849" y="517520"/>
                </a:lnTo>
                <a:lnTo>
                  <a:pt x="153560" y="551536"/>
                </a:lnTo>
                <a:lnTo>
                  <a:pt x="208107" y="580032"/>
                </a:lnTo>
                <a:lnTo>
                  <a:pt x="268587" y="602364"/>
                </a:lnTo>
                <a:lnTo>
                  <a:pt x="334093" y="617889"/>
                </a:lnTo>
                <a:lnTo>
                  <a:pt x="403722" y="625959"/>
                </a:lnTo>
                <a:lnTo>
                  <a:pt x="439800" y="626999"/>
                </a:lnTo>
                <a:lnTo>
                  <a:pt x="475860" y="625959"/>
                </a:lnTo>
                <a:lnTo>
                  <a:pt x="545459" y="617889"/>
                </a:lnTo>
                <a:lnTo>
                  <a:pt x="610941" y="602364"/>
                </a:lnTo>
                <a:lnTo>
                  <a:pt x="671401" y="580032"/>
                </a:lnTo>
                <a:lnTo>
                  <a:pt x="725935" y="551536"/>
                </a:lnTo>
                <a:lnTo>
                  <a:pt x="773637" y="517520"/>
                </a:lnTo>
                <a:lnTo>
                  <a:pt x="813601" y="478630"/>
                </a:lnTo>
                <a:lnTo>
                  <a:pt x="844923" y="435510"/>
                </a:lnTo>
                <a:lnTo>
                  <a:pt x="866696" y="388805"/>
                </a:lnTo>
                <a:lnTo>
                  <a:pt x="878017" y="339160"/>
                </a:lnTo>
                <a:lnTo>
                  <a:pt x="879475" y="313436"/>
                </a:lnTo>
                <a:lnTo>
                  <a:pt x="878017" y="287730"/>
                </a:lnTo>
                <a:lnTo>
                  <a:pt x="866696" y="238115"/>
                </a:lnTo>
                <a:lnTo>
                  <a:pt x="844923" y="191434"/>
                </a:lnTo>
                <a:lnTo>
                  <a:pt x="813601" y="148333"/>
                </a:lnTo>
                <a:lnTo>
                  <a:pt x="773637" y="109457"/>
                </a:lnTo>
                <a:lnTo>
                  <a:pt x="725935" y="75451"/>
                </a:lnTo>
                <a:lnTo>
                  <a:pt x="671401" y="46961"/>
                </a:lnTo>
                <a:lnTo>
                  <a:pt x="610941" y="24632"/>
                </a:lnTo>
                <a:lnTo>
                  <a:pt x="545459" y="9109"/>
                </a:lnTo>
                <a:lnTo>
                  <a:pt x="475860" y="1039"/>
                </a:lnTo>
                <a:lnTo>
                  <a:pt x="439800" y="0"/>
                </a:lnTo>
                <a:close/>
              </a:path>
            </a:pathLst>
          </a:custGeom>
          <a:solidFill>
            <a:srgbClr val="E85F4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451472" y="1600327"/>
            <a:ext cx="431165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运营</a:t>
            </a:r>
            <a:endParaRPr sz="16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80176" y="3489325"/>
            <a:ext cx="2424430" cy="450850"/>
          </a:xfrm>
          <a:custGeom>
            <a:avLst/>
            <a:gdLst/>
            <a:ahLst/>
            <a:cxnLst/>
            <a:rect l="l" t="t" r="r" b="b"/>
            <a:pathLst>
              <a:path w="2424429" h="450850">
                <a:moveTo>
                  <a:pt x="0" y="450850"/>
                </a:moveTo>
                <a:lnTo>
                  <a:pt x="2424049" y="450850"/>
                </a:lnTo>
                <a:lnTo>
                  <a:pt x="2424049" y="0"/>
                </a:lnTo>
                <a:lnTo>
                  <a:pt x="0" y="0"/>
                </a:lnTo>
                <a:lnTo>
                  <a:pt x="0" y="4508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379845" y="3569461"/>
            <a:ext cx="16256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微软雅黑"/>
                <a:cs typeface="微软雅黑"/>
              </a:rPr>
              <a:t>线下：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地方力量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41776" y="2165350"/>
            <a:ext cx="671830" cy="1905"/>
          </a:xfrm>
          <a:custGeom>
            <a:avLst/>
            <a:gdLst/>
            <a:ahLst/>
            <a:cxnLst/>
            <a:rect l="l" t="t" r="r" b="b"/>
            <a:pathLst>
              <a:path w="671829" h="1905">
                <a:moveTo>
                  <a:pt x="0" y="1650"/>
                </a:moveTo>
                <a:lnTo>
                  <a:pt x="671449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294376" y="2165350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 h="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/>
              <a:t>案例：织里童装产业带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4453001" y="700151"/>
            <a:ext cx="4619625" cy="2422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50825" y="700151"/>
            <a:ext cx="4105275" cy="2373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50825" y="3292411"/>
            <a:ext cx="8642350" cy="1440180"/>
          </a:xfrm>
          <a:custGeom>
            <a:avLst/>
            <a:gdLst/>
            <a:ahLst/>
            <a:cxnLst/>
            <a:rect l="l" t="t" r="r" b="b"/>
            <a:pathLst>
              <a:path w="8642350" h="1440179">
                <a:moveTo>
                  <a:pt x="0" y="1439926"/>
                </a:moveTo>
                <a:lnTo>
                  <a:pt x="8642350" y="1439926"/>
                </a:lnTo>
                <a:lnTo>
                  <a:pt x="8642350" y="0"/>
                </a:lnTo>
                <a:lnTo>
                  <a:pt x="0" y="0"/>
                </a:lnTo>
                <a:lnTo>
                  <a:pt x="0" y="1439926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29590" y="3449573"/>
            <a:ext cx="8484870" cy="1183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20000"/>
              </a:lnSpc>
            </a:pPr>
            <a:r>
              <a:rPr dirty="0" sz="1600" spc="-20">
                <a:latin typeface="微软雅黑"/>
                <a:cs typeface="微软雅黑"/>
              </a:rPr>
              <a:t>案例：</a:t>
            </a:r>
            <a:r>
              <a:rPr dirty="0" sz="1600" spc="-20">
                <a:latin typeface="微软雅黑"/>
                <a:cs typeface="微软雅黑"/>
              </a:rPr>
              <a:t> </a:t>
            </a:r>
            <a:r>
              <a:rPr dirty="0" sz="1600" spc="-145">
                <a:latin typeface="微软雅黑"/>
                <a:cs typeface="微软雅黑"/>
              </a:rPr>
              <a:t> </a:t>
            </a:r>
            <a:r>
              <a:rPr dirty="0" sz="1600" spc="-15">
                <a:latin typeface="微软雅黑"/>
                <a:cs typeface="微软雅黑"/>
              </a:rPr>
              <a:t>20</a:t>
            </a:r>
            <a:r>
              <a:rPr dirty="0" sz="1600">
                <a:latin typeface="微软雅黑"/>
                <a:cs typeface="微软雅黑"/>
              </a:rPr>
              <a:t>1</a:t>
            </a:r>
            <a:r>
              <a:rPr dirty="0" sz="1600" spc="-10">
                <a:latin typeface="微软雅黑"/>
                <a:cs typeface="微软雅黑"/>
              </a:rPr>
              <a:t>2</a:t>
            </a:r>
            <a:r>
              <a:rPr dirty="0" sz="1600" spc="-20">
                <a:latin typeface="微软雅黑"/>
                <a:cs typeface="微软雅黑"/>
              </a:rPr>
              <a:t>年</a:t>
            </a:r>
            <a:r>
              <a:rPr dirty="0" sz="1600">
                <a:latin typeface="微软雅黑"/>
                <a:cs typeface="微软雅黑"/>
              </a:rPr>
              <a:t>1</a:t>
            </a:r>
            <a:r>
              <a:rPr dirty="0" sz="1600" spc="-10">
                <a:latin typeface="微软雅黑"/>
                <a:cs typeface="微软雅黑"/>
              </a:rPr>
              <a:t>0</a:t>
            </a:r>
            <a:r>
              <a:rPr dirty="0" sz="1600" spc="-20">
                <a:latin typeface="微软雅黑"/>
                <a:cs typeface="微软雅黑"/>
              </a:rPr>
              <a:t>月</a:t>
            </a:r>
            <a:r>
              <a:rPr dirty="0" sz="1600" spc="-10">
                <a:latin typeface="微软雅黑"/>
                <a:cs typeface="微软雅黑"/>
              </a:rPr>
              <a:t>9</a:t>
            </a:r>
            <a:r>
              <a:rPr dirty="0" sz="1600" spc="-10">
                <a:latin typeface="微软雅黑"/>
                <a:cs typeface="微软雅黑"/>
              </a:rPr>
              <a:t>日</a:t>
            </a:r>
            <a:r>
              <a:rPr dirty="0" sz="1600" spc="-20">
                <a:latin typeface="微软雅黑"/>
                <a:cs typeface="微软雅黑"/>
              </a:rPr>
              <a:t>，阿</a:t>
            </a:r>
            <a:r>
              <a:rPr dirty="0" sz="1600" spc="-10">
                <a:latin typeface="微软雅黑"/>
                <a:cs typeface="微软雅黑"/>
              </a:rPr>
              <a:t>里巴</a:t>
            </a:r>
            <a:r>
              <a:rPr dirty="0" sz="1600" spc="-20">
                <a:latin typeface="微软雅黑"/>
                <a:cs typeface="微软雅黑"/>
              </a:rPr>
              <a:t>巴与</a:t>
            </a:r>
            <a:r>
              <a:rPr dirty="0" sz="1600" spc="-10">
                <a:latin typeface="微软雅黑"/>
                <a:cs typeface="微软雅黑"/>
              </a:rPr>
              <a:t>浙</a:t>
            </a:r>
            <a:r>
              <a:rPr dirty="0" sz="1600" spc="-20">
                <a:latin typeface="微软雅黑"/>
                <a:cs typeface="微软雅黑"/>
              </a:rPr>
              <a:t>江湖</a:t>
            </a:r>
            <a:r>
              <a:rPr dirty="0" sz="1600" spc="-10">
                <a:latin typeface="微软雅黑"/>
                <a:cs typeface="微软雅黑"/>
              </a:rPr>
              <a:t>州</a:t>
            </a:r>
            <a:r>
              <a:rPr dirty="0" sz="1600" spc="-5">
                <a:latin typeface="微软雅黑"/>
                <a:cs typeface="微软雅黑"/>
              </a:rPr>
              <a:t>的</a:t>
            </a:r>
            <a:r>
              <a:rPr dirty="0" sz="1600" spc="-20">
                <a:latin typeface="微软雅黑"/>
                <a:cs typeface="微软雅黑"/>
              </a:rPr>
              <a:t>“童</a:t>
            </a:r>
            <a:r>
              <a:rPr dirty="0" sz="1600" spc="-10">
                <a:latin typeface="微软雅黑"/>
                <a:cs typeface="微软雅黑"/>
              </a:rPr>
              <a:t>装</a:t>
            </a:r>
            <a:r>
              <a:rPr dirty="0" sz="1600" spc="-20">
                <a:latin typeface="微软雅黑"/>
                <a:cs typeface="微软雅黑"/>
              </a:rPr>
              <a:t>名镇</a:t>
            </a:r>
            <a:r>
              <a:rPr dirty="0" sz="1600" spc="-10">
                <a:latin typeface="微软雅黑"/>
                <a:cs typeface="微软雅黑"/>
              </a:rPr>
              <a:t>”织</a:t>
            </a:r>
            <a:r>
              <a:rPr dirty="0" sz="1600" spc="-20">
                <a:latin typeface="微软雅黑"/>
                <a:cs typeface="微软雅黑"/>
              </a:rPr>
              <a:t>里镇</a:t>
            </a:r>
            <a:r>
              <a:rPr dirty="0" sz="1600" spc="-10">
                <a:latin typeface="微软雅黑"/>
                <a:cs typeface="微软雅黑"/>
              </a:rPr>
              <a:t>达</a:t>
            </a:r>
            <a:r>
              <a:rPr dirty="0" sz="1600" spc="-20">
                <a:latin typeface="微软雅黑"/>
                <a:cs typeface="微软雅黑"/>
              </a:rPr>
              <a:t>成合</a:t>
            </a:r>
            <a:r>
              <a:rPr dirty="0" sz="1600" spc="-10">
                <a:latin typeface="微软雅黑"/>
                <a:cs typeface="微软雅黑"/>
              </a:rPr>
              <a:t>作意</a:t>
            </a:r>
            <a:r>
              <a:rPr dirty="0" sz="1600" spc="-15">
                <a:latin typeface="微软雅黑"/>
                <a:cs typeface="微软雅黑"/>
              </a:rPr>
              <a:t>向</a:t>
            </a:r>
            <a:r>
              <a:rPr dirty="0" sz="1600" spc="-20">
                <a:latin typeface="微软雅黑"/>
                <a:cs typeface="微软雅黑"/>
              </a:rPr>
              <a:t>，双</a:t>
            </a:r>
            <a:r>
              <a:rPr dirty="0" sz="1600" spc="-10">
                <a:latin typeface="微软雅黑"/>
                <a:cs typeface="微软雅黑"/>
              </a:rPr>
              <a:t>方</a:t>
            </a:r>
            <a:r>
              <a:rPr dirty="0" sz="1600" spc="-20">
                <a:latin typeface="微软雅黑"/>
                <a:cs typeface="微软雅黑"/>
              </a:rPr>
              <a:t>共同</a:t>
            </a:r>
            <a:r>
              <a:rPr dirty="0" sz="1600" spc="-5">
                <a:latin typeface="微软雅黑"/>
                <a:cs typeface="微软雅黑"/>
              </a:rPr>
              <a:t> </a:t>
            </a:r>
            <a:r>
              <a:rPr dirty="0" sz="1600" spc="-10">
                <a:latin typeface="微软雅黑"/>
                <a:cs typeface="微软雅黑"/>
              </a:rPr>
              <a:t>打造“中国童</a:t>
            </a:r>
            <a:r>
              <a:rPr dirty="0" sz="1600">
                <a:latin typeface="微软雅黑"/>
                <a:cs typeface="微软雅黑"/>
              </a:rPr>
              <a:t>装</a:t>
            </a:r>
            <a:r>
              <a:rPr dirty="0" sz="1600" spc="-10">
                <a:latin typeface="微软雅黑"/>
                <a:cs typeface="微软雅黑"/>
              </a:rPr>
              <a:t>产业示范基</a:t>
            </a:r>
            <a:r>
              <a:rPr dirty="0" sz="1600">
                <a:latin typeface="微软雅黑"/>
                <a:cs typeface="微软雅黑"/>
              </a:rPr>
              <a:t>地”</a:t>
            </a:r>
            <a:r>
              <a:rPr dirty="0" sz="1600" spc="-10">
                <a:latin typeface="微软雅黑"/>
                <a:cs typeface="微软雅黑"/>
              </a:rPr>
              <a:t>。到</a:t>
            </a:r>
            <a:r>
              <a:rPr dirty="0" sz="1600" spc="-10">
                <a:latin typeface="微软雅黑"/>
                <a:cs typeface="微软雅黑"/>
              </a:rPr>
              <a:t>201</a:t>
            </a:r>
            <a:r>
              <a:rPr dirty="0" sz="1600">
                <a:latin typeface="微软雅黑"/>
                <a:cs typeface="微软雅黑"/>
              </a:rPr>
              <a:t>5</a:t>
            </a:r>
            <a:r>
              <a:rPr dirty="0" sz="1600" spc="-10">
                <a:latin typeface="微软雅黑"/>
                <a:cs typeface="微软雅黑"/>
              </a:rPr>
              <a:t>年初</a:t>
            </a:r>
            <a:r>
              <a:rPr dirty="0" sz="1600">
                <a:latin typeface="微软雅黑"/>
                <a:cs typeface="微软雅黑"/>
              </a:rPr>
              <a:t>，</a:t>
            </a:r>
            <a:r>
              <a:rPr dirty="0" sz="1600" spc="-10">
                <a:latin typeface="微软雅黑"/>
                <a:cs typeface="微软雅黑"/>
              </a:rPr>
              <a:t>织里镇已有</a:t>
            </a:r>
            <a:r>
              <a:rPr dirty="0" sz="1600" spc="-10">
                <a:latin typeface="微软雅黑"/>
                <a:cs typeface="微软雅黑"/>
              </a:rPr>
              <a:t>34</a:t>
            </a:r>
            <a:r>
              <a:rPr dirty="0" sz="1600" spc="0">
                <a:latin typeface="微软雅黑"/>
                <a:cs typeface="微软雅黑"/>
              </a:rPr>
              <a:t>%</a:t>
            </a:r>
            <a:r>
              <a:rPr dirty="0" sz="1600" spc="-10">
                <a:latin typeface="微软雅黑"/>
                <a:cs typeface="微软雅黑"/>
              </a:rPr>
              <a:t>的商家入驻阿</a:t>
            </a:r>
            <a:r>
              <a:rPr dirty="0" sz="1600">
                <a:latin typeface="微软雅黑"/>
                <a:cs typeface="微软雅黑"/>
              </a:rPr>
              <a:t>里</a:t>
            </a:r>
            <a:r>
              <a:rPr dirty="0" sz="1600" spc="-10">
                <a:latin typeface="微软雅黑"/>
                <a:cs typeface="微软雅黑"/>
              </a:rPr>
              <a:t>巴</a:t>
            </a:r>
            <a:r>
              <a:rPr dirty="0" sz="1600">
                <a:latin typeface="微软雅黑"/>
                <a:cs typeface="微软雅黑"/>
              </a:rPr>
              <a:t>巴</a:t>
            </a:r>
            <a:r>
              <a:rPr dirty="0" sz="1600" spc="-10">
                <a:latin typeface="微软雅黑"/>
                <a:cs typeface="微软雅黑"/>
              </a:rPr>
              <a:t>，在“</a:t>
            </a:r>
            <a:r>
              <a:rPr dirty="0" sz="1600" spc="-20">
                <a:latin typeface="微软雅黑"/>
                <a:cs typeface="微软雅黑"/>
              </a:rPr>
              <a:t>产</a:t>
            </a:r>
            <a:r>
              <a:rPr dirty="0" sz="1600" spc="-5">
                <a:latin typeface="微软雅黑"/>
                <a:cs typeface="微软雅黑"/>
              </a:rPr>
              <a:t> </a:t>
            </a:r>
            <a:r>
              <a:rPr dirty="0" sz="1600" spc="15">
                <a:latin typeface="微软雅黑"/>
                <a:cs typeface="微软雅黑"/>
              </a:rPr>
              <a:t>业带”注册卖</a:t>
            </a:r>
            <a:r>
              <a:rPr dirty="0" sz="1600" spc="25">
                <a:latin typeface="微软雅黑"/>
                <a:cs typeface="微软雅黑"/>
              </a:rPr>
              <a:t>家</a:t>
            </a:r>
            <a:r>
              <a:rPr dirty="0" sz="1600" spc="15">
                <a:latin typeface="微软雅黑"/>
                <a:cs typeface="微软雅黑"/>
              </a:rPr>
              <a:t>超</a:t>
            </a:r>
            <a:r>
              <a:rPr dirty="0" sz="1600" spc="20">
                <a:latin typeface="微软雅黑"/>
                <a:cs typeface="微软雅黑"/>
              </a:rPr>
              <a:t>过</a:t>
            </a:r>
            <a:r>
              <a:rPr dirty="0" sz="1600" spc="-10">
                <a:latin typeface="微软雅黑"/>
                <a:cs typeface="微软雅黑"/>
              </a:rPr>
              <a:t>200</a:t>
            </a:r>
            <a:r>
              <a:rPr dirty="0" sz="1600" spc="25">
                <a:latin typeface="微软雅黑"/>
                <a:cs typeface="微软雅黑"/>
              </a:rPr>
              <a:t>0</a:t>
            </a:r>
            <a:r>
              <a:rPr dirty="0" sz="1600" spc="15">
                <a:latin typeface="微软雅黑"/>
                <a:cs typeface="微软雅黑"/>
              </a:rPr>
              <a:t>家；</a:t>
            </a:r>
            <a:r>
              <a:rPr dirty="0" sz="1600" spc="-15">
                <a:latin typeface="微软雅黑"/>
                <a:cs typeface="微软雅黑"/>
              </a:rPr>
              <a:t>2</a:t>
            </a:r>
            <a:r>
              <a:rPr dirty="0" sz="1600">
                <a:latin typeface="微软雅黑"/>
                <a:cs typeface="微软雅黑"/>
              </a:rPr>
              <a:t>0</a:t>
            </a:r>
            <a:r>
              <a:rPr dirty="0" sz="1600" spc="-15">
                <a:latin typeface="微软雅黑"/>
                <a:cs typeface="微软雅黑"/>
              </a:rPr>
              <a:t>1</a:t>
            </a:r>
            <a:r>
              <a:rPr dirty="0" sz="1600" spc="25">
                <a:latin typeface="微软雅黑"/>
                <a:cs typeface="微软雅黑"/>
              </a:rPr>
              <a:t>3</a:t>
            </a:r>
            <a:r>
              <a:rPr dirty="0" sz="1600" spc="15">
                <a:latin typeface="微软雅黑"/>
                <a:cs typeface="微软雅黑"/>
              </a:rPr>
              <a:t>年，以童装为主的浙江织里</a:t>
            </a:r>
            <a:r>
              <a:rPr dirty="0" sz="1600" spc="25">
                <a:latin typeface="微软雅黑"/>
                <a:cs typeface="微软雅黑"/>
              </a:rPr>
              <a:t>产</a:t>
            </a:r>
            <a:r>
              <a:rPr dirty="0" sz="1600" spc="15">
                <a:latin typeface="微软雅黑"/>
                <a:cs typeface="微软雅黑"/>
              </a:rPr>
              <a:t>业带销售额超</a:t>
            </a:r>
            <a:r>
              <a:rPr dirty="0" sz="1600" spc="30">
                <a:latin typeface="微软雅黑"/>
                <a:cs typeface="微软雅黑"/>
              </a:rPr>
              <a:t>过</a:t>
            </a:r>
            <a:r>
              <a:rPr dirty="0" sz="1600" spc="-10">
                <a:latin typeface="微软雅黑"/>
                <a:cs typeface="微软雅黑"/>
              </a:rPr>
              <a:t>2</a:t>
            </a:r>
            <a:r>
              <a:rPr dirty="0" sz="1600" spc="25">
                <a:latin typeface="微软雅黑"/>
                <a:cs typeface="微软雅黑"/>
              </a:rPr>
              <a:t>0</a:t>
            </a:r>
            <a:r>
              <a:rPr dirty="0" sz="1600" spc="15">
                <a:latin typeface="微软雅黑"/>
                <a:cs typeface="微软雅黑"/>
              </a:rPr>
              <a:t>亿元</a:t>
            </a:r>
            <a:r>
              <a:rPr dirty="0" sz="1600" spc="15">
                <a:latin typeface="微软雅黑"/>
                <a:cs typeface="微软雅黑"/>
              </a:rPr>
              <a:t>，</a:t>
            </a:r>
            <a:r>
              <a:rPr dirty="0" sz="1600" spc="-20">
                <a:latin typeface="微软雅黑"/>
                <a:cs typeface="微软雅黑"/>
              </a:rPr>
              <a:t>排</a:t>
            </a:r>
            <a:r>
              <a:rPr dirty="0" sz="1600" spc="-15">
                <a:latin typeface="微软雅黑"/>
                <a:cs typeface="微软雅黑"/>
              </a:rPr>
              <a:t> 名第一。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9659" y="2031745"/>
            <a:ext cx="231648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“互联网＋制造业”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84960">
              <a:lnSpc>
                <a:spcPct val="100000"/>
              </a:lnSpc>
            </a:pPr>
            <a:r>
              <a:rPr dirty="0"/>
              <a:t>柔性化生产加速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843025"/>
            <a:ext cx="2520950" cy="1708150"/>
          </a:xfrm>
          <a:custGeom>
            <a:avLst/>
            <a:gdLst/>
            <a:ahLst/>
            <a:cxnLst/>
            <a:rect l="l" t="t" r="r" b="b"/>
            <a:pathLst>
              <a:path w="2520950" h="1708150">
                <a:moveTo>
                  <a:pt x="0" y="1708150"/>
                </a:moveTo>
                <a:lnTo>
                  <a:pt x="2520950" y="1708150"/>
                </a:lnTo>
                <a:lnTo>
                  <a:pt x="252095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95287" y="843025"/>
            <a:ext cx="2520950" cy="1708150"/>
          </a:xfrm>
          <a:custGeom>
            <a:avLst/>
            <a:gdLst/>
            <a:ahLst/>
            <a:cxnLst/>
            <a:rect l="l" t="t" r="r" b="b"/>
            <a:pathLst>
              <a:path w="2520950" h="1708150">
                <a:moveTo>
                  <a:pt x="0" y="1708150"/>
                </a:moveTo>
                <a:lnTo>
                  <a:pt x="2520950" y="1708150"/>
                </a:lnTo>
                <a:lnTo>
                  <a:pt x="2520950" y="0"/>
                </a:lnTo>
                <a:lnTo>
                  <a:pt x="0" y="0"/>
                </a:lnTo>
                <a:lnTo>
                  <a:pt x="0" y="170815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74065" y="2848991"/>
            <a:ext cx="2575560" cy="1737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0000"/>
                </a:solidFill>
                <a:latin typeface="微软雅黑"/>
                <a:cs typeface="微软雅黑"/>
              </a:rPr>
              <a:t>消费者主导市场</a:t>
            </a:r>
            <a:r>
              <a:rPr dirty="0" sz="1800" b="1">
                <a:solidFill>
                  <a:srgbClr val="FF0000"/>
                </a:solidFill>
                <a:latin typeface="微软雅黑"/>
                <a:cs typeface="微软雅黑"/>
              </a:rPr>
              <a:t>：</a:t>
            </a:r>
            <a:endParaRPr sz="1800">
              <a:latin typeface="微软雅黑"/>
              <a:cs typeface="微软雅黑"/>
            </a:endParaRPr>
          </a:p>
          <a:p>
            <a:pPr marL="12700" marR="6350">
              <a:lnSpc>
                <a:spcPct val="149500"/>
              </a:lnSpc>
              <a:spcBef>
                <a:spcPts val="595"/>
              </a:spcBef>
            </a:pPr>
            <a:r>
              <a:rPr dirty="0" sz="1200">
                <a:latin typeface="微软雅黑"/>
                <a:cs typeface="微软雅黑"/>
              </a:rPr>
              <a:t>移动</a:t>
            </a:r>
            <a:r>
              <a:rPr dirty="0" sz="1100">
                <a:latin typeface="微软雅黑"/>
                <a:cs typeface="微软雅黑"/>
              </a:rPr>
              <a:t>互联网、社交网</a:t>
            </a:r>
            <a:r>
              <a:rPr dirty="0" sz="1100" spc="10">
                <a:latin typeface="微软雅黑"/>
                <a:cs typeface="微软雅黑"/>
              </a:rPr>
              <a:t>络</a:t>
            </a:r>
            <a:r>
              <a:rPr dirty="0" sz="1100" b="1">
                <a:latin typeface="微软雅黑"/>
                <a:cs typeface="微软雅黑"/>
              </a:rPr>
              <a:t>“无时无刻地连 </a:t>
            </a:r>
            <a:r>
              <a:rPr dirty="0" sz="1100" spc="10" b="1">
                <a:latin typeface="微软雅黑"/>
                <a:cs typeface="微软雅黑"/>
              </a:rPr>
              <a:t>接”</a:t>
            </a:r>
            <a:r>
              <a:rPr dirty="0" sz="1100" spc="10">
                <a:latin typeface="微软雅黑"/>
                <a:cs typeface="微软雅黑"/>
              </a:rPr>
              <a:t>使消费者从孤陋寡闻变得见多识广</a:t>
            </a:r>
            <a:r>
              <a:rPr dirty="0" sz="1100">
                <a:latin typeface="微软雅黑"/>
                <a:cs typeface="微软雅黑"/>
              </a:rPr>
              <a:t>，</a:t>
            </a:r>
            <a:r>
              <a:rPr dirty="0" sz="1100">
                <a:latin typeface="微软雅黑"/>
                <a:cs typeface="微软雅黑"/>
              </a:rPr>
              <a:t> </a:t>
            </a:r>
            <a:r>
              <a:rPr dirty="0" sz="1100" spc="10">
                <a:latin typeface="微软雅黑"/>
                <a:cs typeface="微软雅黑"/>
              </a:rPr>
              <a:t>从分散孤立到相互连</a:t>
            </a:r>
            <a:r>
              <a:rPr dirty="0" sz="1100" spc="25">
                <a:latin typeface="微软雅黑"/>
                <a:cs typeface="微软雅黑"/>
              </a:rPr>
              <a:t>接</a:t>
            </a:r>
            <a:r>
              <a:rPr dirty="0" sz="1100" spc="10">
                <a:latin typeface="微软雅黑"/>
                <a:cs typeface="微软雅黑"/>
              </a:rPr>
              <a:t>、从消极被动到</a:t>
            </a:r>
            <a:r>
              <a:rPr dirty="0" sz="1100" spc="10">
                <a:latin typeface="微软雅黑"/>
                <a:cs typeface="微软雅黑"/>
              </a:rPr>
              <a:t> 积极参与</a:t>
            </a:r>
            <a:r>
              <a:rPr dirty="0" sz="1100" spc="10">
                <a:latin typeface="微软雅黑"/>
                <a:cs typeface="微软雅黑"/>
              </a:rPr>
              <a:t>，最终扭转</a:t>
            </a:r>
            <a:r>
              <a:rPr dirty="0" sz="1100" spc="20">
                <a:latin typeface="微软雅黑"/>
                <a:cs typeface="微软雅黑"/>
              </a:rPr>
              <a:t>了</a:t>
            </a:r>
            <a:r>
              <a:rPr dirty="0" sz="1100" spc="10">
                <a:latin typeface="微软雅黑"/>
                <a:cs typeface="微软雅黑"/>
              </a:rPr>
              <a:t>产消格</a:t>
            </a:r>
            <a:r>
              <a:rPr dirty="0" sz="1100" spc="20">
                <a:latin typeface="微软雅黑"/>
                <a:cs typeface="微软雅黑"/>
              </a:rPr>
              <a:t>局</a:t>
            </a:r>
            <a:r>
              <a:rPr dirty="0" sz="1100" spc="10">
                <a:latin typeface="微软雅黑"/>
                <a:cs typeface="微软雅黑"/>
              </a:rPr>
              <a:t>，占据</a:t>
            </a:r>
            <a:r>
              <a:rPr dirty="0" sz="1100" spc="10">
                <a:latin typeface="微软雅黑"/>
                <a:cs typeface="微软雅黑"/>
              </a:rPr>
              <a:t> 了主导地位</a:t>
            </a:r>
            <a:r>
              <a:rPr dirty="0" sz="1100" spc="10">
                <a:latin typeface="微软雅黑"/>
                <a:cs typeface="微软雅黑"/>
              </a:rPr>
              <a:t>，不断参与各个商业环节中</a:t>
            </a:r>
            <a:r>
              <a:rPr dirty="0" sz="1100">
                <a:latin typeface="微软雅黑"/>
                <a:cs typeface="微软雅黑"/>
              </a:rPr>
              <a:t>。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0059" y="1135380"/>
            <a:ext cx="929640" cy="803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3884" y="1348740"/>
            <a:ext cx="4826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8900" marR="6350" indent="-76200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消费者 主导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2372" y="954024"/>
            <a:ext cx="1367028" cy="1359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642872" y="1008888"/>
            <a:ext cx="986027" cy="344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763267" y="1045463"/>
            <a:ext cx="755904" cy="234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16354" y="1076197"/>
            <a:ext cx="638175" cy="13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latin typeface="华文细黑"/>
                <a:cs typeface="华文细黑"/>
              </a:rPr>
              <a:t>营销流通环节</a:t>
            </a:r>
            <a:endParaRPr sz="800">
              <a:latin typeface="华文细黑"/>
              <a:cs typeface="华文细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75916" y="1045463"/>
            <a:ext cx="169163" cy="234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642872" y="1255775"/>
            <a:ext cx="986027" cy="344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763267" y="1292352"/>
            <a:ext cx="755904" cy="2346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816354" y="1323340"/>
            <a:ext cx="638175" cy="13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 spc="-5">
                <a:latin typeface="华文细黑"/>
                <a:cs typeface="华文细黑"/>
              </a:rPr>
              <a:t>设计生产环节</a:t>
            </a:r>
            <a:endParaRPr sz="800">
              <a:latin typeface="华文细黑"/>
              <a:cs typeface="华文细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75916" y="1292352"/>
            <a:ext cx="169163" cy="2346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642872" y="1476755"/>
            <a:ext cx="986027" cy="3444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763267" y="1511808"/>
            <a:ext cx="755904" cy="234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816354" y="1544065"/>
            <a:ext cx="638175" cy="13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latin typeface="华文细黑"/>
                <a:cs typeface="华文细黑"/>
              </a:rPr>
              <a:t>物流仓储环节</a:t>
            </a:r>
            <a:endParaRPr sz="800">
              <a:latin typeface="华文细黑"/>
              <a:cs typeface="华文细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75916" y="1511808"/>
            <a:ext cx="169163" cy="2346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642872" y="1749551"/>
            <a:ext cx="986027" cy="3261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767839" y="1795272"/>
            <a:ext cx="746760" cy="2072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813305" y="1825244"/>
            <a:ext cx="644525" cy="121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00" spc="-10">
                <a:latin typeface="华文细黑"/>
                <a:cs typeface="华文细黑"/>
              </a:rPr>
              <a:t>原材料供应环节</a:t>
            </a:r>
            <a:endParaRPr sz="700">
              <a:latin typeface="华文细黑"/>
              <a:cs typeface="华文细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86583" y="1795272"/>
            <a:ext cx="149351" cy="2072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354455" y="1151636"/>
            <a:ext cx="205740" cy="141605"/>
          </a:xfrm>
          <a:custGeom>
            <a:avLst/>
            <a:gdLst/>
            <a:ahLst/>
            <a:cxnLst/>
            <a:rect l="l" t="t" r="r" b="b"/>
            <a:pathLst>
              <a:path w="205740" h="141605">
                <a:moveTo>
                  <a:pt x="148208" y="0"/>
                </a:moveTo>
                <a:lnTo>
                  <a:pt x="158241" y="18414"/>
                </a:lnTo>
                <a:lnTo>
                  <a:pt x="0" y="104648"/>
                </a:lnTo>
                <a:lnTo>
                  <a:pt x="20065" y="141604"/>
                </a:lnTo>
                <a:lnTo>
                  <a:pt x="178307" y="55372"/>
                </a:lnTo>
                <a:lnTo>
                  <a:pt x="193795" y="55372"/>
                </a:lnTo>
                <a:lnTo>
                  <a:pt x="205231" y="16763"/>
                </a:lnTo>
                <a:lnTo>
                  <a:pt x="148208" y="0"/>
                </a:lnTo>
                <a:close/>
              </a:path>
              <a:path w="205740" h="141605">
                <a:moveTo>
                  <a:pt x="193795" y="55372"/>
                </a:moveTo>
                <a:lnTo>
                  <a:pt x="178307" y="55372"/>
                </a:lnTo>
                <a:lnTo>
                  <a:pt x="188340" y="73787"/>
                </a:lnTo>
                <a:lnTo>
                  <a:pt x="193795" y="55372"/>
                </a:lnTo>
                <a:close/>
              </a:path>
            </a:pathLst>
          </a:custGeom>
          <a:solidFill>
            <a:srgbClr val="E69F4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436750" y="1479550"/>
            <a:ext cx="158750" cy="81280"/>
          </a:xfrm>
          <a:custGeom>
            <a:avLst/>
            <a:gdLst/>
            <a:ahLst/>
            <a:cxnLst/>
            <a:rect l="l" t="t" r="r" b="b"/>
            <a:pathLst>
              <a:path w="158750" h="81280">
                <a:moveTo>
                  <a:pt x="118237" y="0"/>
                </a:moveTo>
                <a:lnTo>
                  <a:pt x="118237" y="20192"/>
                </a:lnTo>
                <a:lnTo>
                  <a:pt x="0" y="20192"/>
                </a:lnTo>
                <a:lnTo>
                  <a:pt x="0" y="60705"/>
                </a:lnTo>
                <a:lnTo>
                  <a:pt x="118237" y="60705"/>
                </a:lnTo>
                <a:lnTo>
                  <a:pt x="118237" y="81025"/>
                </a:lnTo>
                <a:lnTo>
                  <a:pt x="158750" y="40512"/>
                </a:lnTo>
                <a:lnTo>
                  <a:pt x="118237" y="0"/>
                </a:lnTo>
                <a:close/>
              </a:path>
            </a:pathLst>
          </a:custGeom>
          <a:solidFill>
            <a:srgbClr val="E69F4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357249" y="1750822"/>
            <a:ext cx="193040" cy="158115"/>
          </a:xfrm>
          <a:custGeom>
            <a:avLst/>
            <a:gdLst/>
            <a:ahLst/>
            <a:cxnLst/>
            <a:rect l="l" t="t" r="r" b="b"/>
            <a:pathLst>
              <a:path w="193040" h="158114">
                <a:moveTo>
                  <a:pt x="24384" y="0"/>
                </a:moveTo>
                <a:lnTo>
                  <a:pt x="0" y="33274"/>
                </a:lnTo>
                <a:lnTo>
                  <a:pt x="147319" y="141097"/>
                </a:lnTo>
                <a:lnTo>
                  <a:pt x="135128" y="157733"/>
                </a:lnTo>
                <a:lnTo>
                  <a:pt x="192785" y="148844"/>
                </a:lnTo>
                <a:lnTo>
                  <a:pt x="186461" y="107823"/>
                </a:lnTo>
                <a:lnTo>
                  <a:pt x="171703" y="107823"/>
                </a:lnTo>
                <a:lnTo>
                  <a:pt x="24384" y="0"/>
                </a:lnTo>
                <a:close/>
              </a:path>
              <a:path w="193040" h="158114">
                <a:moveTo>
                  <a:pt x="183895" y="91186"/>
                </a:moveTo>
                <a:lnTo>
                  <a:pt x="171703" y="107823"/>
                </a:lnTo>
                <a:lnTo>
                  <a:pt x="186461" y="107823"/>
                </a:lnTo>
                <a:lnTo>
                  <a:pt x="183895" y="91186"/>
                </a:lnTo>
                <a:close/>
              </a:path>
            </a:pathLst>
          </a:custGeom>
          <a:solidFill>
            <a:srgbClr val="E69F4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564386" y="2322829"/>
            <a:ext cx="1141095" cy="184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10" b="1">
                <a:latin typeface="华文细黑"/>
                <a:cs typeface="华文细黑"/>
              </a:rPr>
              <a:t>C2B</a:t>
            </a:r>
            <a:r>
              <a:rPr dirty="0" sz="1100" b="1">
                <a:latin typeface="华文细黑"/>
                <a:cs typeface="华文细黑"/>
              </a:rPr>
              <a:t>的</a:t>
            </a:r>
            <a:r>
              <a:rPr dirty="0" sz="1100" spc="-15" b="1">
                <a:latin typeface="华文细黑"/>
                <a:cs typeface="华文细黑"/>
              </a:rPr>
              <a:t>倒</a:t>
            </a:r>
            <a:r>
              <a:rPr dirty="0" sz="1100" b="1">
                <a:latin typeface="华文细黑"/>
                <a:cs typeface="华文细黑"/>
              </a:rPr>
              <a:t>逼式</a:t>
            </a:r>
            <a:r>
              <a:rPr dirty="0" sz="1100" spc="-15" b="1">
                <a:latin typeface="华文细黑"/>
                <a:cs typeface="华文细黑"/>
              </a:rPr>
              <a:t>传</a:t>
            </a:r>
            <a:r>
              <a:rPr dirty="0" sz="1100" b="1">
                <a:latin typeface="华文细黑"/>
                <a:cs typeface="华文细黑"/>
              </a:rPr>
              <a:t>导</a:t>
            </a:r>
            <a:endParaRPr sz="1100">
              <a:latin typeface="华文细黑"/>
              <a:cs typeface="华文细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32201" y="3086100"/>
            <a:ext cx="2795905" cy="1454150"/>
          </a:xfrm>
          <a:custGeom>
            <a:avLst/>
            <a:gdLst/>
            <a:ahLst/>
            <a:cxnLst/>
            <a:rect l="l" t="t" r="r" b="b"/>
            <a:pathLst>
              <a:path w="2795904" h="1454150">
                <a:moveTo>
                  <a:pt x="0" y="1454150"/>
                </a:moveTo>
                <a:lnTo>
                  <a:pt x="2795524" y="1454150"/>
                </a:lnTo>
                <a:lnTo>
                  <a:pt x="2795524" y="0"/>
                </a:lnTo>
                <a:lnTo>
                  <a:pt x="0" y="0"/>
                </a:lnTo>
                <a:lnTo>
                  <a:pt x="0" y="145415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132201" y="3086100"/>
            <a:ext cx="2795905" cy="1454150"/>
          </a:xfrm>
          <a:custGeom>
            <a:avLst/>
            <a:gdLst/>
            <a:ahLst/>
            <a:cxnLst/>
            <a:rect l="l" t="t" r="r" b="b"/>
            <a:pathLst>
              <a:path w="2795904" h="1454150">
                <a:moveTo>
                  <a:pt x="0" y="1454150"/>
                </a:moveTo>
                <a:lnTo>
                  <a:pt x="2795524" y="1454150"/>
                </a:lnTo>
                <a:lnTo>
                  <a:pt x="2795524" y="0"/>
                </a:lnTo>
                <a:lnTo>
                  <a:pt x="0" y="0"/>
                </a:lnTo>
                <a:lnTo>
                  <a:pt x="0" y="145415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177794" y="3414407"/>
            <a:ext cx="2704210" cy="11369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211448" y="1102105"/>
            <a:ext cx="2778760" cy="199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中间商服务化：</a:t>
            </a:r>
            <a:endParaRPr sz="2400">
              <a:latin typeface="微软雅黑"/>
              <a:cs typeface="微软雅黑"/>
            </a:endParaRPr>
          </a:p>
          <a:p>
            <a:pPr algn="just" marL="12700" marR="144780">
              <a:lnSpc>
                <a:spcPct val="150100"/>
              </a:lnSpc>
              <a:spcBef>
                <a:spcPts val="590"/>
              </a:spcBef>
            </a:pPr>
            <a:r>
              <a:rPr dirty="0" sz="1100" spc="45">
                <a:latin typeface="微软雅黑"/>
                <a:cs typeface="微软雅黑"/>
              </a:rPr>
              <a:t>信</a:t>
            </a:r>
            <a:r>
              <a:rPr dirty="0" sz="1100" spc="35">
                <a:latin typeface="微软雅黑"/>
                <a:cs typeface="微软雅黑"/>
              </a:rPr>
              <a:t>息</a:t>
            </a:r>
            <a:r>
              <a:rPr dirty="0" sz="1100" spc="45">
                <a:latin typeface="微软雅黑"/>
                <a:cs typeface="微软雅黑"/>
              </a:rPr>
              <a:t>透</a:t>
            </a:r>
            <a:r>
              <a:rPr dirty="0" sz="1100" spc="35">
                <a:latin typeface="微软雅黑"/>
                <a:cs typeface="微软雅黑"/>
              </a:rPr>
              <a:t>明使</a:t>
            </a:r>
            <a:r>
              <a:rPr dirty="0" sz="1100" spc="45">
                <a:latin typeface="微软雅黑"/>
                <a:cs typeface="微软雅黑"/>
              </a:rPr>
              <a:t>原</a:t>
            </a:r>
            <a:r>
              <a:rPr dirty="0" sz="1100" spc="35">
                <a:latin typeface="微软雅黑"/>
                <a:cs typeface="微软雅黑"/>
              </a:rPr>
              <a:t>来</a:t>
            </a:r>
            <a:r>
              <a:rPr dirty="0" sz="1100" spc="45">
                <a:latin typeface="微软雅黑"/>
                <a:cs typeface="微软雅黑"/>
              </a:rPr>
              <a:t>依</a:t>
            </a:r>
            <a:r>
              <a:rPr dirty="0" sz="1100" spc="35">
                <a:latin typeface="微软雅黑"/>
                <a:cs typeface="微软雅黑"/>
              </a:rPr>
              <a:t>靠信</a:t>
            </a:r>
            <a:r>
              <a:rPr dirty="0" sz="1100" spc="45">
                <a:latin typeface="微软雅黑"/>
                <a:cs typeface="微软雅黑"/>
              </a:rPr>
              <a:t>息</a:t>
            </a:r>
            <a:r>
              <a:rPr dirty="0" sz="1100" spc="35">
                <a:latin typeface="微软雅黑"/>
                <a:cs typeface="微软雅黑"/>
              </a:rPr>
              <a:t>不</a:t>
            </a:r>
            <a:r>
              <a:rPr dirty="0" sz="1100" spc="45">
                <a:latin typeface="微软雅黑"/>
                <a:cs typeface="微软雅黑"/>
              </a:rPr>
              <a:t>对</a:t>
            </a:r>
            <a:r>
              <a:rPr dirty="0" sz="1100" spc="35">
                <a:latin typeface="微软雅黑"/>
                <a:cs typeface="微软雅黑"/>
              </a:rPr>
              <a:t>称赚</a:t>
            </a:r>
            <a:r>
              <a:rPr dirty="0" sz="1100" spc="45">
                <a:latin typeface="微软雅黑"/>
                <a:cs typeface="微软雅黑"/>
              </a:rPr>
              <a:t>取差</a:t>
            </a:r>
            <a:r>
              <a:rPr dirty="0" sz="1100">
                <a:latin typeface="微软雅黑"/>
                <a:cs typeface="微软雅黑"/>
              </a:rPr>
              <a:t>价</a:t>
            </a:r>
            <a:r>
              <a:rPr dirty="0" sz="1100">
                <a:latin typeface="微软雅黑"/>
                <a:cs typeface="微软雅黑"/>
              </a:rPr>
              <a:t> </a:t>
            </a:r>
            <a:r>
              <a:rPr dirty="0" sz="1100" spc="40">
                <a:latin typeface="微软雅黑"/>
                <a:cs typeface="微软雅黑"/>
              </a:rPr>
              <a:t>的</a:t>
            </a:r>
            <a:r>
              <a:rPr dirty="0" sz="1100" spc="30">
                <a:latin typeface="微软雅黑"/>
                <a:cs typeface="微软雅黑"/>
              </a:rPr>
              <a:t>传</a:t>
            </a:r>
            <a:r>
              <a:rPr dirty="0" sz="1100" spc="40">
                <a:latin typeface="微软雅黑"/>
                <a:cs typeface="微软雅黑"/>
              </a:rPr>
              <a:t>统</a:t>
            </a:r>
            <a:r>
              <a:rPr dirty="0" sz="1100" spc="30">
                <a:latin typeface="微软雅黑"/>
                <a:cs typeface="微软雅黑"/>
              </a:rPr>
              <a:t>中间</a:t>
            </a:r>
            <a:r>
              <a:rPr dirty="0" sz="1100" spc="40">
                <a:latin typeface="微软雅黑"/>
                <a:cs typeface="微软雅黑"/>
              </a:rPr>
              <a:t>商</a:t>
            </a:r>
            <a:r>
              <a:rPr dirty="0" sz="1100" spc="30">
                <a:latin typeface="微软雅黑"/>
                <a:cs typeface="微软雅黑"/>
              </a:rPr>
              <a:t>逐</a:t>
            </a:r>
            <a:r>
              <a:rPr dirty="0" sz="1100" spc="40">
                <a:latin typeface="微软雅黑"/>
                <a:cs typeface="微软雅黑"/>
              </a:rPr>
              <a:t>步</a:t>
            </a:r>
            <a:r>
              <a:rPr dirty="0" sz="1100" spc="30">
                <a:latin typeface="微软雅黑"/>
                <a:cs typeface="微软雅黑"/>
              </a:rPr>
              <a:t>让位</a:t>
            </a:r>
            <a:r>
              <a:rPr dirty="0" sz="1100" spc="40">
                <a:latin typeface="微软雅黑"/>
                <a:cs typeface="微软雅黑"/>
              </a:rPr>
              <a:t>于</a:t>
            </a:r>
            <a:r>
              <a:rPr dirty="0" sz="1100" spc="30">
                <a:latin typeface="微软雅黑"/>
                <a:cs typeface="微软雅黑"/>
              </a:rPr>
              <a:t>拥</a:t>
            </a:r>
            <a:r>
              <a:rPr dirty="0" sz="1100" spc="65">
                <a:latin typeface="微软雅黑"/>
                <a:cs typeface="微软雅黑"/>
              </a:rPr>
              <a:t>有</a:t>
            </a:r>
            <a:r>
              <a:rPr dirty="0" sz="1100" spc="30" b="1">
                <a:latin typeface="微软雅黑"/>
                <a:cs typeface="微软雅黑"/>
              </a:rPr>
              <a:t>更强</a:t>
            </a:r>
            <a:r>
              <a:rPr dirty="0" sz="1100" spc="40" b="1">
                <a:latin typeface="微软雅黑"/>
                <a:cs typeface="微软雅黑"/>
              </a:rPr>
              <a:t>信息</a:t>
            </a:r>
            <a:r>
              <a:rPr dirty="0" sz="1100" b="1">
                <a:latin typeface="微软雅黑"/>
                <a:cs typeface="微软雅黑"/>
              </a:rPr>
              <a:t>能</a:t>
            </a:r>
            <a:r>
              <a:rPr dirty="0" sz="1100" b="1">
                <a:latin typeface="微软雅黑"/>
                <a:cs typeface="微软雅黑"/>
              </a:rPr>
              <a:t> 力的服务商</a:t>
            </a:r>
            <a:r>
              <a:rPr dirty="0" sz="1100">
                <a:latin typeface="微软雅黑"/>
                <a:cs typeface="微软雅黑"/>
              </a:rPr>
              <a:t>。</a:t>
            </a:r>
            <a:endParaRPr sz="1100">
              <a:latin typeface="微软雅黑"/>
              <a:cs typeface="微软雅黑"/>
            </a:endParaRPr>
          </a:p>
          <a:p>
            <a:pPr marL="12700" marR="6350">
              <a:lnSpc>
                <a:spcPct val="150100"/>
              </a:lnSpc>
              <a:spcBef>
                <a:spcPts val="260"/>
              </a:spcBef>
            </a:pPr>
            <a:r>
              <a:rPr dirty="0" sz="1100" spc="45">
                <a:latin typeface="微软雅黑"/>
                <a:cs typeface="微软雅黑"/>
              </a:rPr>
              <a:t>另</a:t>
            </a:r>
            <a:r>
              <a:rPr dirty="0" sz="1100" spc="35">
                <a:latin typeface="微软雅黑"/>
                <a:cs typeface="微软雅黑"/>
              </a:rPr>
              <a:t>一</a:t>
            </a:r>
            <a:r>
              <a:rPr dirty="0" sz="1100" spc="45">
                <a:latin typeface="微软雅黑"/>
                <a:cs typeface="微软雅黑"/>
              </a:rPr>
              <a:t>方</a:t>
            </a:r>
            <a:r>
              <a:rPr dirty="0" sz="1100" spc="40">
                <a:latin typeface="微软雅黑"/>
                <a:cs typeface="微软雅黑"/>
              </a:rPr>
              <a:t>面</a:t>
            </a:r>
            <a:r>
              <a:rPr dirty="0" sz="1100" spc="35">
                <a:latin typeface="微软雅黑"/>
                <a:cs typeface="微软雅黑"/>
              </a:rPr>
              <a:t>，</a:t>
            </a:r>
            <a:r>
              <a:rPr dirty="0" sz="1100" spc="45">
                <a:latin typeface="微软雅黑"/>
                <a:cs typeface="微软雅黑"/>
              </a:rPr>
              <a:t>互</a:t>
            </a:r>
            <a:r>
              <a:rPr dirty="0" sz="1100" spc="35">
                <a:latin typeface="微软雅黑"/>
                <a:cs typeface="微软雅黑"/>
              </a:rPr>
              <a:t>联</a:t>
            </a:r>
            <a:r>
              <a:rPr dirty="0" sz="1100" spc="45">
                <a:latin typeface="微软雅黑"/>
                <a:cs typeface="微软雅黑"/>
              </a:rPr>
              <a:t>网</a:t>
            </a:r>
            <a:r>
              <a:rPr dirty="0" sz="1100" spc="35">
                <a:latin typeface="微软雅黑"/>
                <a:cs typeface="微软雅黑"/>
              </a:rPr>
              <a:t>上容</a:t>
            </a:r>
            <a:r>
              <a:rPr dirty="0" sz="1100" spc="45">
                <a:latin typeface="微软雅黑"/>
                <a:cs typeface="微软雅黑"/>
              </a:rPr>
              <a:t>易</a:t>
            </a:r>
            <a:r>
              <a:rPr dirty="0" sz="1100" spc="35">
                <a:latin typeface="微软雅黑"/>
                <a:cs typeface="微软雅黑"/>
              </a:rPr>
              <a:t>产</a:t>
            </a:r>
            <a:r>
              <a:rPr dirty="0" sz="1100" spc="45">
                <a:latin typeface="微软雅黑"/>
                <a:cs typeface="微软雅黑"/>
              </a:rPr>
              <a:t>生</a:t>
            </a:r>
            <a:r>
              <a:rPr dirty="0" sz="1100" spc="35">
                <a:latin typeface="微软雅黑"/>
                <a:cs typeface="微软雅黑"/>
              </a:rPr>
              <a:t>信息</a:t>
            </a:r>
            <a:r>
              <a:rPr dirty="0" sz="1100" spc="45">
                <a:latin typeface="微软雅黑"/>
                <a:cs typeface="微软雅黑"/>
              </a:rPr>
              <a:t>冗</a:t>
            </a:r>
            <a:r>
              <a:rPr dirty="0" sz="1100" spc="60">
                <a:latin typeface="微软雅黑"/>
                <a:cs typeface="微软雅黑"/>
              </a:rPr>
              <a:t>余</a:t>
            </a:r>
            <a:r>
              <a:rPr dirty="0" sz="1100">
                <a:latin typeface="微软雅黑"/>
                <a:cs typeface="微软雅黑"/>
              </a:rPr>
              <a:t>，</a:t>
            </a:r>
            <a:r>
              <a:rPr dirty="0" sz="1100">
                <a:latin typeface="微软雅黑"/>
                <a:cs typeface="微软雅黑"/>
              </a:rPr>
              <a:t> </a:t>
            </a:r>
            <a:r>
              <a:rPr dirty="0" sz="1100" spc="45">
                <a:latin typeface="微软雅黑"/>
                <a:cs typeface="微软雅黑"/>
              </a:rPr>
              <a:t>创</a:t>
            </a:r>
            <a:r>
              <a:rPr dirty="0" sz="1100" spc="35">
                <a:latin typeface="微软雅黑"/>
                <a:cs typeface="微软雅黑"/>
              </a:rPr>
              <a:t>造</a:t>
            </a:r>
            <a:r>
              <a:rPr dirty="0" sz="1100" spc="45">
                <a:latin typeface="微软雅黑"/>
                <a:cs typeface="微软雅黑"/>
              </a:rPr>
              <a:t>信</a:t>
            </a:r>
            <a:r>
              <a:rPr dirty="0" sz="1100" spc="35">
                <a:latin typeface="微软雅黑"/>
                <a:cs typeface="微软雅黑"/>
              </a:rPr>
              <a:t>息增</a:t>
            </a:r>
            <a:r>
              <a:rPr dirty="0" sz="1100" spc="45">
                <a:latin typeface="微软雅黑"/>
                <a:cs typeface="微软雅黑"/>
              </a:rPr>
              <a:t>值</a:t>
            </a:r>
            <a:r>
              <a:rPr dirty="0" sz="1100" spc="35">
                <a:latin typeface="微软雅黑"/>
                <a:cs typeface="微软雅黑"/>
              </a:rPr>
              <a:t>的</a:t>
            </a:r>
            <a:r>
              <a:rPr dirty="0" sz="1100" spc="45">
                <a:latin typeface="微软雅黑"/>
                <a:cs typeface="微软雅黑"/>
              </a:rPr>
              <a:t>服</a:t>
            </a:r>
            <a:r>
              <a:rPr dirty="0" sz="1100" spc="35">
                <a:latin typeface="微软雅黑"/>
                <a:cs typeface="微软雅黑"/>
              </a:rPr>
              <a:t>务商</a:t>
            </a:r>
            <a:r>
              <a:rPr dirty="0" sz="1100" spc="45">
                <a:latin typeface="微软雅黑"/>
                <a:cs typeface="微软雅黑"/>
              </a:rPr>
              <a:t>则</a:t>
            </a:r>
            <a:r>
              <a:rPr dirty="0" sz="1100" spc="35">
                <a:latin typeface="微软雅黑"/>
                <a:cs typeface="微软雅黑"/>
              </a:rPr>
              <a:t>涌</a:t>
            </a:r>
            <a:r>
              <a:rPr dirty="0" sz="1100" spc="45">
                <a:latin typeface="微软雅黑"/>
                <a:cs typeface="微软雅黑"/>
              </a:rPr>
              <a:t>现</a:t>
            </a:r>
            <a:r>
              <a:rPr dirty="0" sz="1100" spc="35">
                <a:latin typeface="微软雅黑"/>
                <a:cs typeface="微软雅黑"/>
              </a:rPr>
              <a:t>而</a:t>
            </a:r>
            <a:r>
              <a:rPr dirty="0" sz="1100" spc="50">
                <a:latin typeface="微软雅黑"/>
                <a:cs typeface="微软雅黑"/>
              </a:rPr>
              <a:t>出</a:t>
            </a:r>
            <a:r>
              <a:rPr dirty="0" sz="1100" spc="45">
                <a:latin typeface="微软雅黑"/>
                <a:cs typeface="微软雅黑"/>
              </a:rPr>
              <a:t>。“</a:t>
            </a:r>
            <a:r>
              <a:rPr dirty="0" sz="1100">
                <a:latin typeface="微软雅黑"/>
                <a:cs typeface="微软雅黑"/>
              </a:rPr>
              <a:t>关</a:t>
            </a:r>
            <a:r>
              <a:rPr dirty="0" sz="1100">
                <a:latin typeface="微软雅黑"/>
                <a:cs typeface="微软雅黑"/>
              </a:rPr>
              <a:t> </a:t>
            </a:r>
            <a:r>
              <a:rPr dirty="0" sz="1100" spc="55">
                <a:latin typeface="微软雅黑"/>
                <a:cs typeface="微软雅黑"/>
              </a:rPr>
              <a:t>于</a:t>
            </a:r>
            <a:r>
              <a:rPr dirty="0" sz="1100" spc="40">
                <a:latin typeface="微软雅黑"/>
                <a:cs typeface="微软雅黑"/>
              </a:rPr>
              <a:t>信息的</a:t>
            </a:r>
            <a:r>
              <a:rPr dirty="0" sz="1100" spc="55">
                <a:latin typeface="微软雅黑"/>
                <a:cs typeface="微软雅黑"/>
              </a:rPr>
              <a:t>信</a:t>
            </a:r>
            <a:r>
              <a:rPr dirty="0" sz="1100" spc="50">
                <a:latin typeface="微软雅黑"/>
                <a:cs typeface="微软雅黑"/>
              </a:rPr>
              <a:t>息</a:t>
            </a:r>
            <a:r>
              <a:rPr dirty="0" sz="1100" spc="-10">
                <a:latin typeface="微软雅黑"/>
                <a:cs typeface="微软雅黑"/>
              </a:rPr>
              <a:t>(</a:t>
            </a:r>
            <a:r>
              <a:rPr dirty="0" sz="1100">
                <a:latin typeface="微软雅黑"/>
                <a:cs typeface="微软雅黑"/>
              </a:rPr>
              <a:t>M</a:t>
            </a:r>
            <a:r>
              <a:rPr dirty="0" sz="1100" spc="-5">
                <a:latin typeface="微软雅黑"/>
                <a:cs typeface="微软雅黑"/>
              </a:rPr>
              <a:t>et</a:t>
            </a:r>
            <a:r>
              <a:rPr dirty="0" sz="1100">
                <a:latin typeface="微软雅黑"/>
                <a:cs typeface="微软雅黑"/>
              </a:rPr>
              <a:t>a-</a:t>
            </a:r>
            <a:r>
              <a:rPr dirty="0" sz="1100" spc="-10">
                <a:latin typeface="微软雅黑"/>
                <a:cs typeface="微软雅黑"/>
              </a:rPr>
              <a:t>i</a:t>
            </a:r>
            <a:r>
              <a:rPr dirty="0" sz="1100" spc="-5">
                <a:latin typeface="微软雅黑"/>
                <a:cs typeface="微软雅黑"/>
              </a:rPr>
              <a:t>n</a:t>
            </a:r>
            <a:r>
              <a:rPr dirty="0" sz="1100" spc="-10">
                <a:latin typeface="微软雅黑"/>
                <a:cs typeface="微软雅黑"/>
              </a:rPr>
              <a:t>fo</a:t>
            </a:r>
            <a:r>
              <a:rPr dirty="0" sz="1100">
                <a:latin typeface="微软雅黑"/>
                <a:cs typeface="微软雅黑"/>
              </a:rPr>
              <a:t>r</a:t>
            </a:r>
            <a:r>
              <a:rPr dirty="0" sz="1100" spc="-10">
                <a:latin typeface="微软雅黑"/>
                <a:cs typeface="微软雅黑"/>
              </a:rPr>
              <a:t>m</a:t>
            </a:r>
            <a:r>
              <a:rPr dirty="0" sz="1100">
                <a:latin typeface="微软雅黑"/>
                <a:cs typeface="微软雅黑"/>
              </a:rPr>
              <a:t>a</a:t>
            </a:r>
            <a:r>
              <a:rPr dirty="0" sz="1100" spc="-5">
                <a:latin typeface="微软雅黑"/>
                <a:cs typeface="微软雅黑"/>
              </a:rPr>
              <a:t>t</a:t>
            </a:r>
            <a:r>
              <a:rPr dirty="0" sz="1100" spc="-10">
                <a:latin typeface="微软雅黑"/>
                <a:cs typeface="微软雅黑"/>
              </a:rPr>
              <a:t>io</a:t>
            </a:r>
            <a:r>
              <a:rPr dirty="0" sz="1100" spc="-5">
                <a:latin typeface="微软雅黑"/>
                <a:cs typeface="微软雅黑"/>
              </a:rPr>
              <a:t>n</a:t>
            </a:r>
            <a:r>
              <a:rPr dirty="0" sz="1100" spc="55">
                <a:latin typeface="微软雅黑"/>
                <a:cs typeface="微软雅黑"/>
              </a:rPr>
              <a:t>)</a:t>
            </a:r>
            <a:r>
              <a:rPr dirty="0" sz="1100" spc="40">
                <a:latin typeface="微软雅黑"/>
                <a:cs typeface="微软雅黑"/>
              </a:rPr>
              <a:t>的</a:t>
            </a:r>
            <a:r>
              <a:rPr dirty="0" sz="1100" spc="55">
                <a:latin typeface="微软雅黑"/>
                <a:cs typeface="微软雅黑"/>
              </a:rPr>
              <a:t>价</a:t>
            </a:r>
            <a:r>
              <a:rPr dirty="0" sz="1100" spc="45">
                <a:latin typeface="微软雅黑"/>
                <a:cs typeface="微软雅黑"/>
              </a:rPr>
              <a:t>值</a:t>
            </a:r>
            <a:r>
              <a:rPr dirty="0" sz="1100">
                <a:latin typeface="微软雅黑"/>
                <a:cs typeface="微软雅黑"/>
              </a:rPr>
              <a:t>”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11448" y="3169792"/>
            <a:ext cx="170688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>
                <a:latin typeface="微软雅黑"/>
                <a:cs typeface="微软雅黑"/>
              </a:rPr>
              <a:t>便成为服务商的利益基</a:t>
            </a:r>
            <a:r>
              <a:rPr dirty="0" sz="1100" spc="-15">
                <a:latin typeface="微软雅黑"/>
                <a:cs typeface="微软雅黑"/>
              </a:rPr>
              <a:t>点</a:t>
            </a:r>
            <a:r>
              <a:rPr dirty="0" sz="1100">
                <a:latin typeface="微软雅黑"/>
                <a:cs typeface="微软雅黑"/>
              </a:rPr>
              <a:t>。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08700" y="900175"/>
            <a:ext cx="2795905" cy="1671955"/>
          </a:xfrm>
          <a:custGeom>
            <a:avLst/>
            <a:gdLst/>
            <a:ahLst/>
            <a:cxnLst/>
            <a:rect l="l" t="t" r="r" b="b"/>
            <a:pathLst>
              <a:path w="2795904" h="1671955">
                <a:moveTo>
                  <a:pt x="0" y="1671574"/>
                </a:moveTo>
                <a:lnTo>
                  <a:pt x="2795651" y="1671574"/>
                </a:lnTo>
                <a:lnTo>
                  <a:pt x="2795651" y="0"/>
                </a:lnTo>
                <a:lnTo>
                  <a:pt x="0" y="0"/>
                </a:lnTo>
                <a:lnTo>
                  <a:pt x="0" y="16715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108700" y="900175"/>
            <a:ext cx="2795905" cy="1671955"/>
          </a:xfrm>
          <a:custGeom>
            <a:avLst/>
            <a:gdLst/>
            <a:ahLst/>
            <a:cxnLst/>
            <a:rect l="l" t="t" r="r" b="b"/>
            <a:pathLst>
              <a:path w="2795904" h="1671955">
                <a:moveTo>
                  <a:pt x="0" y="1671574"/>
                </a:moveTo>
                <a:lnTo>
                  <a:pt x="2795651" y="1671574"/>
                </a:lnTo>
                <a:lnTo>
                  <a:pt x="2795651" y="0"/>
                </a:lnTo>
                <a:lnTo>
                  <a:pt x="0" y="0"/>
                </a:lnTo>
                <a:lnTo>
                  <a:pt x="0" y="1671574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188455" y="2820289"/>
            <a:ext cx="2776855" cy="1711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solidFill>
                  <a:srgbClr val="FF0000"/>
                </a:solidFill>
                <a:latin typeface="微软雅黑"/>
                <a:cs typeface="微软雅黑"/>
              </a:rPr>
              <a:t>生产商柔性化：</a:t>
            </a:r>
            <a:endParaRPr sz="2400">
              <a:latin typeface="微软雅黑"/>
              <a:cs typeface="微软雅黑"/>
            </a:endParaRPr>
          </a:p>
          <a:p>
            <a:pPr marL="12700" marR="6350">
              <a:lnSpc>
                <a:spcPct val="150100"/>
              </a:lnSpc>
              <a:spcBef>
                <a:spcPts val="590"/>
              </a:spcBef>
            </a:pPr>
            <a:r>
              <a:rPr dirty="0" sz="1100" spc="45">
                <a:latin typeface="微软雅黑"/>
                <a:cs typeface="微软雅黑"/>
              </a:rPr>
              <a:t>原</a:t>
            </a:r>
            <a:r>
              <a:rPr dirty="0" sz="1100" spc="35">
                <a:latin typeface="微软雅黑"/>
                <a:cs typeface="微软雅黑"/>
              </a:rPr>
              <a:t>有</a:t>
            </a:r>
            <a:r>
              <a:rPr dirty="0" sz="1100" spc="45">
                <a:latin typeface="微软雅黑"/>
                <a:cs typeface="微软雅黑"/>
              </a:rPr>
              <a:t>以</a:t>
            </a:r>
            <a:r>
              <a:rPr dirty="0" sz="1100" spc="35">
                <a:latin typeface="微软雅黑"/>
                <a:cs typeface="微软雅黑"/>
              </a:rPr>
              <a:t>规模</a:t>
            </a:r>
            <a:r>
              <a:rPr dirty="0" sz="1100" spc="45">
                <a:latin typeface="微软雅黑"/>
                <a:cs typeface="微软雅黑"/>
              </a:rPr>
              <a:t>效</a:t>
            </a:r>
            <a:r>
              <a:rPr dirty="0" sz="1100" spc="35">
                <a:latin typeface="微软雅黑"/>
                <a:cs typeface="微软雅黑"/>
              </a:rPr>
              <a:t>应</a:t>
            </a:r>
            <a:r>
              <a:rPr dirty="0" sz="1100" spc="45">
                <a:latin typeface="微软雅黑"/>
                <a:cs typeface="微软雅黑"/>
              </a:rPr>
              <a:t>和</a:t>
            </a:r>
            <a:r>
              <a:rPr dirty="0" sz="1100" spc="35">
                <a:latin typeface="微软雅黑"/>
                <a:cs typeface="微软雅黑"/>
              </a:rPr>
              <a:t>资金</a:t>
            </a:r>
            <a:r>
              <a:rPr dirty="0" sz="1100" spc="45">
                <a:latin typeface="微软雅黑"/>
                <a:cs typeface="微软雅黑"/>
              </a:rPr>
              <a:t>为</a:t>
            </a:r>
            <a:r>
              <a:rPr dirty="0" sz="1100" spc="35">
                <a:latin typeface="微软雅黑"/>
                <a:cs typeface="微软雅黑"/>
              </a:rPr>
              <a:t>主</a:t>
            </a:r>
            <a:r>
              <a:rPr dirty="0" sz="1100" spc="45">
                <a:latin typeface="微软雅黑"/>
                <a:cs typeface="微软雅黑"/>
              </a:rPr>
              <a:t>的</a:t>
            </a:r>
            <a:r>
              <a:rPr dirty="0" sz="1100" spc="35">
                <a:latin typeface="微软雅黑"/>
                <a:cs typeface="微软雅黑"/>
              </a:rPr>
              <a:t>竞争</a:t>
            </a:r>
            <a:r>
              <a:rPr dirty="0" sz="1100" spc="45">
                <a:latin typeface="微软雅黑"/>
                <a:cs typeface="微软雅黑"/>
              </a:rPr>
              <a:t>逐步</a:t>
            </a:r>
            <a:r>
              <a:rPr dirty="0" sz="1100">
                <a:latin typeface="微软雅黑"/>
                <a:cs typeface="微软雅黑"/>
              </a:rPr>
              <a:t>让</a:t>
            </a:r>
            <a:r>
              <a:rPr dirty="0" sz="1100">
                <a:latin typeface="微软雅黑"/>
                <a:cs typeface="微软雅黑"/>
              </a:rPr>
              <a:t> </a:t>
            </a:r>
            <a:r>
              <a:rPr dirty="0" sz="1100" spc="45">
                <a:latin typeface="微软雅黑"/>
                <a:cs typeface="微软雅黑"/>
              </a:rPr>
              <a:t>位</a:t>
            </a:r>
            <a:r>
              <a:rPr dirty="0" sz="1100" spc="35">
                <a:latin typeface="微软雅黑"/>
                <a:cs typeface="微软雅黑"/>
              </a:rPr>
              <a:t>于</a:t>
            </a:r>
            <a:r>
              <a:rPr dirty="0" sz="1100" spc="45">
                <a:latin typeface="微软雅黑"/>
                <a:cs typeface="微软雅黑"/>
              </a:rPr>
              <a:t>信</a:t>
            </a:r>
            <a:r>
              <a:rPr dirty="0" sz="1100" spc="35">
                <a:latin typeface="微软雅黑"/>
                <a:cs typeface="微软雅黑"/>
              </a:rPr>
              <a:t>息利</a:t>
            </a:r>
            <a:r>
              <a:rPr dirty="0" sz="1100" spc="45">
                <a:latin typeface="微软雅黑"/>
                <a:cs typeface="微软雅黑"/>
              </a:rPr>
              <a:t>用</a:t>
            </a:r>
            <a:r>
              <a:rPr dirty="0" sz="1100" spc="35">
                <a:latin typeface="微软雅黑"/>
                <a:cs typeface="微软雅黑"/>
              </a:rPr>
              <a:t>和</a:t>
            </a:r>
            <a:r>
              <a:rPr dirty="0" sz="1100" spc="45">
                <a:latin typeface="微软雅黑"/>
                <a:cs typeface="微软雅黑"/>
              </a:rPr>
              <a:t>灵</a:t>
            </a:r>
            <a:r>
              <a:rPr dirty="0" sz="1100" spc="35">
                <a:latin typeface="微软雅黑"/>
                <a:cs typeface="微软雅黑"/>
              </a:rPr>
              <a:t>活协</a:t>
            </a:r>
            <a:r>
              <a:rPr dirty="0" sz="1100" spc="55">
                <a:latin typeface="微软雅黑"/>
                <a:cs typeface="微软雅黑"/>
              </a:rPr>
              <a:t>同</a:t>
            </a:r>
            <a:r>
              <a:rPr dirty="0" sz="1100" spc="35">
                <a:latin typeface="微软雅黑"/>
                <a:cs typeface="微软雅黑"/>
              </a:rPr>
              <a:t>。</a:t>
            </a:r>
            <a:r>
              <a:rPr dirty="0" sz="1100" spc="45">
                <a:latin typeface="微软雅黑"/>
                <a:cs typeface="微软雅黑"/>
              </a:rPr>
              <a:t>互</a:t>
            </a:r>
            <a:r>
              <a:rPr dirty="0" sz="1100" spc="35">
                <a:latin typeface="微软雅黑"/>
                <a:cs typeface="微软雅黑"/>
              </a:rPr>
              <a:t>联网</a:t>
            </a:r>
            <a:r>
              <a:rPr dirty="0" sz="1100" spc="45">
                <a:latin typeface="微软雅黑"/>
                <a:cs typeface="微软雅黑"/>
              </a:rPr>
              <a:t>为小</a:t>
            </a:r>
            <a:r>
              <a:rPr dirty="0" sz="1100">
                <a:latin typeface="微软雅黑"/>
                <a:cs typeface="微软雅黑"/>
              </a:rPr>
              <a:t>生</a:t>
            </a:r>
            <a:r>
              <a:rPr dirty="0" sz="1100">
                <a:latin typeface="微软雅黑"/>
                <a:cs typeface="微软雅黑"/>
              </a:rPr>
              <a:t> 产</a:t>
            </a:r>
            <a:r>
              <a:rPr dirty="0" sz="1100" spc="10">
                <a:latin typeface="微软雅黑"/>
                <a:cs typeface="微软雅黑"/>
              </a:rPr>
              <a:t>商</a:t>
            </a:r>
            <a:r>
              <a:rPr dirty="0" sz="1100">
                <a:latin typeface="微软雅黑"/>
                <a:cs typeface="微软雅黑"/>
              </a:rPr>
              <a:t>（品牌商）赋能：</a:t>
            </a:r>
            <a:r>
              <a:rPr dirty="0" sz="1100" spc="10">
                <a:latin typeface="微软雅黑"/>
                <a:cs typeface="微软雅黑"/>
              </a:rPr>
              <a:t>（</a:t>
            </a:r>
            <a:r>
              <a:rPr dirty="0" sz="1100">
                <a:latin typeface="微软雅黑"/>
                <a:cs typeface="微软雅黑"/>
              </a:rPr>
              <a:t>1</a:t>
            </a:r>
            <a:r>
              <a:rPr dirty="0" sz="1100">
                <a:latin typeface="微软雅黑"/>
                <a:cs typeface="微软雅黑"/>
              </a:rPr>
              <a:t>）</a:t>
            </a:r>
            <a:r>
              <a:rPr dirty="0" sz="1100" b="1">
                <a:latin typeface="微软雅黑"/>
                <a:cs typeface="微软雅黑"/>
              </a:rPr>
              <a:t>聚集长</a:t>
            </a:r>
            <a:r>
              <a:rPr dirty="0" sz="1100" spc="10" b="1">
                <a:latin typeface="微软雅黑"/>
                <a:cs typeface="微软雅黑"/>
              </a:rPr>
              <a:t>尾</a:t>
            </a:r>
            <a:r>
              <a:rPr dirty="0" sz="1100" b="1">
                <a:latin typeface="微软雅黑"/>
                <a:cs typeface="微软雅黑"/>
              </a:rPr>
              <a:t>需求；</a:t>
            </a:r>
            <a:endParaRPr sz="1100">
              <a:latin typeface="微软雅黑"/>
              <a:cs typeface="微软雅黑"/>
            </a:endParaRPr>
          </a:p>
          <a:p>
            <a:pPr marL="12700" marR="141605">
              <a:lnSpc>
                <a:spcPct val="150000"/>
              </a:lnSpc>
            </a:pPr>
            <a:r>
              <a:rPr dirty="0" sz="1100" spc="20" b="1">
                <a:latin typeface="微软雅黑"/>
                <a:cs typeface="微软雅黑"/>
              </a:rPr>
              <a:t>（</a:t>
            </a:r>
            <a:r>
              <a:rPr dirty="0" sz="1100" spc="25" b="1">
                <a:latin typeface="微软雅黑"/>
                <a:cs typeface="微软雅黑"/>
              </a:rPr>
              <a:t>2</a:t>
            </a:r>
            <a:r>
              <a:rPr dirty="0" sz="1100" spc="20" b="1">
                <a:latin typeface="微软雅黑"/>
                <a:cs typeface="微软雅黑"/>
              </a:rPr>
              <a:t>）消费者需求实时反馈</a:t>
            </a:r>
            <a:r>
              <a:rPr dirty="0" sz="1100" spc="25" b="1">
                <a:latin typeface="微软雅黑"/>
                <a:cs typeface="微软雅黑"/>
              </a:rPr>
              <a:t>；</a:t>
            </a:r>
            <a:r>
              <a:rPr dirty="0" sz="1100" spc="20" b="1">
                <a:latin typeface="微软雅黑"/>
                <a:cs typeface="微软雅黑"/>
              </a:rPr>
              <a:t>（</a:t>
            </a:r>
            <a:r>
              <a:rPr dirty="0" sz="1100" spc="25" b="1">
                <a:latin typeface="微软雅黑"/>
                <a:cs typeface="微软雅黑"/>
              </a:rPr>
              <a:t>3</a:t>
            </a:r>
            <a:r>
              <a:rPr dirty="0" sz="1100" spc="20" b="1">
                <a:latin typeface="微软雅黑"/>
                <a:cs typeface="微软雅黑"/>
              </a:rPr>
              <a:t>）柔性化 </a:t>
            </a:r>
            <a:r>
              <a:rPr dirty="0" sz="1100" b="1">
                <a:latin typeface="微软雅黑"/>
                <a:cs typeface="微软雅黑"/>
              </a:rPr>
              <a:t>生产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13269" y="1451599"/>
            <a:ext cx="711200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0485" marR="6350" indent="-58419">
              <a:lnSpc>
                <a:spcPct val="120100"/>
              </a:lnSpc>
            </a:pPr>
            <a:r>
              <a:rPr dirty="0" sz="900" b="1">
                <a:solidFill>
                  <a:srgbClr val="E36C09"/>
                </a:solidFill>
                <a:latin typeface="微软雅黑"/>
                <a:cs typeface="微软雅黑"/>
              </a:rPr>
              <a:t>完全在互联网 上做生意的 “淘品牌”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47767" y="976757"/>
            <a:ext cx="1504950" cy="1511935"/>
          </a:xfrm>
          <a:custGeom>
            <a:avLst/>
            <a:gdLst/>
            <a:ahLst/>
            <a:cxnLst/>
            <a:rect l="l" t="t" r="r" b="b"/>
            <a:pathLst>
              <a:path w="1504950" h="1511935">
                <a:moveTo>
                  <a:pt x="306446" y="0"/>
                </a:moveTo>
                <a:lnTo>
                  <a:pt x="336545" y="97281"/>
                </a:lnTo>
                <a:lnTo>
                  <a:pt x="316412" y="111126"/>
                </a:lnTo>
                <a:lnTo>
                  <a:pt x="296784" y="125600"/>
                </a:lnTo>
                <a:lnTo>
                  <a:pt x="259097" y="156375"/>
                </a:lnTo>
                <a:lnTo>
                  <a:pt x="223575" y="189486"/>
                </a:lnTo>
                <a:lnTo>
                  <a:pt x="190311" y="224814"/>
                </a:lnTo>
                <a:lnTo>
                  <a:pt x="159345" y="262307"/>
                </a:lnTo>
                <a:lnTo>
                  <a:pt x="130924" y="301641"/>
                </a:lnTo>
                <a:lnTo>
                  <a:pt x="104987" y="342901"/>
                </a:lnTo>
                <a:lnTo>
                  <a:pt x="81676" y="385899"/>
                </a:lnTo>
                <a:lnTo>
                  <a:pt x="61084" y="430515"/>
                </a:lnTo>
                <a:lnTo>
                  <a:pt x="43250" y="476801"/>
                </a:lnTo>
                <a:lnTo>
                  <a:pt x="25039" y="536620"/>
                </a:lnTo>
                <a:lnTo>
                  <a:pt x="11812" y="597016"/>
                </a:lnTo>
                <a:lnTo>
                  <a:pt x="3505" y="657562"/>
                </a:lnTo>
                <a:lnTo>
                  <a:pt x="0" y="718006"/>
                </a:lnTo>
                <a:lnTo>
                  <a:pt x="1178" y="778093"/>
                </a:lnTo>
                <a:lnTo>
                  <a:pt x="6923" y="837569"/>
                </a:lnTo>
                <a:lnTo>
                  <a:pt x="17116" y="896181"/>
                </a:lnTo>
                <a:lnTo>
                  <a:pt x="31641" y="953675"/>
                </a:lnTo>
                <a:lnTo>
                  <a:pt x="50423" y="1009903"/>
                </a:lnTo>
                <a:lnTo>
                  <a:pt x="73211" y="1064291"/>
                </a:lnTo>
                <a:lnTo>
                  <a:pt x="100021" y="1116906"/>
                </a:lnTo>
                <a:lnTo>
                  <a:pt x="130692" y="1167387"/>
                </a:lnTo>
                <a:lnTo>
                  <a:pt x="165104" y="1215479"/>
                </a:lnTo>
                <a:lnTo>
                  <a:pt x="203141" y="1260929"/>
                </a:lnTo>
                <a:lnTo>
                  <a:pt x="244685" y="1303484"/>
                </a:lnTo>
                <a:lnTo>
                  <a:pt x="289617" y="1342888"/>
                </a:lnTo>
                <a:lnTo>
                  <a:pt x="337821" y="1378889"/>
                </a:lnTo>
                <a:lnTo>
                  <a:pt x="389179" y="1411232"/>
                </a:lnTo>
                <a:lnTo>
                  <a:pt x="443572" y="1439663"/>
                </a:lnTo>
                <a:lnTo>
                  <a:pt x="500955" y="1463952"/>
                </a:lnTo>
                <a:lnTo>
                  <a:pt x="559863" y="1483399"/>
                </a:lnTo>
                <a:lnTo>
                  <a:pt x="619174" y="1497730"/>
                </a:lnTo>
                <a:lnTo>
                  <a:pt x="678569" y="1507039"/>
                </a:lnTo>
                <a:lnTo>
                  <a:pt x="737801" y="1511442"/>
                </a:lnTo>
                <a:lnTo>
                  <a:pt x="796623" y="1511055"/>
                </a:lnTo>
                <a:lnTo>
                  <a:pt x="854786" y="1505997"/>
                </a:lnTo>
                <a:lnTo>
                  <a:pt x="912043" y="1496382"/>
                </a:lnTo>
                <a:lnTo>
                  <a:pt x="968148" y="1482328"/>
                </a:lnTo>
                <a:lnTo>
                  <a:pt x="1022907" y="1463928"/>
                </a:lnTo>
                <a:lnTo>
                  <a:pt x="1075908" y="1441370"/>
                </a:lnTo>
                <a:lnTo>
                  <a:pt x="1127068" y="1414699"/>
                </a:lnTo>
                <a:lnTo>
                  <a:pt x="1176086" y="1384056"/>
                </a:lnTo>
                <a:lnTo>
                  <a:pt x="1222713" y="1349557"/>
                </a:lnTo>
                <a:lnTo>
                  <a:pt x="1266702" y="1311318"/>
                </a:lnTo>
                <a:lnTo>
                  <a:pt x="1280752" y="1297010"/>
                </a:lnTo>
                <a:lnTo>
                  <a:pt x="750626" y="1297010"/>
                </a:lnTo>
                <a:lnTo>
                  <a:pt x="709370" y="1294431"/>
                </a:lnTo>
                <a:lnTo>
                  <a:pt x="668366" y="1288625"/>
                </a:lnTo>
                <a:lnTo>
                  <a:pt x="627810" y="1279610"/>
                </a:lnTo>
                <a:lnTo>
                  <a:pt x="587897" y="1267406"/>
                </a:lnTo>
                <a:lnTo>
                  <a:pt x="548822" y="1252034"/>
                </a:lnTo>
                <a:lnTo>
                  <a:pt x="510780" y="1233513"/>
                </a:lnTo>
                <a:lnTo>
                  <a:pt x="473966" y="1211862"/>
                </a:lnTo>
                <a:lnTo>
                  <a:pt x="438575" y="1187101"/>
                </a:lnTo>
                <a:lnTo>
                  <a:pt x="404803" y="1159251"/>
                </a:lnTo>
                <a:lnTo>
                  <a:pt x="372845" y="1128330"/>
                </a:lnTo>
                <a:lnTo>
                  <a:pt x="342895" y="1094358"/>
                </a:lnTo>
                <a:lnTo>
                  <a:pt x="315661" y="1058059"/>
                </a:lnTo>
                <a:lnTo>
                  <a:pt x="291706" y="1020274"/>
                </a:lnTo>
                <a:lnTo>
                  <a:pt x="271017" y="981205"/>
                </a:lnTo>
                <a:lnTo>
                  <a:pt x="253576" y="941051"/>
                </a:lnTo>
                <a:lnTo>
                  <a:pt x="239369" y="900015"/>
                </a:lnTo>
                <a:lnTo>
                  <a:pt x="228379" y="858296"/>
                </a:lnTo>
                <a:lnTo>
                  <a:pt x="220593" y="816095"/>
                </a:lnTo>
                <a:lnTo>
                  <a:pt x="215993" y="773613"/>
                </a:lnTo>
                <a:lnTo>
                  <a:pt x="214565" y="731051"/>
                </a:lnTo>
                <a:lnTo>
                  <a:pt x="216292" y="688609"/>
                </a:lnTo>
                <a:lnTo>
                  <a:pt x="221160" y="646489"/>
                </a:lnTo>
                <a:lnTo>
                  <a:pt x="229153" y="604889"/>
                </a:lnTo>
                <a:lnTo>
                  <a:pt x="240255" y="564013"/>
                </a:lnTo>
                <a:lnTo>
                  <a:pt x="254451" y="524059"/>
                </a:lnTo>
                <a:lnTo>
                  <a:pt x="271726" y="485229"/>
                </a:lnTo>
                <a:lnTo>
                  <a:pt x="292063" y="447723"/>
                </a:lnTo>
                <a:lnTo>
                  <a:pt x="315447" y="411743"/>
                </a:lnTo>
                <a:lnTo>
                  <a:pt x="341863" y="377488"/>
                </a:lnTo>
                <a:lnTo>
                  <a:pt x="371296" y="345160"/>
                </a:lnTo>
                <a:lnTo>
                  <a:pt x="403728" y="314959"/>
                </a:lnTo>
                <a:lnTo>
                  <a:pt x="472312" y="314959"/>
                </a:lnTo>
                <a:lnTo>
                  <a:pt x="556890" y="110235"/>
                </a:lnTo>
                <a:lnTo>
                  <a:pt x="306446" y="0"/>
                </a:lnTo>
                <a:close/>
              </a:path>
              <a:path w="1504950" h="1511935">
                <a:moveTo>
                  <a:pt x="1003930" y="22732"/>
                </a:moveTo>
                <a:lnTo>
                  <a:pt x="933191" y="225297"/>
                </a:lnTo>
                <a:lnTo>
                  <a:pt x="946414" y="230616"/>
                </a:lnTo>
                <a:lnTo>
                  <a:pt x="959484" y="236280"/>
                </a:lnTo>
                <a:lnTo>
                  <a:pt x="997717" y="255303"/>
                </a:lnTo>
                <a:lnTo>
                  <a:pt x="1034361" y="277280"/>
                </a:lnTo>
                <a:lnTo>
                  <a:pt x="1069252" y="302089"/>
                </a:lnTo>
                <a:lnTo>
                  <a:pt x="1102229" y="329610"/>
                </a:lnTo>
                <a:lnTo>
                  <a:pt x="1133129" y="359721"/>
                </a:lnTo>
                <a:lnTo>
                  <a:pt x="1161791" y="392302"/>
                </a:lnTo>
                <a:lnTo>
                  <a:pt x="1189043" y="428584"/>
                </a:lnTo>
                <a:lnTo>
                  <a:pt x="1213011" y="466353"/>
                </a:lnTo>
                <a:lnTo>
                  <a:pt x="1233712" y="505408"/>
                </a:lnTo>
                <a:lnTo>
                  <a:pt x="1251161" y="545549"/>
                </a:lnTo>
                <a:lnTo>
                  <a:pt x="1265374" y="586575"/>
                </a:lnTo>
                <a:lnTo>
                  <a:pt x="1276367" y="628285"/>
                </a:lnTo>
                <a:lnTo>
                  <a:pt x="1284156" y="670479"/>
                </a:lnTo>
                <a:lnTo>
                  <a:pt x="1288757" y="712956"/>
                </a:lnTo>
                <a:lnTo>
                  <a:pt x="1290186" y="755515"/>
                </a:lnTo>
                <a:lnTo>
                  <a:pt x="1288458" y="797956"/>
                </a:lnTo>
                <a:lnTo>
                  <a:pt x="1283590" y="840078"/>
                </a:lnTo>
                <a:lnTo>
                  <a:pt x="1275598" y="881680"/>
                </a:lnTo>
                <a:lnTo>
                  <a:pt x="1264497" y="922562"/>
                </a:lnTo>
                <a:lnTo>
                  <a:pt x="1250303" y="962522"/>
                </a:lnTo>
                <a:lnTo>
                  <a:pt x="1233032" y="1001361"/>
                </a:lnTo>
                <a:lnTo>
                  <a:pt x="1212701" y="1038877"/>
                </a:lnTo>
                <a:lnTo>
                  <a:pt x="1189325" y="1074870"/>
                </a:lnTo>
                <a:lnTo>
                  <a:pt x="1162920" y="1109138"/>
                </a:lnTo>
                <a:lnTo>
                  <a:pt x="1133501" y="1141483"/>
                </a:lnTo>
                <a:lnTo>
                  <a:pt x="1101085" y="1171701"/>
                </a:lnTo>
                <a:lnTo>
                  <a:pt x="1066340" y="1199062"/>
                </a:lnTo>
                <a:lnTo>
                  <a:pt x="1030091" y="1223018"/>
                </a:lnTo>
                <a:lnTo>
                  <a:pt x="992533" y="1243588"/>
                </a:lnTo>
                <a:lnTo>
                  <a:pt x="953861" y="1260791"/>
                </a:lnTo>
                <a:lnTo>
                  <a:pt x="914270" y="1274649"/>
                </a:lnTo>
                <a:lnTo>
                  <a:pt x="873956" y="1285180"/>
                </a:lnTo>
                <a:lnTo>
                  <a:pt x="833114" y="1292404"/>
                </a:lnTo>
                <a:lnTo>
                  <a:pt x="791939" y="1296340"/>
                </a:lnTo>
                <a:lnTo>
                  <a:pt x="750626" y="1297010"/>
                </a:lnTo>
                <a:lnTo>
                  <a:pt x="1280752" y="1297010"/>
                </a:lnTo>
                <a:lnTo>
                  <a:pt x="1307806" y="1269458"/>
                </a:lnTo>
                <a:lnTo>
                  <a:pt x="1345777" y="1224092"/>
                </a:lnTo>
                <a:lnTo>
                  <a:pt x="1380368" y="1175336"/>
                </a:lnTo>
                <a:lnTo>
                  <a:pt x="1411331" y="1123309"/>
                </a:lnTo>
                <a:lnTo>
                  <a:pt x="1438419" y="1068126"/>
                </a:lnTo>
                <a:lnTo>
                  <a:pt x="1461417" y="1009796"/>
                </a:lnTo>
                <a:lnTo>
                  <a:pt x="1479666" y="949931"/>
                </a:lnTo>
                <a:lnTo>
                  <a:pt x="1492909" y="889549"/>
                </a:lnTo>
                <a:lnTo>
                  <a:pt x="1501231" y="829014"/>
                </a:lnTo>
                <a:lnTo>
                  <a:pt x="1504749" y="768578"/>
                </a:lnTo>
                <a:lnTo>
                  <a:pt x="1503582" y="708497"/>
                </a:lnTo>
                <a:lnTo>
                  <a:pt x="1497847" y="649024"/>
                </a:lnTo>
                <a:lnTo>
                  <a:pt x="1487662" y="590414"/>
                </a:lnTo>
                <a:lnTo>
                  <a:pt x="1473146" y="532922"/>
                </a:lnTo>
                <a:lnTo>
                  <a:pt x="1454415" y="476801"/>
                </a:lnTo>
                <a:lnTo>
                  <a:pt x="1431587" y="422306"/>
                </a:lnTo>
                <a:lnTo>
                  <a:pt x="1404781" y="369692"/>
                </a:lnTo>
                <a:lnTo>
                  <a:pt x="1374114" y="319211"/>
                </a:lnTo>
                <a:lnTo>
                  <a:pt x="1339704" y="271120"/>
                </a:lnTo>
                <a:lnTo>
                  <a:pt x="1301669" y="225672"/>
                </a:lnTo>
                <a:lnTo>
                  <a:pt x="1260127" y="183122"/>
                </a:lnTo>
                <a:lnTo>
                  <a:pt x="1215195" y="143723"/>
                </a:lnTo>
                <a:lnTo>
                  <a:pt x="1166992" y="107730"/>
                </a:lnTo>
                <a:lnTo>
                  <a:pt x="1115635" y="75398"/>
                </a:lnTo>
                <a:lnTo>
                  <a:pt x="1061242" y="46981"/>
                </a:lnTo>
                <a:lnTo>
                  <a:pt x="1003930" y="22732"/>
                </a:lnTo>
                <a:close/>
              </a:path>
              <a:path w="1504950" h="1511935">
                <a:moveTo>
                  <a:pt x="472312" y="314959"/>
                </a:moveTo>
                <a:lnTo>
                  <a:pt x="403728" y="314959"/>
                </a:lnTo>
                <a:lnTo>
                  <a:pt x="433065" y="409955"/>
                </a:lnTo>
                <a:lnTo>
                  <a:pt x="472312" y="314959"/>
                </a:lnTo>
                <a:close/>
              </a:path>
            </a:pathLst>
          </a:custGeom>
          <a:solidFill>
            <a:srgbClr val="E6DCB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747767" y="976757"/>
            <a:ext cx="1504950" cy="1511935"/>
          </a:xfrm>
          <a:custGeom>
            <a:avLst/>
            <a:gdLst/>
            <a:ahLst/>
            <a:cxnLst/>
            <a:rect l="l" t="t" r="r" b="b"/>
            <a:pathLst>
              <a:path w="1504950" h="1511935">
                <a:moveTo>
                  <a:pt x="1003930" y="22732"/>
                </a:moveTo>
                <a:lnTo>
                  <a:pt x="1061242" y="46981"/>
                </a:lnTo>
                <a:lnTo>
                  <a:pt x="1115635" y="75398"/>
                </a:lnTo>
                <a:lnTo>
                  <a:pt x="1166992" y="107730"/>
                </a:lnTo>
                <a:lnTo>
                  <a:pt x="1215195" y="143723"/>
                </a:lnTo>
                <a:lnTo>
                  <a:pt x="1260127" y="183122"/>
                </a:lnTo>
                <a:lnTo>
                  <a:pt x="1301669" y="225672"/>
                </a:lnTo>
                <a:lnTo>
                  <a:pt x="1339704" y="271120"/>
                </a:lnTo>
                <a:lnTo>
                  <a:pt x="1374114" y="319211"/>
                </a:lnTo>
                <a:lnTo>
                  <a:pt x="1404781" y="369692"/>
                </a:lnTo>
                <a:lnTo>
                  <a:pt x="1431587" y="422306"/>
                </a:lnTo>
                <a:lnTo>
                  <a:pt x="1454415" y="476801"/>
                </a:lnTo>
                <a:lnTo>
                  <a:pt x="1473146" y="532922"/>
                </a:lnTo>
                <a:lnTo>
                  <a:pt x="1487662" y="590414"/>
                </a:lnTo>
                <a:lnTo>
                  <a:pt x="1497847" y="649024"/>
                </a:lnTo>
                <a:lnTo>
                  <a:pt x="1503582" y="708497"/>
                </a:lnTo>
                <a:lnTo>
                  <a:pt x="1504749" y="768578"/>
                </a:lnTo>
                <a:lnTo>
                  <a:pt x="1501231" y="829014"/>
                </a:lnTo>
                <a:lnTo>
                  <a:pt x="1492909" y="889549"/>
                </a:lnTo>
                <a:lnTo>
                  <a:pt x="1479666" y="949931"/>
                </a:lnTo>
                <a:lnTo>
                  <a:pt x="1461384" y="1009903"/>
                </a:lnTo>
                <a:lnTo>
                  <a:pt x="1438419" y="1068126"/>
                </a:lnTo>
                <a:lnTo>
                  <a:pt x="1411331" y="1123309"/>
                </a:lnTo>
                <a:lnTo>
                  <a:pt x="1380368" y="1175336"/>
                </a:lnTo>
                <a:lnTo>
                  <a:pt x="1345777" y="1224092"/>
                </a:lnTo>
                <a:lnTo>
                  <a:pt x="1307806" y="1269458"/>
                </a:lnTo>
                <a:lnTo>
                  <a:pt x="1266702" y="1311318"/>
                </a:lnTo>
                <a:lnTo>
                  <a:pt x="1222713" y="1349557"/>
                </a:lnTo>
                <a:lnTo>
                  <a:pt x="1176086" y="1384056"/>
                </a:lnTo>
                <a:lnTo>
                  <a:pt x="1127068" y="1414699"/>
                </a:lnTo>
                <a:lnTo>
                  <a:pt x="1075908" y="1441370"/>
                </a:lnTo>
                <a:lnTo>
                  <a:pt x="1022852" y="1463952"/>
                </a:lnTo>
                <a:lnTo>
                  <a:pt x="968148" y="1482328"/>
                </a:lnTo>
                <a:lnTo>
                  <a:pt x="912043" y="1496382"/>
                </a:lnTo>
                <a:lnTo>
                  <a:pt x="854786" y="1505997"/>
                </a:lnTo>
                <a:lnTo>
                  <a:pt x="796623" y="1511055"/>
                </a:lnTo>
                <a:lnTo>
                  <a:pt x="737801" y="1511442"/>
                </a:lnTo>
                <a:lnTo>
                  <a:pt x="678569" y="1507039"/>
                </a:lnTo>
                <a:lnTo>
                  <a:pt x="619174" y="1497730"/>
                </a:lnTo>
                <a:lnTo>
                  <a:pt x="559863" y="1483399"/>
                </a:lnTo>
                <a:lnTo>
                  <a:pt x="500883" y="1463928"/>
                </a:lnTo>
                <a:lnTo>
                  <a:pt x="443572" y="1439663"/>
                </a:lnTo>
                <a:lnTo>
                  <a:pt x="389179" y="1411232"/>
                </a:lnTo>
                <a:lnTo>
                  <a:pt x="337821" y="1378889"/>
                </a:lnTo>
                <a:lnTo>
                  <a:pt x="289617" y="1342888"/>
                </a:lnTo>
                <a:lnTo>
                  <a:pt x="244685" y="1303484"/>
                </a:lnTo>
                <a:lnTo>
                  <a:pt x="203141" y="1260929"/>
                </a:lnTo>
                <a:lnTo>
                  <a:pt x="165104" y="1215479"/>
                </a:lnTo>
                <a:lnTo>
                  <a:pt x="130692" y="1167387"/>
                </a:lnTo>
                <a:lnTo>
                  <a:pt x="100021" y="1116906"/>
                </a:lnTo>
                <a:lnTo>
                  <a:pt x="73211" y="1064291"/>
                </a:lnTo>
                <a:lnTo>
                  <a:pt x="50378" y="1009796"/>
                </a:lnTo>
                <a:lnTo>
                  <a:pt x="31641" y="953675"/>
                </a:lnTo>
                <a:lnTo>
                  <a:pt x="17116" y="896181"/>
                </a:lnTo>
                <a:lnTo>
                  <a:pt x="6923" y="837569"/>
                </a:lnTo>
                <a:lnTo>
                  <a:pt x="1178" y="778093"/>
                </a:lnTo>
                <a:lnTo>
                  <a:pt x="0" y="718006"/>
                </a:lnTo>
                <a:lnTo>
                  <a:pt x="3505" y="657562"/>
                </a:lnTo>
                <a:lnTo>
                  <a:pt x="11812" y="597016"/>
                </a:lnTo>
                <a:lnTo>
                  <a:pt x="25039" y="536620"/>
                </a:lnTo>
                <a:lnTo>
                  <a:pt x="43302" y="476630"/>
                </a:lnTo>
                <a:lnTo>
                  <a:pt x="61084" y="430515"/>
                </a:lnTo>
                <a:lnTo>
                  <a:pt x="81676" y="385899"/>
                </a:lnTo>
                <a:lnTo>
                  <a:pt x="104987" y="342901"/>
                </a:lnTo>
                <a:lnTo>
                  <a:pt x="130924" y="301641"/>
                </a:lnTo>
                <a:lnTo>
                  <a:pt x="159396" y="262239"/>
                </a:lnTo>
                <a:lnTo>
                  <a:pt x="190311" y="224814"/>
                </a:lnTo>
                <a:lnTo>
                  <a:pt x="223575" y="189486"/>
                </a:lnTo>
                <a:lnTo>
                  <a:pt x="259097" y="156375"/>
                </a:lnTo>
                <a:lnTo>
                  <a:pt x="296784" y="125600"/>
                </a:lnTo>
                <a:lnTo>
                  <a:pt x="336545" y="97281"/>
                </a:lnTo>
                <a:lnTo>
                  <a:pt x="306446" y="0"/>
                </a:lnTo>
                <a:lnTo>
                  <a:pt x="556890" y="110235"/>
                </a:lnTo>
                <a:lnTo>
                  <a:pt x="433065" y="409955"/>
                </a:lnTo>
                <a:lnTo>
                  <a:pt x="403728" y="314959"/>
                </a:lnTo>
                <a:lnTo>
                  <a:pt x="371296" y="345160"/>
                </a:lnTo>
                <a:lnTo>
                  <a:pt x="341863" y="377488"/>
                </a:lnTo>
                <a:lnTo>
                  <a:pt x="315447" y="411743"/>
                </a:lnTo>
                <a:lnTo>
                  <a:pt x="292063" y="447723"/>
                </a:lnTo>
                <a:lnTo>
                  <a:pt x="271726" y="485229"/>
                </a:lnTo>
                <a:lnTo>
                  <a:pt x="254451" y="524059"/>
                </a:lnTo>
                <a:lnTo>
                  <a:pt x="240255" y="564013"/>
                </a:lnTo>
                <a:lnTo>
                  <a:pt x="229153" y="604889"/>
                </a:lnTo>
                <a:lnTo>
                  <a:pt x="221160" y="646489"/>
                </a:lnTo>
                <a:lnTo>
                  <a:pt x="216292" y="688609"/>
                </a:lnTo>
                <a:lnTo>
                  <a:pt x="214565" y="731051"/>
                </a:lnTo>
                <a:lnTo>
                  <a:pt x="215993" y="773613"/>
                </a:lnTo>
                <a:lnTo>
                  <a:pt x="220593" y="816095"/>
                </a:lnTo>
                <a:lnTo>
                  <a:pt x="228379" y="858296"/>
                </a:lnTo>
                <a:lnTo>
                  <a:pt x="239369" y="900015"/>
                </a:lnTo>
                <a:lnTo>
                  <a:pt x="253576" y="941051"/>
                </a:lnTo>
                <a:lnTo>
                  <a:pt x="271017" y="981205"/>
                </a:lnTo>
                <a:lnTo>
                  <a:pt x="291706" y="1020274"/>
                </a:lnTo>
                <a:lnTo>
                  <a:pt x="315661" y="1058059"/>
                </a:lnTo>
                <a:lnTo>
                  <a:pt x="342895" y="1094358"/>
                </a:lnTo>
                <a:lnTo>
                  <a:pt x="372845" y="1128330"/>
                </a:lnTo>
                <a:lnTo>
                  <a:pt x="404803" y="1159251"/>
                </a:lnTo>
                <a:lnTo>
                  <a:pt x="438575" y="1187101"/>
                </a:lnTo>
                <a:lnTo>
                  <a:pt x="473966" y="1211862"/>
                </a:lnTo>
                <a:lnTo>
                  <a:pt x="510780" y="1233513"/>
                </a:lnTo>
                <a:lnTo>
                  <a:pt x="548822" y="1252034"/>
                </a:lnTo>
                <a:lnTo>
                  <a:pt x="587897" y="1267406"/>
                </a:lnTo>
                <a:lnTo>
                  <a:pt x="627810" y="1279610"/>
                </a:lnTo>
                <a:lnTo>
                  <a:pt x="668366" y="1288625"/>
                </a:lnTo>
                <a:lnTo>
                  <a:pt x="709370" y="1294431"/>
                </a:lnTo>
                <a:lnTo>
                  <a:pt x="750626" y="1297010"/>
                </a:lnTo>
                <a:lnTo>
                  <a:pt x="791939" y="1296340"/>
                </a:lnTo>
                <a:lnTo>
                  <a:pt x="833114" y="1292404"/>
                </a:lnTo>
                <a:lnTo>
                  <a:pt x="873956" y="1285180"/>
                </a:lnTo>
                <a:lnTo>
                  <a:pt x="914270" y="1274649"/>
                </a:lnTo>
                <a:lnTo>
                  <a:pt x="953861" y="1260791"/>
                </a:lnTo>
                <a:lnTo>
                  <a:pt x="992533" y="1243588"/>
                </a:lnTo>
                <a:lnTo>
                  <a:pt x="1030091" y="1223018"/>
                </a:lnTo>
                <a:lnTo>
                  <a:pt x="1066340" y="1199062"/>
                </a:lnTo>
                <a:lnTo>
                  <a:pt x="1101085" y="1171701"/>
                </a:lnTo>
                <a:lnTo>
                  <a:pt x="1133501" y="1141483"/>
                </a:lnTo>
                <a:lnTo>
                  <a:pt x="1162920" y="1109138"/>
                </a:lnTo>
                <a:lnTo>
                  <a:pt x="1189325" y="1074870"/>
                </a:lnTo>
                <a:lnTo>
                  <a:pt x="1212701" y="1038877"/>
                </a:lnTo>
                <a:lnTo>
                  <a:pt x="1233032" y="1001361"/>
                </a:lnTo>
                <a:lnTo>
                  <a:pt x="1250303" y="962522"/>
                </a:lnTo>
                <a:lnTo>
                  <a:pt x="1264497" y="922562"/>
                </a:lnTo>
                <a:lnTo>
                  <a:pt x="1275598" y="881680"/>
                </a:lnTo>
                <a:lnTo>
                  <a:pt x="1283590" y="840078"/>
                </a:lnTo>
                <a:lnTo>
                  <a:pt x="1288458" y="797956"/>
                </a:lnTo>
                <a:lnTo>
                  <a:pt x="1290186" y="755515"/>
                </a:lnTo>
                <a:lnTo>
                  <a:pt x="1288757" y="712956"/>
                </a:lnTo>
                <a:lnTo>
                  <a:pt x="1284156" y="670479"/>
                </a:lnTo>
                <a:lnTo>
                  <a:pt x="1276367" y="628285"/>
                </a:lnTo>
                <a:lnTo>
                  <a:pt x="1265374" y="586575"/>
                </a:lnTo>
                <a:lnTo>
                  <a:pt x="1251161" y="545549"/>
                </a:lnTo>
                <a:lnTo>
                  <a:pt x="1233712" y="505408"/>
                </a:lnTo>
                <a:lnTo>
                  <a:pt x="1213011" y="466353"/>
                </a:lnTo>
                <a:lnTo>
                  <a:pt x="1189043" y="428584"/>
                </a:lnTo>
                <a:lnTo>
                  <a:pt x="1161791" y="392302"/>
                </a:lnTo>
                <a:lnTo>
                  <a:pt x="1133129" y="359721"/>
                </a:lnTo>
                <a:lnTo>
                  <a:pt x="1102229" y="329610"/>
                </a:lnTo>
                <a:lnTo>
                  <a:pt x="1069252" y="302089"/>
                </a:lnTo>
                <a:lnTo>
                  <a:pt x="1034361" y="277280"/>
                </a:lnTo>
                <a:lnTo>
                  <a:pt x="997717" y="255303"/>
                </a:lnTo>
                <a:lnTo>
                  <a:pt x="959484" y="236280"/>
                </a:lnTo>
                <a:lnTo>
                  <a:pt x="933191" y="225297"/>
                </a:lnTo>
                <a:lnTo>
                  <a:pt x="1003930" y="22732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8072501" y="2173351"/>
            <a:ext cx="500062" cy="2508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072501" y="1160462"/>
            <a:ext cx="642937" cy="1920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8286750" y="1638236"/>
            <a:ext cx="500062" cy="1762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358001" y="2189098"/>
            <a:ext cx="571500" cy="2349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143625" y="1638236"/>
            <a:ext cx="615950" cy="2143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286500" y="1138237"/>
            <a:ext cx="571500" cy="2524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877682" y="1196594"/>
            <a:ext cx="11493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E36C09"/>
                </a:solidFill>
                <a:latin typeface="微软雅黑"/>
                <a:cs typeface="微软雅黑"/>
              </a:rPr>
              <a:t>1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081009" y="1615694"/>
            <a:ext cx="11493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E36C09"/>
                </a:solidFill>
                <a:latin typeface="微软雅黑"/>
                <a:cs typeface="微软雅黑"/>
              </a:rPr>
              <a:t>2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77682" y="2125345"/>
            <a:ext cx="11493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E36C09"/>
                </a:solidFill>
                <a:latin typeface="微软雅黑"/>
                <a:cs typeface="微软雅黑"/>
              </a:rPr>
              <a:t>3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20306" y="2125345"/>
            <a:ext cx="11493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E36C09"/>
                </a:solidFill>
                <a:latin typeface="微软雅黑"/>
                <a:cs typeface="微软雅黑"/>
              </a:rPr>
              <a:t>4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05930" y="1625219"/>
            <a:ext cx="114935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E36C09"/>
                </a:solidFill>
                <a:latin typeface="微软雅黑"/>
                <a:cs typeface="微软雅黑"/>
              </a:rPr>
              <a:t>8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93432" y="1196594"/>
            <a:ext cx="20574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E36C09"/>
                </a:solidFill>
                <a:latin typeface="微软雅黑"/>
                <a:cs typeface="微软雅黑"/>
              </a:rPr>
              <a:t>10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1770">
              <a:lnSpc>
                <a:spcPct val="100000"/>
              </a:lnSpc>
            </a:pPr>
            <a:r>
              <a:rPr dirty="0" sz="2800" spc="-35"/>
              <a:t>互联网催</a:t>
            </a:r>
            <a:r>
              <a:rPr dirty="0" sz="2800" spc="-30"/>
              <a:t>生</a:t>
            </a:r>
            <a:r>
              <a:rPr dirty="0" sz="2800" spc="-20">
                <a:latin typeface="Arial"/>
                <a:cs typeface="Arial"/>
              </a:rPr>
              <a:t>C2</a:t>
            </a:r>
            <a:r>
              <a:rPr dirty="0" sz="2800" spc="-30">
                <a:latin typeface="Arial"/>
                <a:cs typeface="Arial"/>
              </a:rPr>
              <a:t>B</a:t>
            </a:r>
            <a:r>
              <a:rPr dirty="0" sz="2800" spc="-35"/>
              <a:t>商业模式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0190">
              <a:lnSpc>
                <a:spcPct val="100000"/>
              </a:lnSpc>
            </a:pPr>
            <a:r>
              <a:rPr dirty="0"/>
              <a:t>电子商务倒逼制造业升级</a:t>
            </a:r>
          </a:p>
        </p:txBody>
      </p:sp>
      <p:sp>
        <p:nvSpPr>
          <p:cNvPr id="3" name="object 3"/>
          <p:cNvSpPr/>
          <p:nvPr/>
        </p:nvSpPr>
        <p:spPr>
          <a:xfrm>
            <a:off x="769251" y="708913"/>
            <a:ext cx="3046730" cy="3046730"/>
          </a:xfrm>
          <a:custGeom>
            <a:avLst/>
            <a:gdLst/>
            <a:ahLst/>
            <a:cxnLst/>
            <a:rect l="l" t="t" r="r" b="b"/>
            <a:pathLst>
              <a:path w="3046729" h="3046729">
                <a:moveTo>
                  <a:pt x="1980425" y="0"/>
                </a:moveTo>
                <a:lnTo>
                  <a:pt x="1980425" y="761746"/>
                </a:lnTo>
                <a:lnTo>
                  <a:pt x="0" y="761746"/>
                </a:lnTo>
                <a:lnTo>
                  <a:pt x="0" y="2285111"/>
                </a:lnTo>
                <a:lnTo>
                  <a:pt x="1980425" y="2285111"/>
                </a:lnTo>
                <a:lnTo>
                  <a:pt x="1980425" y="3046730"/>
                </a:lnTo>
                <a:lnTo>
                  <a:pt x="3046717" y="1523365"/>
                </a:lnTo>
                <a:lnTo>
                  <a:pt x="1980425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69251" y="708913"/>
            <a:ext cx="3046730" cy="3046730"/>
          </a:xfrm>
          <a:custGeom>
            <a:avLst/>
            <a:gdLst/>
            <a:ahLst/>
            <a:cxnLst/>
            <a:rect l="l" t="t" r="r" b="b"/>
            <a:pathLst>
              <a:path w="3046729" h="3046729">
                <a:moveTo>
                  <a:pt x="1980425" y="3046730"/>
                </a:moveTo>
                <a:lnTo>
                  <a:pt x="1980425" y="2285111"/>
                </a:lnTo>
                <a:lnTo>
                  <a:pt x="0" y="2285111"/>
                </a:lnTo>
                <a:lnTo>
                  <a:pt x="0" y="761746"/>
                </a:lnTo>
                <a:lnTo>
                  <a:pt x="1980425" y="761746"/>
                </a:lnTo>
                <a:lnTo>
                  <a:pt x="1980425" y="0"/>
                </a:lnTo>
                <a:lnTo>
                  <a:pt x="3046717" y="1523365"/>
                </a:lnTo>
                <a:lnTo>
                  <a:pt x="1980425" y="304673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94968" y="1589125"/>
            <a:ext cx="2061845" cy="1190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6350">
              <a:lnSpc>
                <a:spcPct val="128800"/>
              </a:lnSpc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以淘宝为例：多品 种、小批量、快翻 新成为趋势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11394" y="708913"/>
            <a:ext cx="3046730" cy="3046730"/>
          </a:xfrm>
          <a:custGeom>
            <a:avLst/>
            <a:gdLst/>
            <a:ahLst/>
            <a:cxnLst/>
            <a:rect l="l" t="t" r="r" b="b"/>
            <a:pathLst>
              <a:path w="3046729" h="3046729">
                <a:moveTo>
                  <a:pt x="1066291" y="0"/>
                </a:moveTo>
                <a:lnTo>
                  <a:pt x="0" y="1523365"/>
                </a:lnTo>
                <a:lnTo>
                  <a:pt x="1066291" y="3046730"/>
                </a:lnTo>
                <a:lnTo>
                  <a:pt x="1066291" y="2285111"/>
                </a:lnTo>
                <a:lnTo>
                  <a:pt x="3046729" y="2285111"/>
                </a:lnTo>
                <a:lnTo>
                  <a:pt x="3046729" y="761746"/>
                </a:lnTo>
                <a:lnTo>
                  <a:pt x="1066291" y="761746"/>
                </a:lnTo>
                <a:lnTo>
                  <a:pt x="1066291" y="0"/>
                </a:lnTo>
                <a:close/>
              </a:path>
            </a:pathLst>
          </a:custGeom>
          <a:solidFill>
            <a:srgbClr val="00669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311394" y="708913"/>
            <a:ext cx="3046730" cy="3046730"/>
          </a:xfrm>
          <a:custGeom>
            <a:avLst/>
            <a:gdLst/>
            <a:ahLst/>
            <a:cxnLst/>
            <a:rect l="l" t="t" r="r" b="b"/>
            <a:pathLst>
              <a:path w="3046729" h="3046729">
                <a:moveTo>
                  <a:pt x="1066291" y="0"/>
                </a:moveTo>
                <a:lnTo>
                  <a:pt x="1066291" y="761746"/>
                </a:lnTo>
                <a:lnTo>
                  <a:pt x="3046729" y="761746"/>
                </a:lnTo>
                <a:lnTo>
                  <a:pt x="3046729" y="2285111"/>
                </a:lnTo>
                <a:lnTo>
                  <a:pt x="1066291" y="2285111"/>
                </a:lnTo>
                <a:lnTo>
                  <a:pt x="1066291" y="3046730"/>
                </a:lnTo>
                <a:lnTo>
                  <a:pt x="0" y="1523365"/>
                </a:lnTo>
                <a:lnTo>
                  <a:pt x="1066291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071108" y="1393469"/>
            <a:ext cx="2061845" cy="1581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28699"/>
              </a:lnSpc>
            </a:pP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大部分企业生产端 的设备、工艺、流 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程、制度、理念，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FFFFFF"/>
                </a:solidFill>
                <a:latin typeface="微软雅黑"/>
                <a:cs typeface="微软雅黑"/>
              </a:rPr>
              <a:t>都为大生产而准备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1187" y="3149600"/>
            <a:ext cx="8056880" cy="1465580"/>
          </a:xfrm>
          <a:custGeom>
            <a:avLst/>
            <a:gdLst/>
            <a:ahLst/>
            <a:cxnLst/>
            <a:rect l="l" t="t" r="r" b="b"/>
            <a:pathLst>
              <a:path w="8056880" h="1465579">
                <a:moveTo>
                  <a:pt x="7812341" y="0"/>
                </a:moveTo>
                <a:lnTo>
                  <a:pt x="244221" y="0"/>
                </a:lnTo>
                <a:lnTo>
                  <a:pt x="224190" y="809"/>
                </a:lnTo>
                <a:lnTo>
                  <a:pt x="185529" y="7098"/>
                </a:lnTo>
                <a:lnTo>
                  <a:pt x="149156" y="19192"/>
                </a:lnTo>
                <a:lnTo>
                  <a:pt x="99984" y="47122"/>
                </a:lnTo>
                <a:lnTo>
                  <a:pt x="58785" y="85286"/>
                </a:lnTo>
                <a:lnTo>
                  <a:pt x="27258" y="131989"/>
                </a:lnTo>
                <a:lnTo>
                  <a:pt x="7097" y="185533"/>
                </a:lnTo>
                <a:lnTo>
                  <a:pt x="809" y="224191"/>
                </a:lnTo>
                <a:lnTo>
                  <a:pt x="0" y="244220"/>
                </a:lnTo>
                <a:lnTo>
                  <a:pt x="0" y="1221054"/>
                </a:lnTo>
                <a:lnTo>
                  <a:pt x="3196" y="1260666"/>
                </a:lnTo>
                <a:lnTo>
                  <a:pt x="12449" y="1298243"/>
                </a:lnTo>
                <a:lnTo>
                  <a:pt x="36588" y="1349693"/>
                </a:lnTo>
                <a:lnTo>
                  <a:pt x="71527" y="1393736"/>
                </a:lnTo>
                <a:lnTo>
                  <a:pt x="115572" y="1428674"/>
                </a:lnTo>
                <a:lnTo>
                  <a:pt x="167025" y="1452812"/>
                </a:lnTo>
                <a:lnTo>
                  <a:pt x="204605" y="1462066"/>
                </a:lnTo>
                <a:lnTo>
                  <a:pt x="244221" y="1465262"/>
                </a:lnTo>
                <a:lnTo>
                  <a:pt x="7812341" y="1465262"/>
                </a:lnTo>
                <a:lnTo>
                  <a:pt x="7851954" y="1462066"/>
                </a:lnTo>
                <a:lnTo>
                  <a:pt x="7889532" y="1452812"/>
                </a:lnTo>
                <a:lnTo>
                  <a:pt x="7940984" y="1428674"/>
                </a:lnTo>
                <a:lnTo>
                  <a:pt x="7985029" y="1393736"/>
                </a:lnTo>
                <a:lnTo>
                  <a:pt x="8019971" y="1349693"/>
                </a:lnTo>
                <a:lnTo>
                  <a:pt x="8044111" y="1298243"/>
                </a:lnTo>
                <a:lnTo>
                  <a:pt x="8053365" y="1260666"/>
                </a:lnTo>
                <a:lnTo>
                  <a:pt x="8056562" y="1221054"/>
                </a:lnTo>
                <a:lnTo>
                  <a:pt x="8056562" y="244220"/>
                </a:lnTo>
                <a:lnTo>
                  <a:pt x="8053365" y="204608"/>
                </a:lnTo>
                <a:lnTo>
                  <a:pt x="8044111" y="167030"/>
                </a:lnTo>
                <a:lnTo>
                  <a:pt x="8019971" y="115578"/>
                </a:lnTo>
                <a:lnTo>
                  <a:pt x="7985029" y="71532"/>
                </a:lnTo>
                <a:lnTo>
                  <a:pt x="7940984" y="36591"/>
                </a:lnTo>
                <a:lnTo>
                  <a:pt x="7889532" y="12451"/>
                </a:lnTo>
                <a:lnTo>
                  <a:pt x="7851954" y="3196"/>
                </a:lnTo>
                <a:lnTo>
                  <a:pt x="781234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11187" y="3149600"/>
            <a:ext cx="8056880" cy="1465580"/>
          </a:xfrm>
          <a:custGeom>
            <a:avLst/>
            <a:gdLst/>
            <a:ahLst/>
            <a:cxnLst/>
            <a:rect l="l" t="t" r="r" b="b"/>
            <a:pathLst>
              <a:path w="8056880" h="1465579">
                <a:moveTo>
                  <a:pt x="0" y="244220"/>
                </a:moveTo>
                <a:lnTo>
                  <a:pt x="3196" y="204608"/>
                </a:lnTo>
                <a:lnTo>
                  <a:pt x="12449" y="167030"/>
                </a:lnTo>
                <a:lnTo>
                  <a:pt x="36588" y="115578"/>
                </a:lnTo>
                <a:lnTo>
                  <a:pt x="71527" y="71532"/>
                </a:lnTo>
                <a:lnTo>
                  <a:pt x="115572" y="36591"/>
                </a:lnTo>
                <a:lnTo>
                  <a:pt x="167025" y="12451"/>
                </a:lnTo>
                <a:lnTo>
                  <a:pt x="204605" y="3196"/>
                </a:lnTo>
                <a:lnTo>
                  <a:pt x="244221" y="0"/>
                </a:lnTo>
                <a:lnTo>
                  <a:pt x="7812341" y="0"/>
                </a:lnTo>
                <a:lnTo>
                  <a:pt x="7851954" y="3196"/>
                </a:lnTo>
                <a:lnTo>
                  <a:pt x="7889532" y="12451"/>
                </a:lnTo>
                <a:lnTo>
                  <a:pt x="7940984" y="36591"/>
                </a:lnTo>
                <a:lnTo>
                  <a:pt x="7985029" y="71532"/>
                </a:lnTo>
                <a:lnTo>
                  <a:pt x="8019971" y="115578"/>
                </a:lnTo>
                <a:lnTo>
                  <a:pt x="8044111" y="167030"/>
                </a:lnTo>
                <a:lnTo>
                  <a:pt x="8053365" y="204608"/>
                </a:lnTo>
                <a:lnTo>
                  <a:pt x="8056562" y="244220"/>
                </a:lnTo>
                <a:lnTo>
                  <a:pt x="8056562" y="1221054"/>
                </a:lnTo>
                <a:lnTo>
                  <a:pt x="8053365" y="1260666"/>
                </a:lnTo>
                <a:lnTo>
                  <a:pt x="8044111" y="1298243"/>
                </a:lnTo>
                <a:lnTo>
                  <a:pt x="8019971" y="1349693"/>
                </a:lnTo>
                <a:lnTo>
                  <a:pt x="7985029" y="1393736"/>
                </a:lnTo>
                <a:lnTo>
                  <a:pt x="7940984" y="1428674"/>
                </a:lnTo>
                <a:lnTo>
                  <a:pt x="7889532" y="1452812"/>
                </a:lnTo>
                <a:lnTo>
                  <a:pt x="7851954" y="1462066"/>
                </a:lnTo>
                <a:lnTo>
                  <a:pt x="7812341" y="1465262"/>
                </a:lnTo>
                <a:lnTo>
                  <a:pt x="244221" y="1465262"/>
                </a:lnTo>
                <a:lnTo>
                  <a:pt x="204605" y="1462066"/>
                </a:lnTo>
                <a:lnTo>
                  <a:pt x="167025" y="1452812"/>
                </a:lnTo>
                <a:lnTo>
                  <a:pt x="115572" y="1428674"/>
                </a:lnTo>
                <a:lnTo>
                  <a:pt x="71527" y="1393736"/>
                </a:lnTo>
                <a:lnTo>
                  <a:pt x="36588" y="1349693"/>
                </a:lnTo>
                <a:lnTo>
                  <a:pt x="12449" y="1298243"/>
                </a:lnTo>
                <a:lnTo>
                  <a:pt x="3196" y="1260666"/>
                </a:lnTo>
                <a:lnTo>
                  <a:pt x="0" y="1221054"/>
                </a:lnTo>
                <a:lnTo>
                  <a:pt x="0" y="244220"/>
                </a:lnTo>
                <a:close/>
              </a:path>
            </a:pathLst>
          </a:custGeom>
          <a:ln w="9525">
            <a:solidFill>
              <a:srgbClr val="80808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61491" y="3277747"/>
            <a:ext cx="7740650" cy="1205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98800"/>
              </a:lnSpc>
            </a:pPr>
            <a:r>
              <a:rPr dirty="0" sz="1600" spc="-20">
                <a:latin typeface="宋体"/>
                <a:cs typeface="宋体"/>
              </a:rPr>
              <a:t>酷绅总经理黄岳南：个性化定制将</a:t>
            </a:r>
            <a:r>
              <a:rPr dirty="0" sz="1600" spc="-10">
                <a:latin typeface="宋体"/>
                <a:cs typeface="宋体"/>
              </a:rPr>
              <a:t>给</a:t>
            </a:r>
            <a:r>
              <a:rPr dirty="0" sz="1600" spc="-20">
                <a:latin typeface="宋体"/>
                <a:cs typeface="宋体"/>
              </a:rPr>
              <a:t>企业</a:t>
            </a:r>
            <a:r>
              <a:rPr dirty="0" sz="1600" spc="-10">
                <a:latin typeface="宋体"/>
                <a:cs typeface="宋体"/>
              </a:rPr>
              <a:t>带</a:t>
            </a:r>
            <a:r>
              <a:rPr dirty="0" sz="1600" spc="-20">
                <a:latin typeface="宋体"/>
                <a:cs typeface="宋体"/>
              </a:rPr>
              <a:t>来很</a:t>
            </a:r>
            <a:r>
              <a:rPr dirty="0" sz="1600" spc="-10">
                <a:latin typeface="宋体"/>
                <a:cs typeface="宋体"/>
              </a:rPr>
              <a:t>多</a:t>
            </a:r>
            <a:r>
              <a:rPr dirty="0" sz="1600" spc="-20">
                <a:latin typeface="宋体"/>
                <a:cs typeface="宋体"/>
              </a:rPr>
              <a:t>挑战</a:t>
            </a:r>
            <a:r>
              <a:rPr dirty="0" sz="1600" spc="-10">
                <a:latin typeface="宋体"/>
                <a:cs typeface="宋体"/>
              </a:rPr>
              <a:t>：“</a:t>
            </a:r>
            <a:r>
              <a:rPr dirty="0" sz="1600" spc="-20">
                <a:solidFill>
                  <a:srgbClr val="FF3300"/>
                </a:solidFill>
                <a:latin typeface="宋体"/>
                <a:cs typeface="宋体"/>
              </a:rPr>
              <a:t>品</a:t>
            </a:r>
            <a:r>
              <a:rPr dirty="0" sz="1600" spc="-10">
                <a:solidFill>
                  <a:srgbClr val="FF3300"/>
                </a:solidFill>
                <a:latin typeface="宋体"/>
                <a:cs typeface="宋体"/>
              </a:rPr>
              <a:t>质</a:t>
            </a:r>
            <a:r>
              <a:rPr dirty="0" sz="1600" spc="-20">
                <a:solidFill>
                  <a:srgbClr val="FF3300"/>
                </a:solidFill>
                <a:latin typeface="宋体"/>
                <a:cs typeface="宋体"/>
              </a:rPr>
              <a:t>保障</a:t>
            </a:r>
            <a:r>
              <a:rPr dirty="0" sz="1600" spc="-10">
                <a:solidFill>
                  <a:srgbClr val="FF3300"/>
                </a:solidFill>
                <a:latin typeface="宋体"/>
                <a:cs typeface="宋体"/>
              </a:rPr>
              <a:t>难</a:t>
            </a:r>
            <a:r>
              <a:rPr dirty="0" sz="1600" spc="-20">
                <a:latin typeface="宋体"/>
                <a:cs typeface="宋体"/>
              </a:rPr>
              <a:t>：每</a:t>
            </a:r>
            <a:r>
              <a:rPr dirty="0" sz="1600" spc="-10">
                <a:latin typeface="宋体"/>
                <a:cs typeface="宋体"/>
              </a:rPr>
              <a:t>件</a:t>
            </a:r>
            <a:r>
              <a:rPr dirty="0" sz="1600" spc="-20">
                <a:latin typeface="宋体"/>
                <a:cs typeface="宋体"/>
              </a:rPr>
              <a:t>产品</a:t>
            </a:r>
            <a:r>
              <a:rPr dirty="0" sz="1600" spc="-10">
                <a:latin typeface="宋体"/>
                <a:cs typeface="宋体"/>
              </a:rPr>
              <a:t>的</a:t>
            </a:r>
            <a:r>
              <a:rPr dirty="0" sz="1600" spc="-20">
                <a:latin typeface="宋体"/>
                <a:cs typeface="宋体"/>
              </a:rPr>
              <a:t>数</a:t>
            </a:r>
            <a:r>
              <a:rPr dirty="0" sz="1600" spc="-15">
                <a:latin typeface="宋体"/>
                <a:cs typeface="宋体"/>
              </a:rPr>
              <a:t> 据更多</a:t>
            </a:r>
            <a:r>
              <a:rPr dirty="0" sz="1600" spc="-20">
                <a:latin typeface="微软雅黑"/>
                <a:cs typeface="微软雅黑"/>
              </a:rPr>
              <a:t>……</a:t>
            </a:r>
            <a:r>
              <a:rPr dirty="0" sz="1600" spc="-20">
                <a:latin typeface="宋体"/>
                <a:cs typeface="宋体"/>
              </a:rPr>
              <a:t>疏忽一个细节就会导致</a:t>
            </a:r>
            <a:r>
              <a:rPr dirty="0" sz="1600" spc="-10">
                <a:latin typeface="宋体"/>
                <a:cs typeface="宋体"/>
              </a:rPr>
              <a:t>品</a:t>
            </a:r>
            <a:r>
              <a:rPr dirty="0" sz="1600" spc="-20">
                <a:latin typeface="宋体"/>
                <a:cs typeface="宋体"/>
              </a:rPr>
              <a:t>质偏</a:t>
            </a:r>
            <a:r>
              <a:rPr dirty="0" sz="1600" spc="-10">
                <a:latin typeface="宋体"/>
                <a:cs typeface="宋体"/>
              </a:rPr>
              <a:t>差</a:t>
            </a:r>
            <a:r>
              <a:rPr dirty="0" sz="1600" spc="-20">
                <a:latin typeface="宋体"/>
                <a:cs typeface="宋体"/>
              </a:rPr>
              <a:t>，同</a:t>
            </a:r>
            <a:r>
              <a:rPr dirty="0" sz="1600" spc="-10">
                <a:latin typeface="宋体"/>
                <a:cs typeface="宋体"/>
              </a:rPr>
              <a:t>时</a:t>
            </a:r>
            <a:r>
              <a:rPr dirty="0" sz="1600" spc="-20">
                <a:latin typeface="宋体"/>
                <a:cs typeface="宋体"/>
              </a:rPr>
              <a:t>对工</a:t>
            </a:r>
            <a:r>
              <a:rPr dirty="0" sz="1600" spc="-10">
                <a:latin typeface="宋体"/>
                <a:cs typeface="宋体"/>
              </a:rPr>
              <a:t>人</a:t>
            </a:r>
            <a:r>
              <a:rPr dirty="0" sz="1600" spc="-20">
                <a:latin typeface="宋体"/>
                <a:cs typeface="宋体"/>
              </a:rPr>
              <a:t>的要</a:t>
            </a:r>
            <a:r>
              <a:rPr dirty="0" sz="1600" spc="-10">
                <a:latin typeface="宋体"/>
                <a:cs typeface="宋体"/>
              </a:rPr>
              <a:t>求</a:t>
            </a:r>
            <a:r>
              <a:rPr dirty="0" sz="1600" spc="-20">
                <a:latin typeface="宋体"/>
                <a:cs typeface="宋体"/>
              </a:rPr>
              <a:t>更</a:t>
            </a:r>
            <a:r>
              <a:rPr dirty="0" sz="1600" spc="-15">
                <a:latin typeface="宋体"/>
                <a:cs typeface="宋体"/>
              </a:rPr>
              <a:t>高</a:t>
            </a:r>
            <a:r>
              <a:rPr dirty="0" sz="1600" spc="-5">
                <a:latin typeface="微软雅黑"/>
                <a:cs typeface="微软雅黑"/>
              </a:rPr>
              <a:t>…</a:t>
            </a:r>
            <a:r>
              <a:rPr dirty="0" sz="1600" spc="-20">
                <a:latin typeface="微软雅黑"/>
                <a:cs typeface="微软雅黑"/>
              </a:rPr>
              <a:t>…</a:t>
            </a:r>
            <a:r>
              <a:rPr dirty="0" sz="1600" spc="-20">
                <a:latin typeface="宋体"/>
                <a:cs typeface="宋体"/>
              </a:rPr>
              <a:t>会</a:t>
            </a:r>
            <a:r>
              <a:rPr dirty="0" sz="1600" spc="-10">
                <a:latin typeface="宋体"/>
                <a:cs typeface="宋体"/>
              </a:rPr>
              <a:t>操</a:t>
            </a:r>
            <a:r>
              <a:rPr dirty="0" sz="1600" spc="-20">
                <a:latin typeface="宋体"/>
                <a:cs typeface="宋体"/>
              </a:rPr>
              <a:t>作多</a:t>
            </a:r>
            <a:r>
              <a:rPr dirty="0" sz="1600" spc="-10">
                <a:latin typeface="宋体"/>
                <a:cs typeface="宋体"/>
              </a:rPr>
              <a:t>种</a:t>
            </a:r>
            <a:r>
              <a:rPr dirty="0" sz="1600" spc="-20">
                <a:latin typeface="宋体"/>
                <a:cs typeface="宋体"/>
              </a:rPr>
              <a:t>机</a:t>
            </a:r>
            <a:r>
              <a:rPr dirty="0" sz="1600" spc="-15">
                <a:latin typeface="宋体"/>
                <a:cs typeface="宋体"/>
              </a:rPr>
              <a:t> 器</a:t>
            </a:r>
            <a:r>
              <a:rPr dirty="0" sz="1600" spc="-20">
                <a:latin typeface="微软雅黑"/>
                <a:cs typeface="微软雅黑"/>
              </a:rPr>
              <a:t>…</a:t>
            </a:r>
            <a:r>
              <a:rPr dirty="0" sz="1600" spc="-15">
                <a:latin typeface="微软雅黑"/>
                <a:cs typeface="微软雅黑"/>
              </a:rPr>
              <a:t>…</a:t>
            </a:r>
            <a:r>
              <a:rPr dirty="0" sz="1600" spc="-20">
                <a:latin typeface="宋体"/>
                <a:cs typeface="宋体"/>
              </a:rPr>
              <a:t>不再是单一工种。</a:t>
            </a:r>
            <a:r>
              <a:rPr dirty="0" sz="1600" spc="-20">
                <a:solidFill>
                  <a:srgbClr val="FF3300"/>
                </a:solidFill>
                <a:latin typeface="宋体"/>
                <a:cs typeface="宋体"/>
              </a:rPr>
              <a:t>工期控制</a:t>
            </a:r>
            <a:r>
              <a:rPr dirty="0" sz="1600" spc="-5">
                <a:solidFill>
                  <a:srgbClr val="FF3300"/>
                </a:solidFill>
                <a:latin typeface="宋体"/>
                <a:cs typeface="宋体"/>
              </a:rPr>
              <a:t>难</a:t>
            </a:r>
            <a:r>
              <a:rPr dirty="0" sz="1600" spc="-20">
                <a:latin typeface="宋体"/>
                <a:cs typeface="宋体"/>
              </a:rPr>
              <a:t>：客</a:t>
            </a:r>
            <a:r>
              <a:rPr dirty="0" sz="1600" spc="-10">
                <a:latin typeface="宋体"/>
                <a:cs typeface="宋体"/>
              </a:rPr>
              <a:t>户</a:t>
            </a:r>
            <a:r>
              <a:rPr dirty="0" sz="1600" spc="-20">
                <a:latin typeface="宋体"/>
                <a:cs typeface="宋体"/>
              </a:rPr>
              <a:t>从网</a:t>
            </a:r>
            <a:r>
              <a:rPr dirty="0" sz="1600" spc="-10">
                <a:latin typeface="宋体"/>
                <a:cs typeface="宋体"/>
              </a:rPr>
              <a:t>络</a:t>
            </a:r>
            <a:r>
              <a:rPr dirty="0" sz="1600" spc="-20">
                <a:latin typeface="宋体"/>
                <a:cs typeface="宋体"/>
              </a:rPr>
              <a:t>下单</a:t>
            </a:r>
            <a:r>
              <a:rPr dirty="0" sz="1600" spc="-10">
                <a:latin typeface="宋体"/>
                <a:cs typeface="宋体"/>
              </a:rPr>
              <a:t>相</a:t>
            </a:r>
            <a:r>
              <a:rPr dirty="0" sz="1600" spc="-20">
                <a:latin typeface="宋体"/>
                <a:cs typeface="宋体"/>
              </a:rPr>
              <a:t>对更</a:t>
            </a:r>
            <a:r>
              <a:rPr dirty="0" sz="1600" spc="-10">
                <a:latin typeface="宋体"/>
                <a:cs typeface="宋体"/>
              </a:rPr>
              <a:t>零</a:t>
            </a:r>
            <a:r>
              <a:rPr dirty="0" sz="1600" spc="-20">
                <a:latin typeface="宋体"/>
                <a:cs typeface="宋体"/>
              </a:rPr>
              <a:t>散、</a:t>
            </a:r>
            <a:r>
              <a:rPr dirty="0" sz="1600" spc="-10">
                <a:latin typeface="宋体"/>
                <a:cs typeface="宋体"/>
              </a:rPr>
              <a:t>无</a:t>
            </a:r>
            <a:r>
              <a:rPr dirty="0" sz="1600" spc="-20">
                <a:latin typeface="宋体"/>
                <a:cs typeface="宋体"/>
              </a:rPr>
              <a:t>计划</a:t>
            </a:r>
            <a:r>
              <a:rPr dirty="0" sz="1600" spc="-10">
                <a:latin typeface="宋体"/>
                <a:cs typeface="宋体"/>
              </a:rPr>
              <a:t>性</a:t>
            </a:r>
            <a:r>
              <a:rPr dirty="0" sz="1600" spc="-20">
                <a:latin typeface="宋体"/>
                <a:cs typeface="宋体"/>
              </a:rPr>
              <a:t>，给</a:t>
            </a:r>
            <a:r>
              <a:rPr dirty="0" sz="1600" spc="-10">
                <a:latin typeface="宋体"/>
                <a:cs typeface="宋体"/>
              </a:rPr>
              <a:t>供</a:t>
            </a:r>
            <a:r>
              <a:rPr dirty="0" sz="1600" spc="-20">
                <a:latin typeface="宋体"/>
                <a:cs typeface="宋体"/>
              </a:rPr>
              <a:t>应</a:t>
            </a:r>
            <a:r>
              <a:rPr dirty="0" sz="1600" spc="-20">
                <a:latin typeface="宋体"/>
                <a:cs typeface="宋体"/>
              </a:rPr>
              <a:t> 链备货、工期节奏安排带来新挑战</a:t>
            </a:r>
            <a:r>
              <a:rPr dirty="0" sz="1600" spc="-5">
                <a:latin typeface="宋体"/>
                <a:cs typeface="宋体"/>
              </a:rPr>
              <a:t>。</a:t>
            </a:r>
            <a:r>
              <a:rPr dirty="0" sz="1600" spc="-20">
                <a:solidFill>
                  <a:srgbClr val="FF3300"/>
                </a:solidFill>
                <a:latin typeface="宋体"/>
                <a:cs typeface="宋体"/>
              </a:rPr>
              <a:t>成本</a:t>
            </a:r>
            <a:r>
              <a:rPr dirty="0" sz="1600" spc="-10">
                <a:solidFill>
                  <a:srgbClr val="FF3300"/>
                </a:solidFill>
                <a:latin typeface="宋体"/>
                <a:cs typeface="宋体"/>
              </a:rPr>
              <a:t>控</a:t>
            </a:r>
            <a:r>
              <a:rPr dirty="0" sz="1600" spc="-20">
                <a:solidFill>
                  <a:srgbClr val="FF3300"/>
                </a:solidFill>
                <a:latin typeface="宋体"/>
                <a:cs typeface="宋体"/>
              </a:rPr>
              <a:t>制难</a:t>
            </a:r>
            <a:r>
              <a:rPr dirty="0" sz="1600" spc="-10">
                <a:latin typeface="宋体"/>
                <a:cs typeface="宋体"/>
              </a:rPr>
              <a:t>：</a:t>
            </a:r>
            <a:r>
              <a:rPr dirty="0" sz="1600" spc="-20">
                <a:latin typeface="宋体"/>
                <a:cs typeface="宋体"/>
              </a:rPr>
              <a:t>个性</a:t>
            </a:r>
            <a:r>
              <a:rPr dirty="0" sz="1600" spc="-10">
                <a:latin typeface="宋体"/>
                <a:cs typeface="宋体"/>
              </a:rPr>
              <a:t>化</a:t>
            </a:r>
            <a:r>
              <a:rPr dirty="0" sz="1600" spc="-20">
                <a:latin typeface="宋体"/>
                <a:cs typeface="宋体"/>
              </a:rPr>
              <a:t>定制</a:t>
            </a:r>
            <a:r>
              <a:rPr dirty="0" sz="1600" spc="-10">
                <a:latin typeface="宋体"/>
                <a:cs typeface="宋体"/>
              </a:rPr>
              <a:t>要</a:t>
            </a:r>
            <a:r>
              <a:rPr dirty="0" sz="1600" spc="-20">
                <a:latin typeface="宋体"/>
                <a:cs typeface="宋体"/>
              </a:rPr>
              <a:t>求面</a:t>
            </a:r>
            <a:r>
              <a:rPr dirty="0" sz="1600" spc="-10">
                <a:latin typeface="宋体"/>
                <a:cs typeface="宋体"/>
              </a:rPr>
              <a:t>料</a:t>
            </a:r>
            <a:r>
              <a:rPr dirty="0" sz="1600" spc="-20">
                <a:latin typeface="宋体"/>
                <a:cs typeface="宋体"/>
              </a:rPr>
              <a:t>品种</a:t>
            </a:r>
            <a:r>
              <a:rPr dirty="0" sz="1600" spc="-10">
                <a:latin typeface="宋体"/>
                <a:cs typeface="宋体"/>
              </a:rPr>
              <a:t>多</a:t>
            </a:r>
            <a:r>
              <a:rPr dirty="0" sz="1600" spc="-20">
                <a:latin typeface="宋体"/>
                <a:cs typeface="宋体"/>
              </a:rPr>
              <a:t>，但</a:t>
            </a:r>
            <a:r>
              <a:rPr dirty="0" sz="1600" spc="-10">
                <a:latin typeface="宋体"/>
                <a:cs typeface="宋体"/>
              </a:rPr>
              <a:t>单</a:t>
            </a:r>
            <a:r>
              <a:rPr dirty="0" sz="1600" spc="-20">
                <a:latin typeface="宋体"/>
                <a:cs typeface="宋体"/>
              </a:rPr>
              <a:t>批</a:t>
            </a:r>
            <a:r>
              <a:rPr dirty="0" sz="1600" spc="-20">
                <a:latin typeface="宋体"/>
                <a:cs typeface="宋体"/>
              </a:rPr>
              <a:t> 的量不多，很难形成面料采购规模</a:t>
            </a:r>
            <a:r>
              <a:rPr dirty="0" sz="1600" spc="-10">
                <a:latin typeface="宋体"/>
                <a:cs typeface="宋体"/>
              </a:rPr>
              <a:t>化</a:t>
            </a:r>
            <a:r>
              <a:rPr dirty="0" sz="1600" spc="-20">
                <a:latin typeface="宋体"/>
                <a:cs typeface="宋体"/>
              </a:rPr>
              <a:t>效益</a:t>
            </a:r>
            <a:r>
              <a:rPr dirty="0" sz="1600" spc="-10">
                <a:latin typeface="宋体"/>
                <a:cs typeface="宋体"/>
              </a:rPr>
              <a:t>，</a:t>
            </a:r>
            <a:r>
              <a:rPr dirty="0" sz="1600" spc="-20">
                <a:latin typeface="宋体"/>
                <a:cs typeface="宋体"/>
              </a:rPr>
              <a:t>导致</a:t>
            </a:r>
            <a:r>
              <a:rPr dirty="0" sz="1600" spc="-10">
                <a:latin typeface="宋体"/>
                <a:cs typeface="宋体"/>
              </a:rPr>
              <a:t>成</a:t>
            </a:r>
            <a:r>
              <a:rPr dirty="0" sz="1600" spc="-20">
                <a:latin typeface="宋体"/>
                <a:cs typeface="宋体"/>
              </a:rPr>
              <a:t>本攀</a:t>
            </a:r>
            <a:r>
              <a:rPr dirty="0" sz="1600" spc="-10">
                <a:latin typeface="宋体"/>
                <a:cs typeface="宋体"/>
              </a:rPr>
              <a:t>升</a:t>
            </a:r>
            <a:r>
              <a:rPr dirty="0" sz="1600" spc="-20">
                <a:latin typeface="宋体"/>
                <a:cs typeface="宋体"/>
              </a:rPr>
              <a:t>。”</a:t>
            </a:r>
            <a:endParaRPr sz="16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6520">
              <a:lnSpc>
                <a:spcPts val="3835"/>
              </a:lnSpc>
            </a:pPr>
            <a:r>
              <a:rPr dirty="0" spc="-5"/>
              <a:t>生产方式：车间里静悄</a:t>
            </a:r>
            <a:r>
              <a:rPr dirty="0" spc="-20"/>
              <a:t>悄</a:t>
            </a:r>
            <a:r>
              <a:rPr dirty="0" spc="-5"/>
              <a:t>的变革</a:t>
            </a:r>
          </a:p>
        </p:txBody>
      </p:sp>
      <p:sp>
        <p:nvSpPr>
          <p:cNvPr id="3" name="object 3"/>
          <p:cNvSpPr/>
          <p:nvPr/>
        </p:nvSpPr>
        <p:spPr>
          <a:xfrm>
            <a:off x="468312" y="933450"/>
            <a:ext cx="3625850" cy="1925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68312" y="2932176"/>
            <a:ext cx="3625850" cy="1754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572000" y="927100"/>
            <a:ext cx="3960749" cy="1944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36091" y="724153"/>
            <a:ext cx="5751195" cy="182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40"/>
              </a:lnSpc>
              <a:tabLst>
                <a:tab pos="4823460" algn="l"/>
              </a:tabLst>
            </a:pPr>
            <a:r>
              <a:rPr dirty="0" baseline="4629" sz="1800" spc="-7">
                <a:latin typeface="微软雅黑"/>
                <a:cs typeface="微软雅黑"/>
              </a:rPr>
              <a:t>从捆包制到“单件流</a:t>
            </a:r>
            <a:r>
              <a:rPr dirty="0" baseline="4629" sz="1800">
                <a:latin typeface="微软雅黑"/>
                <a:cs typeface="微软雅黑"/>
              </a:rPr>
              <a:t>”	</a:t>
            </a:r>
            <a:r>
              <a:rPr dirty="0" sz="1200">
                <a:latin typeface="微软雅黑"/>
                <a:cs typeface="微软雅黑"/>
              </a:rPr>
              <a:t>小型自动裁床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4917" y="4702149"/>
            <a:ext cx="6350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小型染缸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0" y="2949511"/>
            <a:ext cx="3960749" cy="1782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476870" y="3453129"/>
            <a:ext cx="787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工序平衡表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4052" y="4717999"/>
            <a:ext cx="65278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0">
                <a:latin typeface="微软雅黑"/>
                <a:cs typeface="微软雅黑"/>
              </a:rPr>
              <a:t>EM</a:t>
            </a:r>
            <a:r>
              <a:rPr dirty="0" sz="1200" spc="-10">
                <a:latin typeface="微软雅黑"/>
                <a:cs typeface="微软雅黑"/>
              </a:rPr>
              <a:t>S</a:t>
            </a:r>
            <a:r>
              <a:rPr dirty="0" sz="1200" spc="-10">
                <a:latin typeface="微软雅黑"/>
                <a:cs typeface="微软雅黑"/>
              </a:rPr>
              <a:t>系统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2800" spc="-35"/>
              <a:t>案例：共创供应</a:t>
            </a:r>
            <a:r>
              <a:rPr dirty="0" sz="2800" spc="-30"/>
              <a:t>链</a:t>
            </a:r>
            <a:r>
              <a:rPr dirty="0" sz="2800" spc="-15">
                <a:latin typeface="微软雅黑"/>
                <a:cs typeface="微软雅黑"/>
              </a:rPr>
              <a:t>-</a:t>
            </a:r>
            <a:r>
              <a:rPr dirty="0" sz="2800" spc="-35"/>
              <a:t>为</a:t>
            </a:r>
            <a:r>
              <a:rPr dirty="0" sz="2800" spc="-25">
                <a:latin typeface="微软雅黑"/>
                <a:cs typeface="微软雅黑"/>
              </a:rPr>
              <a:t>C2B</a:t>
            </a:r>
            <a:r>
              <a:rPr dirty="0" sz="2800" spc="-30"/>
              <a:t>而生的</a:t>
            </a:r>
            <a:r>
              <a:rPr dirty="0" sz="2800" spc="-40"/>
              <a:t>柔</a:t>
            </a:r>
            <a:r>
              <a:rPr dirty="0" sz="2800" spc="-25"/>
              <a:t>性</a:t>
            </a:r>
            <a:r>
              <a:rPr dirty="0" sz="2800" spc="-30"/>
              <a:t>供应链服务商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212" y="1654175"/>
            <a:ext cx="7848600" cy="3114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18540" y="878332"/>
            <a:ext cx="6500495" cy="809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数据全流程打通共享是</a:t>
            </a:r>
            <a:r>
              <a:rPr dirty="0" sz="1400" spc="-15">
                <a:latin typeface="微软雅黑"/>
                <a:cs typeface="微软雅黑"/>
              </a:rPr>
              <a:t>基</a:t>
            </a:r>
            <a:r>
              <a:rPr dirty="0" sz="1400">
                <a:latin typeface="微软雅黑"/>
                <a:cs typeface="微软雅黑"/>
              </a:rPr>
              <a:t>础，</a:t>
            </a:r>
            <a:r>
              <a:rPr dirty="0" sz="1400" spc="-15">
                <a:latin typeface="微软雅黑"/>
                <a:cs typeface="微软雅黑"/>
              </a:rPr>
              <a:t>综</a:t>
            </a:r>
            <a:r>
              <a:rPr dirty="0" sz="1400">
                <a:latin typeface="微软雅黑"/>
                <a:cs typeface="微软雅黑"/>
              </a:rPr>
              <a:t>合运</a:t>
            </a:r>
            <a:r>
              <a:rPr dirty="0" sz="1400" spc="-10">
                <a:latin typeface="微软雅黑"/>
                <a:cs typeface="微软雅黑"/>
              </a:rPr>
              <a:t>用</a:t>
            </a:r>
            <a:r>
              <a:rPr dirty="0" sz="1400">
                <a:latin typeface="微软雅黑"/>
                <a:cs typeface="微软雅黑"/>
              </a:rPr>
              <a:t>PM</a:t>
            </a:r>
            <a:r>
              <a:rPr dirty="0" sz="1400" spc="-5">
                <a:latin typeface="微软雅黑"/>
                <a:cs typeface="微软雅黑"/>
              </a:rPr>
              <a:t>C</a:t>
            </a:r>
            <a:r>
              <a:rPr dirty="0" sz="1400">
                <a:latin typeface="微软雅黑"/>
                <a:cs typeface="微软雅黑"/>
              </a:rPr>
              <a:t>、</a:t>
            </a:r>
            <a:r>
              <a:rPr dirty="0" sz="1400" spc="-15">
                <a:latin typeface="微软雅黑"/>
                <a:cs typeface="微软雅黑"/>
              </a:rPr>
              <a:t>T</a:t>
            </a:r>
            <a:r>
              <a:rPr dirty="0" sz="1400">
                <a:latin typeface="微软雅黑"/>
                <a:cs typeface="微软雅黑"/>
              </a:rPr>
              <a:t>P</a:t>
            </a:r>
            <a:r>
              <a:rPr dirty="0" sz="1400" spc="5">
                <a:latin typeface="微软雅黑"/>
                <a:cs typeface="微软雅黑"/>
              </a:rPr>
              <a:t>S</a:t>
            </a:r>
            <a:r>
              <a:rPr dirty="0" sz="1400" spc="-15">
                <a:latin typeface="微软雅黑"/>
                <a:cs typeface="微软雅黑"/>
              </a:rPr>
              <a:t>精</a:t>
            </a:r>
            <a:r>
              <a:rPr dirty="0" sz="1400">
                <a:latin typeface="微软雅黑"/>
                <a:cs typeface="微软雅黑"/>
              </a:rPr>
              <a:t>益生</a:t>
            </a:r>
            <a:r>
              <a:rPr dirty="0" sz="1400" spc="-15">
                <a:latin typeface="微软雅黑"/>
                <a:cs typeface="微软雅黑"/>
              </a:rPr>
              <a:t>产</a:t>
            </a:r>
            <a:r>
              <a:rPr dirty="0" sz="1400">
                <a:latin typeface="微软雅黑"/>
                <a:cs typeface="微软雅黑"/>
              </a:rPr>
              <a:t>、</a:t>
            </a:r>
            <a:r>
              <a:rPr dirty="0" sz="1400" spc="-75">
                <a:latin typeface="微软雅黑"/>
                <a:cs typeface="微软雅黑"/>
              </a:rPr>
              <a:t>T</a:t>
            </a:r>
            <a:r>
              <a:rPr dirty="0" sz="1400" spc="-5">
                <a:latin typeface="微软雅黑"/>
                <a:cs typeface="微软雅黑"/>
              </a:rPr>
              <a:t>OC</a:t>
            </a:r>
            <a:r>
              <a:rPr dirty="0" sz="1400">
                <a:latin typeface="微软雅黑"/>
                <a:cs typeface="微软雅黑"/>
              </a:rPr>
              <a:t>改</a:t>
            </a:r>
            <a:r>
              <a:rPr dirty="0" sz="1400" spc="-15">
                <a:latin typeface="微软雅黑"/>
                <a:cs typeface="微软雅黑"/>
              </a:rPr>
              <a:t>造</a:t>
            </a:r>
            <a:r>
              <a:rPr dirty="0" sz="1400">
                <a:latin typeface="微软雅黑"/>
                <a:cs typeface="微软雅黑"/>
              </a:rPr>
              <a:t>传统</a:t>
            </a:r>
            <a:r>
              <a:rPr dirty="0" sz="1400" spc="-15">
                <a:latin typeface="微软雅黑"/>
                <a:cs typeface="微软雅黑"/>
              </a:rPr>
              <a:t>供</a:t>
            </a:r>
            <a:r>
              <a:rPr dirty="0" sz="1400">
                <a:latin typeface="微软雅黑"/>
                <a:cs typeface="微软雅黑"/>
              </a:rPr>
              <a:t>应链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韩都衣舍唯一五星级供</a:t>
            </a:r>
            <a:r>
              <a:rPr dirty="0" sz="1400" spc="-15">
                <a:latin typeface="微软雅黑"/>
                <a:cs typeface="微软雅黑"/>
              </a:rPr>
              <a:t>应</a:t>
            </a:r>
            <a:r>
              <a:rPr dirty="0" sz="1400">
                <a:latin typeface="微软雅黑"/>
                <a:cs typeface="微软雅黑"/>
              </a:rPr>
              <a:t>链，</a:t>
            </a:r>
            <a:r>
              <a:rPr dirty="0" sz="1400" spc="-15">
                <a:latin typeface="微软雅黑"/>
                <a:cs typeface="微软雅黑"/>
              </a:rPr>
              <a:t>助</a:t>
            </a:r>
            <a:r>
              <a:rPr dirty="0" sz="1400">
                <a:latin typeface="微软雅黑"/>
                <a:cs typeface="微软雅黑"/>
              </a:rPr>
              <a:t>推韩</a:t>
            </a:r>
            <a:r>
              <a:rPr dirty="0" sz="1400" spc="-15">
                <a:latin typeface="微软雅黑"/>
                <a:cs typeface="微软雅黑"/>
              </a:rPr>
              <a:t>都</a:t>
            </a:r>
            <a:r>
              <a:rPr dirty="0" sz="1400">
                <a:latin typeface="微软雅黑"/>
                <a:cs typeface="微软雅黑"/>
              </a:rPr>
              <a:t>快时</a:t>
            </a:r>
            <a:r>
              <a:rPr dirty="0" sz="1400" spc="-15">
                <a:latin typeface="微软雅黑"/>
                <a:cs typeface="微软雅黑"/>
              </a:rPr>
              <a:t>尚</a:t>
            </a:r>
            <a:r>
              <a:rPr dirty="0" sz="1400">
                <a:latin typeface="微软雅黑"/>
                <a:cs typeface="微软雅黑"/>
              </a:rPr>
              <a:t>战略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C2</a:t>
            </a:r>
            <a:r>
              <a:rPr dirty="0" sz="1400" spc="-5">
                <a:latin typeface="微软雅黑"/>
                <a:cs typeface="微软雅黑"/>
              </a:rPr>
              <a:t>B</a:t>
            </a:r>
            <a:r>
              <a:rPr dirty="0" sz="1400">
                <a:latin typeface="微软雅黑"/>
                <a:cs typeface="微软雅黑"/>
              </a:rPr>
              <a:t>运</a:t>
            </a:r>
            <a:r>
              <a:rPr dirty="0" sz="1400" spc="-5">
                <a:latin typeface="微软雅黑"/>
                <a:cs typeface="微软雅黑"/>
              </a:rPr>
              <a:t>营</a:t>
            </a:r>
            <a:r>
              <a:rPr dirty="0" sz="1400" spc="5">
                <a:latin typeface="微软雅黑"/>
                <a:cs typeface="微软雅黑"/>
              </a:rPr>
              <a:t>+</a:t>
            </a:r>
            <a:r>
              <a:rPr dirty="0" sz="1400">
                <a:latin typeface="微软雅黑"/>
                <a:cs typeface="微软雅黑"/>
              </a:rPr>
              <a:t>柔性化供应链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72225" y="2284437"/>
            <a:ext cx="2771775" cy="2232025"/>
          </a:xfrm>
          <a:custGeom>
            <a:avLst/>
            <a:gdLst/>
            <a:ahLst/>
            <a:cxnLst/>
            <a:rect l="l" t="t" r="r" b="b"/>
            <a:pathLst>
              <a:path w="2771775" h="2232025">
                <a:moveTo>
                  <a:pt x="0" y="2231898"/>
                </a:moveTo>
                <a:lnTo>
                  <a:pt x="2771775" y="2231898"/>
                </a:lnTo>
                <a:lnTo>
                  <a:pt x="2771775" y="0"/>
                </a:lnTo>
                <a:lnTo>
                  <a:pt x="0" y="0"/>
                </a:lnTo>
                <a:lnTo>
                  <a:pt x="0" y="223189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11214" y="2255011"/>
            <a:ext cx="2632710" cy="2270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600" spc="-20" b="1">
                <a:latin typeface="微软雅黑"/>
                <a:cs typeface="微软雅黑"/>
              </a:rPr>
              <a:t>共创</a:t>
            </a:r>
            <a:r>
              <a:rPr dirty="0" sz="1600" spc="-15" b="1">
                <a:latin typeface="微软雅黑"/>
                <a:cs typeface="微软雅黑"/>
              </a:rPr>
              <a:t>-</a:t>
            </a:r>
            <a:r>
              <a:rPr dirty="0" sz="1600" spc="-15" b="1">
                <a:latin typeface="微软雅黑"/>
                <a:cs typeface="微软雅黑"/>
              </a:rPr>
              <a:t>基于互联网和大数据可 </a:t>
            </a:r>
            <a:r>
              <a:rPr dirty="0" sz="1600" spc="-25" b="1">
                <a:latin typeface="微软雅黑"/>
                <a:cs typeface="微软雅黑"/>
              </a:rPr>
              <a:t>以做到更为极致的</a:t>
            </a:r>
            <a:r>
              <a:rPr dirty="0" sz="1600" spc="-20" b="1">
                <a:latin typeface="微软雅黑"/>
                <a:cs typeface="微软雅黑"/>
              </a:rPr>
              <a:t>“</a:t>
            </a:r>
            <a:r>
              <a:rPr dirty="0" sz="1600" spc="-15" b="1">
                <a:latin typeface="微软雅黑"/>
                <a:cs typeface="微软雅黑"/>
              </a:rPr>
              <a:t>ZAR</a:t>
            </a:r>
            <a:r>
              <a:rPr dirty="0" sz="1600" spc="-20" b="1">
                <a:latin typeface="微软雅黑"/>
                <a:cs typeface="微软雅黑"/>
              </a:rPr>
              <a:t>A</a:t>
            </a:r>
            <a:r>
              <a:rPr dirty="0" sz="1600" spc="-15" b="1">
                <a:latin typeface="微软雅黑"/>
                <a:cs typeface="微软雅黑"/>
              </a:rPr>
              <a:t>” 模型：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ts val="2300"/>
              </a:lnSpc>
              <a:spcBef>
                <a:spcPts val="24"/>
              </a:spcBef>
            </a:pPr>
            <a:endParaRPr sz="2300"/>
          </a:p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数据预测：点击、收藏</a:t>
            </a:r>
            <a:r>
              <a:rPr dirty="0" sz="1400" spc="-15">
                <a:latin typeface="微软雅黑"/>
                <a:cs typeface="微软雅黑"/>
              </a:rPr>
              <a:t>、</a:t>
            </a:r>
            <a:r>
              <a:rPr dirty="0" sz="1400">
                <a:latin typeface="微软雅黑"/>
                <a:cs typeface="微软雅黑"/>
              </a:rPr>
              <a:t>购物车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400" spc="-5">
                <a:latin typeface="Arial"/>
                <a:cs typeface="Arial"/>
              </a:rPr>
              <a:t>•</a:t>
            </a:r>
            <a:r>
              <a:rPr dirty="0" sz="1400" spc="-5">
                <a:latin typeface="微软雅黑"/>
                <a:cs typeface="微软雅黑"/>
              </a:rPr>
              <a:t>首单：多款式小批量测款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发现爆款：多批次快速</a:t>
            </a:r>
            <a:r>
              <a:rPr dirty="0" sz="1400" spc="-15">
                <a:latin typeface="微软雅黑"/>
                <a:cs typeface="微软雅黑"/>
              </a:rPr>
              <a:t>翻</a:t>
            </a:r>
            <a:r>
              <a:rPr dirty="0" sz="1400">
                <a:latin typeface="微软雅黑"/>
                <a:cs typeface="微软雅黑"/>
              </a:rPr>
              <a:t>单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延长单品销售生命周期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400">
                <a:latin typeface="Arial"/>
                <a:cs typeface="Arial"/>
              </a:rPr>
              <a:t>•</a:t>
            </a:r>
            <a:r>
              <a:rPr dirty="0" sz="1400">
                <a:latin typeface="微软雅黑"/>
                <a:cs typeface="微软雅黑"/>
              </a:rPr>
              <a:t>帮助品牌商降低流量成本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187" y="1161986"/>
            <a:ext cx="8458200" cy="3598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5315" rIns="0" bIns="0" rtlCol="0" vert="horz">
            <a:spAutoFit/>
          </a:bodyPr>
          <a:lstStyle/>
          <a:p>
            <a:pPr marL="96520">
              <a:lnSpc>
                <a:spcPct val="100000"/>
              </a:lnSpc>
            </a:pPr>
            <a:r>
              <a:rPr dirty="0" sz="2400"/>
              <a:t>案例：聚化算的万台空调大团购，实现规模化定制</a:t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314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 sz="2000"/>
              <a:t>案例：“淘工厂”实现</a:t>
            </a:r>
            <a:r>
              <a:rPr dirty="0" sz="2000" spc="-15"/>
              <a:t>将</a:t>
            </a:r>
            <a:r>
              <a:rPr dirty="0" sz="2000"/>
              <a:t>产能</a:t>
            </a:r>
            <a:r>
              <a:rPr dirty="0" sz="2000" spc="-15"/>
              <a:t>、</a:t>
            </a:r>
            <a:r>
              <a:rPr dirty="0" sz="2000"/>
              <a:t>生产</a:t>
            </a:r>
            <a:r>
              <a:rPr dirty="0" sz="2000" spc="-15"/>
              <a:t>线</a:t>
            </a:r>
            <a:r>
              <a:rPr dirty="0" sz="2000"/>
              <a:t>、档</a:t>
            </a:r>
            <a:r>
              <a:rPr dirty="0" sz="2000" spc="-15"/>
              <a:t>期</a:t>
            </a:r>
            <a:r>
              <a:rPr dirty="0" sz="2000"/>
              <a:t>作为</a:t>
            </a:r>
            <a:r>
              <a:rPr dirty="0" sz="2000" spc="-15"/>
              <a:t>商</a:t>
            </a:r>
            <a:r>
              <a:rPr dirty="0" sz="2000"/>
              <a:t>品在</a:t>
            </a:r>
            <a:r>
              <a:rPr dirty="0" sz="2000" spc="-15"/>
              <a:t>线</a:t>
            </a:r>
            <a:r>
              <a:rPr dirty="0" sz="2000"/>
              <a:t>出售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495300" y="2932112"/>
            <a:ext cx="8136255" cy="503555"/>
          </a:xfrm>
          <a:custGeom>
            <a:avLst/>
            <a:gdLst/>
            <a:ahLst/>
            <a:cxnLst/>
            <a:rect l="l" t="t" r="r" b="b"/>
            <a:pathLst>
              <a:path w="8136255" h="503554">
                <a:moveTo>
                  <a:pt x="0" y="503237"/>
                </a:moveTo>
                <a:lnTo>
                  <a:pt x="8136001" y="503237"/>
                </a:lnTo>
                <a:lnTo>
                  <a:pt x="8136001" y="0"/>
                </a:lnTo>
                <a:lnTo>
                  <a:pt x="0" y="0"/>
                </a:lnTo>
                <a:lnTo>
                  <a:pt x="0" y="503237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4040" y="2969641"/>
            <a:ext cx="7807959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微软雅黑"/>
                <a:cs typeface="微软雅黑"/>
              </a:rPr>
              <a:t>淘工厂平台：验厂服务</a:t>
            </a:r>
            <a:r>
              <a:rPr dirty="0" sz="1800" b="1">
                <a:latin typeface="微软雅黑"/>
                <a:cs typeface="微软雅黑"/>
              </a:rPr>
              <a:t>+</a:t>
            </a:r>
            <a:r>
              <a:rPr dirty="0" sz="1800" b="1">
                <a:latin typeface="微软雅黑"/>
                <a:cs typeface="微软雅黑"/>
              </a:rPr>
              <a:t>服务能力评价</a:t>
            </a:r>
            <a:r>
              <a:rPr dirty="0" sz="1800" spc="-5" b="1">
                <a:latin typeface="微软雅黑"/>
                <a:cs typeface="微软雅黑"/>
              </a:rPr>
              <a:t>+</a:t>
            </a:r>
            <a:r>
              <a:rPr dirty="0" sz="1800" b="1">
                <a:latin typeface="微软雅黑"/>
                <a:cs typeface="微软雅黑"/>
              </a:rPr>
              <a:t>交易规则</a:t>
            </a:r>
            <a:r>
              <a:rPr dirty="0" sz="1800" spc="-5" b="1">
                <a:latin typeface="微软雅黑"/>
                <a:cs typeface="微软雅黑"/>
              </a:rPr>
              <a:t>+</a:t>
            </a:r>
            <a:r>
              <a:rPr dirty="0" sz="1800" b="1">
                <a:latin typeface="微软雅黑"/>
                <a:cs typeface="微软雅黑"/>
              </a:rPr>
              <a:t>信用体系</a:t>
            </a:r>
            <a:r>
              <a:rPr dirty="0" sz="1800" spc="-5" b="1">
                <a:latin typeface="微软雅黑"/>
                <a:cs typeface="微软雅黑"/>
              </a:rPr>
              <a:t>+</a:t>
            </a:r>
            <a:r>
              <a:rPr dirty="0" sz="1800" b="1">
                <a:latin typeface="微软雅黑"/>
                <a:cs typeface="微软雅黑"/>
              </a:rPr>
              <a:t>供应链金融服务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95525" y="3579876"/>
            <a:ext cx="4537075" cy="1027430"/>
          </a:xfrm>
          <a:custGeom>
            <a:avLst/>
            <a:gdLst/>
            <a:ahLst/>
            <a:cxnLst/>
            <a:rect l="l" t="t" r="r" b="b"/>
            <a:pathLst>
              <a:path w="4537075" h="1027429">
                <a:moveTo>
                  <a:pt x="2268601" y="0"/>
                </a:moveTo>
                <a:lnTo>
                  <a:pt x="2082531" y="1702"/>
                </a:lnTo>
                <a:lnTo>
                  <a:pt x="1900605" y="6719"/>
                </a:lnTo>
                <a:lnTo>
                  <a:pt x="1723407" y="14921"/>
                </a:lnTo>
                <a:lnTo>
                  <a:pt x="1551521" y="26175"/>
                </a:lnTo>
                <a:lnTo>
                  <a:pt x="1385530" y="40348"/>
                </a:lnTo>
                <a:lnTo>
                  <a:pt x="1226018" y="57309"/>
                </a:lnTo>
                <a:lnTo>
                  <a:pt x="1073568" y="76925"/>
                </a:lnTo>
                <a:lnTo>
                  <a:pt x="928765" y="99065"/>
                </a:lnTo>
                <a:lnTo>
                  <a:pt x="792191" y="123596"/>
                </a:lnTo>
                <a:lnTo>
                  <a:pt x="664432" y="150387"/>
                </a:lnTo>
                <a:lnTo>
                  <a:pt x="546069" y="179304"/>
                </a:lnTo>
                <a:lnTo>
                  <a:pt x="437688" y="210216"/>
                </a:lnTo>
                <a:lnTo>
                  <a:pt x="339872" y="242992"/>
                </a:lnTo>
                <a:lnTo>
                  <a:pt x="253204" y="277498"/>
                </a:lnTo>
                <a:lnTo>
                  <a:pt x="178268" y="313603"/>
                </a:lnTo>
                <a:lnTo>
                  <a:pt x="115648" y="351175"/>
                </a:lnTo>
                <a:lnTo>
                  <a:pt x="65927" y="390081"/>
                </a:lnTo>
                <a:lnTo>
                  <a:pt x="29690" y="430189"/>
                </a:lnTo>
                <a:lnTo>
                  <a:pt x="7519" y="471369"/>
                </a:lnTo>
                <a:lnTo>
                  <a:pt x="0" y="513486"/>
                </a:lnTo>
                <a:lnTo>
                  <a:pt x="7519" y="555607"/>
                </a:lnTo>
                <a:lnTo>
                  <a:pt x="29690" y="596791"/>
                </a:lnTo>
                <a:lnTo>
                  <a:pt x="65927" y="636904"/>
                </a:lnTo>
                <a:lnTo>
                  <a:pt x="115648" y="675815"/>
                </a:lnTo>
                <a:lnTo>
                  <a:pt x="178268" y="713391"/>
                </a:lnTo>
                <a:lnTo>
                  <a:pt x="253204" y="749501"/>
                </a:lnTo>
                <a:lnTo>
                  <a:pt x="339872" y="784013"/>
                </a:lnTo>
                <a:lnTo>
                  <a:pt x="437688" y="816793"/>
                </a:lnTo>
                <a:lnTo>
                  <a:pt x="546069" y="847711"/>
                </a:lnTo>
                <a:lnTo>
                  <a:pt x="664432" y="876633"/>
                </a:lnTo>
                <a:lnTo>
                  <a:pt x="792191" y="903428"/>
                </a:lnTo>
                <a:lnTo>
                  <a:pt x="928765" y="927963"/>
                </a:lnTo>
                <a:lnTo>
                  <a:pt x="1073568" y="950107"/>
                </a:lnTo>
                <a:lnTo>
                  <a:pt x="1226018" y="969727"/>
                </a:lnTo>
                <a:lnTo>
                  <a:pt x="1385530" y="986691"/>
                </a:lnTo>
                <a:lnTo>
                  <a:pt x="1551521" y="1000868"/>
                </a:lnTo>
                <a:lnTo>
                  <a:pt x="1723407" y="1012124"/>
                </a:lnTo>
                <a:lnTo>
                  <a:pt x="1900605" y="1020327"/>
                </a:lnTo>
                <a:lnTo>
                  <a:pt x="2082531" y="1025346"/>
                </a:lnTo>
                <a:lnTo>
                  <a:pt x="2268601" y="1027049"/>
                </a:lnTo>
                <a:lnTo>
                  <a:pt x="2454652" y="1025346"/>
                </a:lnTo>
                <a:lnTo>
                  <a:pt x="2636562" y="1020327"/>
                </a:lnTo>
                <a:lnTo>
                  <a:pt x="2813745" y="1012124"/>
                </a:lnTo>
                <a:lnTo>
                  <a:pt x="2985618" y="1000868"/>
                </a:lnTo>
                <a:lnTo>
                  <a:pt x="3151598" y="986691"/>
                </a:lnTo>
                <a:lnTo>
                  <a:pt x="3311100" y="969727"/>
                </a:lnTo>
                <a:lnTo>
                  <a:pt x="3463541" y="950107"/>
                </a:lnTo>
                <a:lnTo>
                  <a:pt x="3608337" y="927963"/>
                </a:lnTo>
                <a:lnTo>
                  <a:pt x="3744904" y="903428"/>
                </a:lnTo>
                <a:lnTo>
                  <a:pt x="3872658" y="876633"/>
                </a:lnTo>
                <a:lnTo>
                  <a:pt x="3991016" y="847711"/>
                </a:lnTo>
                <a:lnTo>
                  <a:pt x="4099394" y="816793"/>
                </a:lnTo>
                <a:lnTo>
                  <a:pt x="4197208" y="784013"/>
                </a:lnTo>
                <a:lnTo>
                  <a:pt x="4283874" y="749501"/>
                </a:lnTo>
                <a:lnTo>
                  <a:pt x="4358808" y="713391"/>
                </a:lnTo>
                <a:lnTo>
                  <a:pt x="4421427" y="675815"/>
                </a:lnTo>
                <a:lnTo>
                  <a:pt x="4471147" y="636904"/>
                </a:lnTo>
                <a:lnTo>
                  <a:pt x="4507384" y="596791"/>
                </a:lnTo>
                <a:lnTo>
                  <a:pt x="4529555" y="555607"/>
                </a:lnTo>
                <a:lnTo>
                  <a:pt x="4537075" y="513486"/>
                </a:lnTo>
                <a:lnTo>
                  <a:pt x="4529555" y="471369"/>
                </a:lnTo>
                <a:lnTo>
                  <a:pt x="4507384" y="430189"/>
                </a:lnTo>
                <a:lnTo>
                  <a:pt x="4471147" y="390081"/>
                </a:lnTo>
                <a:lnTo>
                  <a:pt x="4421427" y="351175"/>
                </a:lnTo>
                <a:lnTo>
                  <a:pt x="4358808" y="313603"/>
                </a:lnTo>
                <a:lnTo>
                  <a:pt x="4283874" y="277498"/>
                </a:lnTo>
                <a:lnTo>
                  <a:pt x="4197208" y="242992"/>
                </a:lnTo>
                <a:lnTo>
                  <a:pt x="4099394" y="210216"/>
                </a:lnTo>
                <a:lnTo>
                  <a:pt x="3991016" y="179304"/>
                </a:lnTo>
                <a:lnTo>
                  <a:pt x="3872658" y="150387"/>
                </a:lnTo>
                <a:lnTo>
                  <a:pt x="3744904" y="123596"/>
                </a:lnTo>
                <a:lnTo>
                  <a:pt x="3608337" y="99065"/>
                </a:lnTo>
                <a:lnTo>
                  <a:pt x="3463541" y="76925"/>
                </a:lnTo>
                <a:lnTo>
                  <a:pt x="3311100" y="57309"/>
                </a:lnTo>
                <a:lnTo>
                  <a:pt x="3151598" y="40348"/>
                </a:lnTo>
                <a:lnTo>
                  <a:pt x="2985618" y="26175"/>
                </a:lnTo>
                <a:lnTo>
                  <a:pt x="2813745" y="14921"/>
                </a:lnTo>
                <a:lnTo>
                  <a:pt x="2636562" y="6719"/>
                </a:lnTo>
                <a:lnTo>
                  <a:pt x="2454652" y="1702"/>
                </a:lnTo>
                <a:lnTo>
                  <a:pt x="226860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295525" y="3579876"/>
            <a:ext cx="4537075" cy="1027430"/>
          </a:xfrm>
          <a:custGeom>
            <a:avLst/>
            <a:gdLst/>
            <a:ahLst/>
            <a:cxnLst/>
            <a:rect l="l" t="t" r="r" b="b"/>
            <a:pathLst>
              <a:path w="4537075" h="1027429">
                <a:moveTo>
                  <a:pt x="0" y="513486"/>
                </a:moveTo>
                <a:lnTo>
                  <a:pt x="7519" y="471369"/>
                </a:lnTo>
                <a:lnTo>
                  <a:pt x="29690" y="430189"/>
                </a:lnTo>
                <a:lnTo>
                  <a:pt x="65927" y="390081"/>
                </a:lnTo>
                <a:lnTo>
                  <a:pt x="115648" y="351175"/>
                </a:lnTo>
                <a:lnTo>
                  <a:pt x="178268" y="313603"/>
                </a:lnTo>
                <a:lnTo>
                  <a:pt x="253204" y="277498"/>
                </a:lnTo>
                <a:lnTo>
                  <a:pt x="339872" y="242992"/>
                </a:lnTo>
                <a:lnTo>
                  <a:pt x="437688" y="210216"/>
                </a:lnTo>
                <a:lnTo>
                  <a:pt x="546069" y="179304"/>
                </a:lnTo>
                <a:lnTo>
                  <a:pt x="664432" y="150387"/>
                </a:lnTo>
                <a:lnTo>
                  <a:pt x="792191" y="123596"/>
                </a:lnTo>
                <a:lnTo>
                  <a:pt x="928765" y="99065"/>
                </a:lnTo>
                <a:lnTo>
                  <a:pt x="1073568" y="76925"/>
                </a:lnTo>
                <a:lnTo>
                  <a:pt x="1226018" y="57309"/>
                </a:lnTo>
                <a:lnTo>
                  <a:pt x="1385530" y="40348"/>
                </a:lnTo>
                <a:lnTo>
                  <a:pt x="1551521" y="26175"/>
                </a:lnTo>
                <a:lnTo>
                  <a:pt x="1723407" y="14921"/>
                </a:lnTo>
                <a:lnTo>
                  <a:pt x="1900605" y="6719"/>
                </a:lnTo>
                <a:lnTo>
                  <a:pt x="2082531" y="1702"/>
                </a:lnTo>
                <a:lnTo>
                  <a:pt x="2268601" y="0"/>
                </a:lnTo>
                <a:lnTo>
                  <a:pt x="2454652" y="1702"/>
                </a:lnTo>
                <a:lnTo>
                  <a:pt x="2636562" y="6719"/>
                </a:lnTo>
                <a:lnTo>
                  <a:pt x="2813745" y="14921"/>
                </a:lnTo>
                <a:lnTo>
                  <a:pt x="2985618" y="26175"/>
                </a:lnTo>
                <a:lnTo>
                  <a:pt x="3151598" y="40348"/>
                </a:lnTo>
                <a:lnTo>
                  <a:pt x="3311100" y="57309"/>
                </a:lnTo>
                <a:lnTo>
                  <a:pt x="3463541" y="76925"/>
                </a:lnTo>
                <a:lnTo>
                  <a:pt x="3608337" y="99065"/>
                </a:lnTo>
                <a:lnTo>
                  <a:pt x="3744904" y="123596"/>
                </a:lnTo>
                <a:lnTo>
                  <a:pt x="3872658" y="150387"/>
                </a:lnTo>
                <a:lnTo>
                  <a:pt x="3991016" y="179304"/>
                </a:lnTo>
                <a:lnTo>
                  <a:pt x="4099394" y="210216"/>
                </a:lnTo>
                <a:lnTo>
                  <a:pt x="4197208" y="242992"/>
                </a:lnTo>
                <a:lnTo>
                  <a:pt x="4283874" y="277498"/>
                </a:lnTo>
                <a:lnTo>
                  <a:pt x="4358808" y="313603"/>
                </a:lnTo>
                <a:lnTo>
                  <a:pt x="4421427" y="351175"/>
                </a:lnTo>
                <a:lnTo>
                  <a:pt x="4471147" y="390081"/>
                </a:lnTo>
                <a:lnTo>
                  <a:pt x="4507384" y="430189"/>
                </a:lnTo>
                <a:lnTo>
                  <a:pt x="4529555" y="471369"/>
                </a:lnTo>
                <a:lnTo>
                  <a:pt x="4537075" y="513486"/>
                </a:lnTo>
                <a:lnTo>
                  <a:pt x="4529555" y="555607"/>
                </a:lnTo>
                <a:lnTo>
                  <a:pt x="4507384" y="596791"/>
                </a:lnTo>
                <a:lnTo>
                  <a:pt x="4471147" y="636904"/>
                </a:lnTo>
                <a:lnTo>
                  <a:pt x="4421427" y="675815"/>
                </a:lnTo>
                <a:lnTo>
                  <a:pt x="4358808" y="713391"/>
                </a:lnTo>
                <a:lnTo>
                  <a:pt x="4283874" y="749501"/>
                </a:lnTo>
                <a:lnTo>
                  <a:pt x="4197208" y="784013"/>
                </a:lnTo>
                <a:lnTo>
                  <a:pt x="4099394" y="816793"/>
                </a:lnTo>
                <a:lnTo>
                  <a:pt x="3991016" y="847711"/>
                </a:lnTo>
                <a:lnTo>
                  <a:pt x="3872658" y="876633"/>
                </a:lnTo>
                <a:lnTo>
                  <a:pt x="3744904" y="903428"/>
                </a:lnTo>
                <a:lnTo>
                  <a:pt x="3608337" y="927963"/>
                </a:lnTo>
                <a:lnTo>
                  <a:pt x="3463541" y="950107"/>
                </a:lnTo>
                <a:lnTo>
                  <a:pt x="3311100" y="969727"/>
                </a:lnTo>
                <a:lnTo>
                  <a:pt x="3151598" y="986691"/>
                </a:lnTo>
                <a:lnTo>
                  <a:pt x="2985618" y="1000868"/>
                </a:lnTo>
                <a:lnTo>
                  <a:pt x="2813745" y="1012124"/>
                </a:lnTo>
                <a:lnTo>
                  <a:pt x="2636562" y="1020327"/>
                </a:lnTo>
                <a:lnTo>
                  <a:pt x="2454652" y="1025346"/>
                </a:lnTo>
                <a:lnTo>
                  <a:pt x="2268601" y="1027049"/>
                </a:lnTo>
                <a:lnTo>
                  <a:pt x="2082531" y="1025346"/>
                </a:lnTo>
                <a:lnTo>
                  <a:pt x="1900605" y="1020327"/>
                </a:lnTo>
                <a:lnTo>
                  <a:pt x="1723407" y="1012124"/>
                </a:lnTo>
                <a:lnTo>
                  <a:pt x="1551521" y="1000868"/>
                </a:lnTo>
                <a:lnTo>
                  <a:pt x="1385530" y="986691"/>
                </a:lnTo>
                <a:lnTo>
                  <a:pt x="1226018" y="969727"/>
                </a:lnTo>
                <a:lnTo>
                  <a:pt x="1073568" y="950107"/>
                </a:lnTo>
                <a:lnTo>
                  <a:pt x="928765" y="927963"/>
                </a:lnTo>
                <a:lnTo>
                  <a:pt x="792191" y="903428"/>
                </a:lnTo>
                <a:lnTo>
                  <a:pt x="664432" y="876633"/>
                </a:lnTo>
                <a:lnTo>
                  <a:pt x="546069" y="847711"/>
                </a:lnTo>
                <a:lnTo>
                  <a:pt x="437688" y="816793"/>
                </a:lnTo>
                <a:lnTo>
                  <a:pt x="339872" y="784013"/>
                </a:lnTo>
                <a:lnTo>
                  <a:pt x="253204" y="749501"/>
                </a:lnTo>
                <a:lnTo>
                  <a:pt x="178268" y="713391"/>
                </a:lnTo>
                <a:lnTo>
                  <a:pt x="115648" y="675815"/>
                </a:lnTo>
                <a:lnTo>
                  <a:pt x="65927" y="636904"/>
                </a:lnTo>
                <a:lnTo>
                  <a:pt x="29690" y="596791"/>
                </a:lnTo>
                <a:lnTo>
                  <a:pt x="7519" y="555607"/>
                </a:lnTo>
                <a:lnTo>
                  <a:pt x="0" y="513486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65526" y="3948379"/>
            <a:ext cx="29972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淘宝商家：懂营销不懂供应链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8162" y="1058925"/>
            <a:ext cx="4176649" cy="1620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773676" y="1090675"/>
            <a:ext cx="3686175" cy="1589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4113" y="3603497"/>
            <a:ext cx="4144645" cy="866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29845" indent="314960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技术革命始于大爆</a:t>
            </a:r>
            <a:r>
              <a:rPr dirty="0" sz="1400" spc="-15">
                <a:latin typeface="微软雅黑"/>
                <a:cs typeface="微软雅黑"/>
              </a:rPr>
              <a:t>发</a:t>
            </a:r>
            <a:r>
              <a:rPr dirty="0" sz="1400">
                <a:latin typeface="微软雅黑"/>
                <a:cs typeface="微软雅黑"/>
              </a:rPr>
              <a:t>，前</a:t>
            </a:r>
            <a:r>
              <a:rPr dirty="0" sz="1400" spc="-15">
                <a:latin typeface="微软雅黑"/>
                <a:cs typeface="微软雅黑"/>
              </a:rPr>
              <a:t>半</a:t>
            </a:r>
            <a:r>
              <a:rPr dirty="0" sz="1400">
                <a:latin typeface="微软雅黑"/>
                <a:cs typeface="微软雅黑"/>
              </a:rPr>
              <a:t>阶段</a:t>
            </a:r>
            <a:r>
              <a:rPr dirty="0" sz="1400" spc="-15">
                <a:latin typeface="微软雅黑"/>
                <a:cs typeface="微软雅黑"/>
              </a:rPr>
              <a:t>是</a:t>
            </a:r>
            <a:r>
              <a:rPr dirty="0" sz="1400">
                <a:latin typeface="微软雅黑"/>
                <a:cs typeface="微软雅黑"/>
              </a:rPr>
              <a:t>安装</a:t>
            </a:r>
            <a:r>
              <a:rPr dirty="0" sz="1400" spc="-15">
                <a:latin typeface="微软雅黑"/>
                <a:cs typeface="微软雅黑"/>
              </a:rPr>
              <a:t>阶</a:t>
            </a:r>
            <a:r>
              <a:rPr dirty="0" sz="1400">
                <a:latin typeface="微软雅黑"/>
                <a:cs typeface="微软雅黑"/>
              </a:rPr>
              <a:t>段，先</a:t>
            </a:r>
            <a:r>
              <a:rPr dirty="0" sz="1400">
                <a:latin typeface="微软雅黑"/>
                <a:cs typeface="微软雅黑"/>
              </a:rPr>
              <a:t> 后经历剧增繁殖期与狂</a:t>
            </a:r>
            <a:r>
              <a:rPr dirty="0" sz="1400" spc="-15">
                <a:latin typeface="微软雅黑"/>
                <a:cs typeface="微软雅黑"/>
              </a:rPr>
              <a:t>热</a:t>
            </a:r>
            <a:r>
              <a:rPr dirty="0" sz="1400">
                <a:latin typeface="微软雅黑"/>
                <a:cs typeface="微软雅黑"/>
              </a:rPr>
              <a:t>期，</a:t>
            </a:r>
            <a:r>
              <a:rPr dirty="0" sz="1400" spc="-15">
                <a:latin typeface="微软雅黑"/>
                <a:cs typeface="微软雅黑"/>
              </a:rPr>
              <a:t>后</a:t>
            </a:r>
            <a:r>
              <a:rPr dirty="0" sz="1400">
                <a:latin typeface="微软雅黑"/>
                <a:cs typeface="微软雅黑"/>
              </a:rPr>
              <a:t>半阶</a:t>
            </a:r>
            <a:r>
              <a:rPr dirty="0" sz="1400" spc="-15">
                <a:latin typeface="微软雅黑"/>
                <a:cs typeface="微软雅黑"/>
              </a:rPr>
              <a:t>段</a:t>
            </a:r>
            <a:r>
              <a:rPr dirty="0" sz="1400">
                <a:latin typeface="微软雅黑"/>
                <a:cs typeface="微软雅黑"/>
              </a:rPr>
              <a:t>是部</a:t>
            </a:r>
            <a:r>
              <a:rPr dirty="0" sz="1400" spc="-15">
                <a:latin typeface="微软雅黑"/>
                <a:cs typeface="微软雅黑"/>
              </a:rPr>
              <a:t>署</a:t>
            </a:r>
            <a:r>
              <a:rPr dirty="0" sz="1400">
                <a:latin typeface="微软雅黑"/>
                <a:cs typeface="微软雅黑"/>
              </a:rPr>
              <a:t>阶段，</a:t>
            </a:r>
            <a:r>
              <a:rPr dirty="0" sz="1400">
                <a:latin typeface="微软雅黑"/>
                <a:cs typeface="微软雅黑"/>
              </a:rPr>
              <a:t> 先后经历</a:t>
            </a:r>
            <a:r>
              <a:rPr dirty="0" sz="1400" spc="-2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协同效应期与成熟期</a:t>
            </a:r>
            <a:endParaRPr sz="1400">
              <a:latin typeface="微软雅黑"/>
              <a:cs typeface="微软雅黑"/>
            </a:endParaRPr>
          </a:p>
          <a:p>
            <a:pPr marL="1229995">
              <a:lnSpc>
                <a:spcPct val="100000"/>
              </a:lnSpc>
            </a:pPr>
            <a:r>
              <a:rPr dirty="0" sz="1400" spc="-5" b="1">
                <a:solidFill>
                  <a:srgbClr val="1F487C"/>
                </a:solidFill>
                <a:latin typeface="微软雅黑"/>
                <a:cs typeface="微软雅黑"/>
              </a:rPr>
              <a:t>---</a:t>
            </a:r>
            <a:r>
              <a:rPr dirty="0" sz="1400" b="1">
                <a:solidFill>
                  <a:srgbClr val="1F487C"/>
                </a:solidFill>
                <a:latin typeface="微软雅黑"/>
                <a:cs typeface="微软雅黑"/>
              </a:rPr>
              <a:t>- </a:t>
            </a:r>
            <a:r>
              <a:rPr dirty="0" sz="1400" spc="-5">
                <a:latin typeface="微软雅黑"/>
                <a:cs typeface="微软雅黑"/>
              </a:rPr>
              <a:t>英国演化经济学家卡</a:t>
            </a:r>
            <a:r>
              <a:rPr dirty="0" sz="1400" spc="-15">
                <a:latin typeface="微软雅黑"/>
                <a:cs typeface="微软雅黑"/>
              </a:rPr>
              <a:t>萝</a:t>
            </a:r>
            <a:r>
              <a:rPr dirty="0" sz="1400">
                <a:latin typeface="微软雅黑"/>
                <a:cs typeface="微软雅黑"/>
              </a:rPr>
              <a:t>塔</a:t>
            </a:r>
            <a:r>
              <a:rPr dirty="0" sz="1400" spc="-5">
                <a:latin typeface="微软雅黑"/>
                <a:cs typeface="微软雅黑"/>
              </a:rPr>
              <a:t>·</a:t>
            </a:r>
            <a:r>
              <a:rPr dirty="0" sz="1400">
                <a:latin typeface="微软雅黑"/>
                <a:cs typeface="微软雅黑"/>
              </a:rPr>
              <a:t>佩</a:t>
            </a:r>
            <a:r>
              <a:rPr dirty="0" sz="1400" spc="-20">
                <a:latin typeface="微软雅黑"/>
                <a:cs typeface="微软雅黑"/>
              </a:rPr>
              <a:t>蕾</a:t>
            </a:r>
            <a:r>
              <a:rPr dirty="0" sz="1400">
                <a:latin typeface="微软雅黑"/>
                <a:cs typeface="微软雅黑"/>
              </a:rPr>
              <a:t>丝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7337" y="1058925"/>
            <a:ext cx="8307324" cy="3868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0">
              <a:lnSpc>
                <a:spcPct val="100000"/>
              </a:lnSpc>
            </a:pPr>
            <a:r>
              <a:rPr dirty="0" sz="2800" spc="-30"/>
              <a:t>互联网引发的“技术</a:t>
            </a:r>
            <a:r>
              <a:rPr dirty="0" sz="2800" spc="-15">
                <a:latin typeface="微软雅黑"/>
                <a:cs typeface="微软雅黑"/>
              </a:rPr>
              <a:t>-</a:t>
            </a:r>
            <a:r>
              <a:rPr dirty="0" sz="2800" spc="-30"/>
              <a:t>经济大变迁”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0965">
              <a:lnSpc>
                <a:spcPts val="3354"/>
              </a:lnSpc>
            </a:pPr>
            <a:r>
              <a:rPr dirty="0" sz="2800" spc="-30"/>
              <a:t>电子商务给传统企业带来的系统性</a:t>
            </a:r>
            <a:r>
              <a:rPr dirty="0" sz="2800" spc="-20"/>
              <a:t>变</a:t>
            </a:r>
            <a:r>
              <a:rPr dirty="0" sz="2800" spc="-30"/>
              <a:t>化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71043" y="1019302"/>
            <a:ext cx="8098790" cy="3309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94615">
              <a:lnSpc>
                <a:spcPct val="100000"/>
              </a:lnSpc>
              <a:tabLst>
                <a:tab pos="2613660" algn="l"/>
              </a:tabLst>
            </a:pPr>
            <a:r>
              <a:rPr dirty="0" sz="2800" spc="-30" b="1">
                <a:latin typeface="微软雅黑"/>
                <a:cs typeface="微软雅黑"/>
              </a:rPr>
              <a:t>传统</a:t>
            </a:r>
            <a:r>
              <a:rPr dirty="0" sz="2800" spc="-30" b="1">
                <a:latin typeface="微软雅黑"/>
                <a:cs typeface="微软雅黑"/>
              </a:rPr>
              <a:t>	</a:t>
            </a:r>
            <a:r>
              <a:rPr dirty="0" sz="2800" spc="-30" b="1">
                <a:latin typeface="微软雅黑"/>
                <a:cs typeface="微软雅黑"/>
              </a:rPr>
              <a:t>电子商务</a:t>
            </a:r>
            <a:endParaRPr sz="2800">
              <a:latin typeface="微软雅黑"/>
              <a:cs typeface="微软雅黑"/>
            </a:endParaRPr>
          </a:p>
          <a:p>
            <a:pPr>
              <a:lnSpc>
                <a:spcPts val="3800"/>
              </a:lnSpc>
              <a:spcBef>
                <a:spcPts val="74"/>
              </a:spcBef>
            </a:pPr>
            <a:endParaRPr sz="3800"/>
          </a:p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dirty="0" sz="2000" spc="-5">
                <a:latin typeface="微软雅黑"/>
                <a:cs typeface="微软雅黑"/>
              </a:rPr>
              <a:t>1</a:t>
            </a:r>
            <a:r>
              <a:rPr dirty="0" sz="2000">
                <a:latin typeface="微软雅黑"/>
                <a:cs typeface="微软雅黑"/>
              </a:rPr>
              <a:t>.	</a:t>
            </a:r>
            <a:r>
              <a:rPr dirty="0" sz="2000" spc="-5">
                <a:latin typeface="微软雅黑"/>
                <a:cs typeface="微软雅黑"/>
              </a:rPr>
              <a:t>生产模式改变</a:t>
            </a:r>
            <a:r>
              <a:rPr dirty="0" sz="2000">
                <a:latin typeface="微软雅黑"/>
                <a:cs typeface="微软雅黑"/>
              </a:rPr>
              <a:t>：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大批</a:t>
            </a:r>
            <a:r>
              <a:rPr dirty="0" sz="2000" spc="-10">
                <a:solidFill>
                  <a:srgbClr val="FF0000"/>
                </a:solidFill>
                <a:latin typeface="微软雅黑"/>
                <a:cs typeface="微软雅黑"/>
              </a:rPr>
              <a:t>量</a:t>
            </a:r>
            <a:r>
              <a:rPr dirty="0" sz="2000" spc="-15">
                <a:solidFill>
                  <a:srgbClr val="FF0000"/>
                </a:solidFill>
                <a:latin typeface="微软雅黑"/>
                <a:cs typeface="微软雅黑"/>
              </a:rPr>
              <a:t>，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低成</a:t>
            </a:r>
            <a:r>
              <a:rPr dirty="0" sz="2000" spc="-20">
                <a:solidFill>
                  <a:srgbClr val="FF0000"/>
                </a:solidFill>
                <a:latin typeface="微软雅黑"/>
                <a:cs typeface="微软雅黑"/>
              </a:rPr>
              <a:t>本</a:t>
            </a:r>
            <a:r>
              <a:rPr dirty="0" sz="2000" spc="-10">
                <a:solidFill>
                  <a:srgbClr val="FF0000"/>
                </a:solidFill>
                <a:latin typeface="微软雅黑"/>
                <a:cs typeface="微软雅黑"/>
              </a:rPr>
              <a:t>———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小批</a:t>
            </a:r>
            <a:r>
              <a:rPr dirty="0" sz="2000" spc="-10">
                <a:solidFill>
                  <a:srgbClr val="FF0000"/>
                </a:solidFill>
                <a:latin typeface="微软雅黑"/>
                <a:cs typeface="微软雅黑"/>
              </a:rPr>
              <a:t>量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、</a:t>
            </a:r>
            <a:r>
              <a:rPr dirty="0" sz="2000" spc="-20">
                <a:solidFill>
                  <a:srgbClr val="FF0000"/>
                </a:solidFill>
                <a:latin typeface="微软雅黑"/>
                <a:cs typeface="微软雅黑"/>
              </a:rPr>
              <a:t>多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品种</a:t>
            </a:r>
            <a:r>
              <a:rPr dirty="0" sz="2000" spc="-20">
                <a:solidFill>
                  <a:srgbClr val="FF0000"/>
                </a:solidFill>
                <a:latin typeface="微软雅黑"/>
                <a:cs typeface="微软雅黑"/>
              </a:rPr>
              <a:t>、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快速</a:t>
            </a:r>
            <a:r>
              <a:rPr dirty="0" sz="2000" spc="-20">
                <a:solidFill>
                  <a:srgbClr val="FF0000"/>
                </a:solidFill>
                <a:latin typeface="微软雅黑"/>
                <a:cs typeface="微软雅黑"/>
              </a:rPr>
              <a:t>反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应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527685" algn="l"/>
                <a:tab pos="4162425" algn="l"/>
                <a:tab pos="6496685" algn="l"/>
                <a:tab pos="6753859" algn="l"/>
              </a:tabLst>
            </a:pPr>
            <a:r>
              <a:rPr dirty="0" sz="2000">
                <a:latin typeface="微软雅黑"/>
                <a:cs typeface="微软雅黑"/>
              </a:rPr>
              <a:t>2.	</a:t>
            </a:r>
            <a:r>
              <a:rPr dirty="0" sz="2000">
                <a:latin typeface="微软雅黑"/>
                <a:cs typeface="微软雅黑"/>
              </a:rPr>
              <a:t>销售模式改变：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（工厂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-</a:t>
            </a:r>
            <a:r>
              <a:rPr dirty="0" sz="2000" spc="-45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分销商	</a:t>
            </a:r>
            <a:r>
              <a:rPr dirty="0" sz="2000" spc="-5">
                <a:solidFill>
                  <a:srgbClr val="FF0000"/>
                </a:solidFill>
                <a:latin typeface="微软雅黑"/>
                <a:cs typeface="微软雅黑"/>
              </a:rPr>
              <a:t>-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用户）</a:t>
            </a:r>
            <a:r>
              <a:rPr dirty="0" sz="2000" spc="-5">
                <a:solidFill>
                  <a:srgbClr val="FF0000"/>
                </a:solidFill>
                <a:latin typeface="微软雅黑"/>
                <a:cs typeface="微软雅黑"/>
              </a:rPr>
              <a:t>——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（工厂	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-	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用户）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527685" algn="l"/>
              </a:tabLst>
            </a:pPr>
            <a:r>
              <a:rPr dirty="0" sz="2000" spc="-5">
                <a:latin typeface="微软雅黑"/>
                <a:cs typeface="微软雅黑"/>
              </a:rPr>
              <a:t>3</a:t>
            </a:r>
            <a:r>
              <a:rPr dirty="0" sz="2000">
                <a:latin typeface="微软雅黑"/>
                <a:cs typeface="微软雅黑"/>
              </a:rPr>
              <a:t>.	</a:t>
            </a:r>
            <a:r>
              <a:rPr dirty="0" sz="2000" spc="-5">
                <a:latin typeface="微软雅黑"/>
                <a:cs typeface="微软雅黑"/>
              </a:rPr>
              <a:t>库存模式改变</a:t>
            </a:r>
            <a:r>
              <a:rPr dirty="0" sz="2000">
                <a:latin typeface="微软雅黑"/>
                <a:cs typeface="微软雅黑"/>
              </a:rPr>
              <a:t>：</a:t>
            </a:r>
            <a:r>
              <a:rPr dirty="0" sz="2000" spc="-5">
                <a:solidFill>
                  <a:srgbClr val="FF0000"/>
                </a:solidFill>
                <a:latin typeface="微软雅黑"/>
                <a:cs typeface="微软雅黑"/>
              </a:rPr>
              <a:t>大量库</a:t>
            </a:r>
            <a:r>
              <a:rPr dirty="0" sz="2000" spc="-15">
                <a:solidFill>
                  <a:srgbClr val="FF0000"/>
                </a:solidFill>
                <a:latin typeface="微软雅黑"/>
                <a:cs typeface="微软雅黑"/>
              </a:rPr>
              <a:t>存</a:t>
            </a:r>
            <a:r>
              <a:rPr dirty="0" sz="2000" spc="-10">
                <a:solidFill>
                  <a:srgbClr val="FF0000"/>
                </a:solidFill>
                <a:latin typeface="微软雅黑"/>
                <a:cs typeface="微软雅黑"/>
              </a:rPr>
              <a:t>———————</a:t>
            </a:r>
            <a:r>
              <a:rPr dirty="0" sz="2000" spc="-5">
                <a:solidFill>
                  <a:srgbClr val="FF0000"/>
                </a:solidFill>
                <a:latin typeface="微软雅黑"/>
                <a:cs typeface="微软雅黑"/>
              </a:rPr>
              <a:t>—零库存成为可能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527685" algn="l"/>
              </a:tabLst>
            </a:pPr>
            <a:r>
              <a:rPr dirty="0" sz="2000">
                <a:latin typeface="微软雅黑"/>
                <a:cs typeface="微软雅黑"/>
              </a:rPr>
              <a:t>4.	</a:t>
            </a:r>
            <a:r>
              <a:rPr dirty="0" sz="2000">
                <a:latin typeface="微软雅黑"/>
                <a:cs typeface="微软雅黑"/>
              </a:rPr>
              <a:t>广告模式改变：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狂轰乱</a:t>
            </a:r>
            <a:r>
              <a:rPr dirty="0" sz="2000" spc="-15">
                <a:solidFill>
                  <a:srgbClr val="FF0000"/>
                </a:solidFill>
                <a:latin typeface="微软雅黑"/>
                <a:cs typeface="微软雅黑"/>
              </a:rPr>
              <a:t>炸</a:t>
            </a:r>
            <a:r>
              <a:rPr dirty="0" sz="2000" spc="-5">
                <a:solidFill>
                  <a:srgbClr val="FF0000"/>
                </a:solidFill>
                <a:latin typeface="微软雅黑"/>
                <a:cs typeface="微软雅黑"/>
              </a:rPr>
              <a:t>—————————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精确制导、口碑传递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527685" algn="l"/>
              </a:tabLst>
            </a:pPr>
            <a:r>
              <a:rPr dirty="0" sz="2000">
                <a:latin typeface="微软雅黑"/>
                <a:cs typeface="微软雅黑"/>
              </a:rPr>
              <a:t>5.	</a:t>
            </a:r>
            <a:r>
              <a:rPr dirty="0" sz="2000">
                <a:latin typeface="微软雅黑"/>
                <a:cs typeface="微软雅黑"/>
              </a:rPr>
              <a:t>管理模式改变：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模拟化</a:t>
            </a:r>
            <a:r>
              <a:rPr dirty="0" sz="2000" spc="-15">
                <a:solidFill>
                  <a:srgbClr val="FF0000"/>
                </a:solidFill>
                <a:latin typeface="微软雅黑"/>
                <a:cs typeface="微软雅黑"/>
              </a:rPr>
              <a:t>管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理</a:t>
            </a:r>
            <a:r>
              <a:rPr dirty="0" sz="2000" spc="-5">
                <a:solidFill>
                  <a:srgbClr val="FF0000"/>
                </a:solidFill>
                <a:latin typeface="微软雅黑"/>
                <a:cs typeface="微软雅黑"/>
              </a:rPr>
              <a:t>————————</a:t>
            </a:r>
            <a:r>
              <a:rPr dirty="0" sz="2000">
                <a:solidFill>
                  <a:srgbClr val="FF0000"/>
                </a:solidFill>
                <a:latin typeface="微软雅黑"/>
                <a:cs typeface="微软雅黑"/>
              </a:rPr>
              <a:t>数字化管理</a:t>
            </a:r>
            <a:endParaRPr sz="2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8270">
              <a:lnSpc>
                <a:spcPct val="100000"/>
              </a:lnSpc>
            </a:pPr>
            <a:r>
              <a:rPr dirty="0"/>
              <a:t>传统企业电子商务转型</a:t>
            </a:r>
            <a:r>
              <a:rPr dirty="0" spc="-15"/>
              <a:t>的</a:t>
            </a:r>
            <a:r>
              <a:rPr dirty="0"/>
              <a:t>三部曲</a:t>
            </a:r>
          </a:p>
        </p:txBody>
      </p:sp>
      <p:sp>
        <p:nvSpPr>
          <p:cNvPr id="3" name="object 3"/>
          <p:cNvSpPr/>
          <p:nvPr/>
        </p:nvSpPr>
        <p:spPr>
          <a:xfrm>
            <a:off x="747712" y="4059237"/>
            <a:ext cx="1837055" cy="1905"/>
          </a:xfrm>
          <a:custGeom>
            <a:avLst/>
            <a:gdLst/>
            <a:ahLst/>
            <a:cxnLst/>
            <a:rect l="l" t="t" r="r" b="b"/>
            <a:pathLst>
              <a:path w="1837055" h="1904">
                <a:moveTo>
                  <a:pt x="1836737" y="0"/>
                </a:moveTo>
                <a:lnTo>
                  <a:pt x="0" y="158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747712" y="3313176"/>
            <a:ext cx="2702560" cy="0"/>
          </a:xfrm>
          <a:custGeom>
            <a:avLst/>
            <a:gdLst/>
            <a:ahLst/>
            <a:cxnLst/>
            <a:rect l="l" t="t" r="r" b="b"/>
            <a:pathLst>
              <a:path w="2702560" h="0">
                <a:moveTo>
                  <a:pt x="2701988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47712" y="2574925"/>
            <a:ext cx="3715385" cy="0"/>
          </a:xfrm>
          <a:custGeom>
            <a:avLst/>
            <a:gdLst/>
            <a:ahLst/>
            <a:cxnLst/>
            <a:rect l="l" t="t" r="r" b="b"/>
            <a:pathLst>
              <a:path w="3715385" h="0">
                <a:moveTo>
                  <a:pt x="3714813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47712" y="1836801"/>
            <a:ext cx="4617085" cy="0"/>
          </a:xfrm>
          <a:custGeom>
            <a:avLst/>
            <a:gdLst/>
            <a:ahLst/>
            <a:cxnLst/>
            <a:rect l="l" t="t" r="r" b="b"/>
            <a:pathLst>
              <a:path w="4617085" h="0">
                <a:moveTo>
                  <a:pt x="4616513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77887" y="1858898"/>
            <a:ext cx="76200" cy="727075"/>
          </a:xfrm>
          <a:custGeom>
            <a:avLst/>
            <a:gdLst/>
            <a:ahLst/>
            <a:cxnLst/>
            <a:rect l="l" t="t" r="r" b="b"/>
            <a:pathLst>
              <a:path w="76200" h="727075">
                <a:moveTo>
                  <a:pt x="33337" y="650875"/>
                </a:moveTo>
                <a:lnTo>
                  <a:pt x="0" y="650875"/>
                </a:lnTo>
                <a:lnTo>
                  <a:pt x="38100" y="727075"/>
                </a:lnTo>
                <a:lnTo>
                  <a:pt x="69850" y="663575"/>
                </a:lnTo>
                <a:lnTo>
                  <a:pt x="33337" y="663575"/>
                </a:lnTo>
                <a:lnTo>
                  <a:pt x="33337" y="650875"/>
                </a:lnTo>
                <a:close/>
              </a:path>
              <a:path w="76200" h="727075">
                <a:moveTo>
                  <a:pt x="42862" y="76255"/>
                </a:moveTo>
                <a:lnTo>
                  <a:pt x="33337" y="76271"/>
                </a:lnTo>
                <a:lnTo>
                  <a:pt x="33337" y="663575"/>
                </a:lnTo>
                <a:lnTo>
                  <a:pt x="42862" y="663575"/>
                </a:lnTo>
                <a:lnTo>
                  <a:pt x="42862" y="76255"/>
                </a:lnTo>
                <a:close/>
              </a:path>
              <a:path w="76200" h="727075">
                <a:moveTo>
                  <a:pt x="76200" y="650875"/>
                </a:moveTo>
                <a:lnTo>
                  <a:pt x="42862" y="650875"/>
                </a:lnTo>
                <a:lnTo>
                  <a:pt x="42862" y="663575"/>
                </a:lnTo>
                <a:lnTo>
                  <a:pt x="69850" y="663575"/>
                </a:lnTo>
                <a:lnTo>
                  <a:pt x="76200" y="650875"/>
                </a:lnTo>
                <a:close/>
              </a:path>
              <a:path w="76200" h="727075">
                <a:moveTo>
                  <a:pt x="38100" y="0"/>
                </a:moveTo>
                <a:lnTo>
                  <a:pt x="0" y="76326"/>
                </a:lnTo>
                <a:lnTo>
                  <a:pt x="33337" y="76271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27075">
                <a:moveTo>
                  <a:pt x="42862" y="63500"/>
                </a:moveTo>
                <a:lnTo>
                  <a:pt x="33337" y="63500"/>
                </a:lnTo>
                <a:lnTo>
                  <a:pt x="33337" y="76271"/>
                </a:lnTo>
                <a:lnTo>
                  <a:pt x="42862" y="76255"/>
                </a:lnTo>
                <a:lnTo>
                  <a:pt x="42862" y="63500"/>
                </a:lnTo>
                <a:close/>
              </a:path>
              <a:path w="76200" h="727075">
                <a:moveTo>
                  <a:pt x="69850" y="63500"/>
                </a:moveTo>
                <a:lnTo>
                  <a:pt x="42862" y="63500"/>
                </a:lnTo>
                <a:lnTo>
                  <a:pt x="42862" y="76255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77887" y="2585973"/>
            <a:ext cx="76200" cy="727075"/>
          </a:xfrm>
          <a:custGeom>
            <a:avLst/>
            <a:gdLst/>
            <a:ahLst/>
            <a:cxnLst/>
            <a:rect l="l" t="t" r="r" b="b"/>
            <a:pathLst>
              <a:path w="76200" h="727075">
                <a:moveTo>
                  <a:pt x="33337" y="650875"/>
                </a:moveTo>
                <a:lnTo>
                  <a:pt x="0" y="650875"/>
                </a:lnTo>
                <a:lnTo>
                  <a:pt x="38100" y="727075"/>
                </a:lnTo>
                <a:lnTo>
                  <a:pt x="69850" y="663575"/>
                </a:lnTo>
                <a:lnTo>
                  <a:pt x="33337" y="663575"/>
                </a:lnTo>
                <a:lnTo>
                  <a:pt x="33337" y="650875"/>
                </a:lnTo>
                <a:close/>
              </a:path>
              <a:path w="76200" h="727075">
                <a:moveTo>
                  <a:pt x="42862" y="63500"/>
                </a:moveTo>
                <a:lnTo>
                  <a:pt x="33337" y="63500"/>
                </a:lnTo>
                <a:lnTo>
                  <a:pt x="33337" y="663575"/>
                </a:lnTo>
                <a:lnTo>
                  <a:pt x="42862" y="663575"/>
                </a:lnTo>
                <a:lnTo>
                  <a:pt x="42862" y="63500"/>
                </a:lnTo>
                <a:close/>
              </a:path>
              <a:path w="76200" h="727075">
                <a:moveTo>
                  <a:pt x="76200" y="650875"/>
                </a:moveTo>
                <a:lnTo>
                  <a:pt x="42862" y="650875"/>
                </a:lnTo>
                <a:lnTo>
                  <a:pt x="42862" y="663575"/>
                </a:lnTo>
                <a:lnTo>
                  <a:pt x="69850" y="663575"/>
                </a:lnTo>
                <a:lnTo>
                  <a:pt x="76200" y="650875"/>
                </a:lnTo>
                <a:close/>
              </a:path>
              <a:path w="76200" h="727075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27075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77887" y="3313048"/>
            <a:ext cx="76200" cy="727710"/>
          </a:xfrm>
          <a:custGeom>
            <a:avLst/>
            <a:gdLst/>
            <a:ahLst/>
            <a:cxnLst/>
            <a:rect l="l" t="t" r="r" b="b"/>
            <a:pathLst>
              <a:path w="76200" h="727710">
                <a:moveTo>
                  <a:pt x="33337" y="650938"/>
                </a:moveTo>
                <a:lnTo>
                  <a:pt x="0" y="650938"/>
                </a:lnTo>
                <a:lnTo>
                  <a:pt x="38100" y="727138"/>
                </a:lnTo>
                <a:lnTo>
                  <a:pt x="69850" y="663638"/>
                </a:lnTo>
                <a:lnTo>
                  <a:pt x="33337" y="663638"/>
                </a:lnTo>
                <a:lnTo>
                  <a:pt x="33337" y="650938"/>
                </a:lnTo>
                <a:close/>
              </a:path>
              <a:path w="76200" h="727710">
                <a:moveTo>
                  <a:pt x="42862" y="63500"/>
                </a:moveTo>
                <a:lnTo>
                  <a:pt x="33337" y="63500"/>
                </a:lnTo>
                <a:lnTo>
                  <a:pt x="33337" y="663638"/>
                </a:lnTo>
                <a:lnTo>
                  <a:pt x="42862" y="663638"/>
                </a:lnTo>
                <a:lnTo>
                  <a:pt x="42862" y="63500"/>
                </a:lnTo>
                <a:close/>
              </a:path>
              <a:path w="76200" h="727710">
                <a:moveTo>
                  <a:pt x="76200" y="650938"/>
                </a:moveTo>
                <a:lnTo>
                  <a:pt x="42862" y="650938"/>
                </a:lnTo>
                <a:lnTo>
                  <a:pt x="42862" y="663638"/>
                </a:lnTo>
                <a:lnTo>
                  <a:pt x="69850" y="663638"/>
                </a:lnTo>
                <a:lnTo>
                  <a:pt x="76200" y="650938"/>
                </a:lnTo>
                <a:close/>
              </a:path>
              <a:path w="76200" h="727710">
                <a:moveTo>
                  <a:pt x="38100" y="0"/>
                </a:moveTo>
                <a:lnTo>
                  <a:pt x="0" y="76200"/>
                </a:lnTo>
                <a:lnTo>
                  <a:pt x="33337" y="76200"/>
                </a:lnTo>
                <a:lnTo>
                  <a:pt x="33337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27710">
                <a:moveTo>
                  <a:pt x="69850" y="63500"/>
                </a:moveTo>
                <a:lnTo>
                  <a:pt x="42862" y="63500"/>
                </a:lnTo>
                <a:lnTo>
                  <a:pt x="4286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17193" y="3479800"/>
            <a:ext cx="1764664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</a:t>
            </a:r>
            <a:r>
              <a:rPr dirty="0" sz="1400">
                <a:latin typeface="微软雅黑"/>
                <a:cs typeface="微软雅黑"/>
              </a:rPr>
              <a:t>处理存货和尾货阶段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</a:t>
            </a:r>
            <a:r>
              <a:rPr dirty="0" sz="1400">
                <a:latin typeface="微软雅黑"/>
                <a:cs typeface="微软雅黑"/>
              </a:rPr>
              <a:t>建立内销渠道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20025" y="1830451"/>
            <a:ext cx="639826" cy="74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483100" y="1830451"/>
            <a:ext cx="3983354" cy="482600"/>
          </a:xfrm>
          <a:custGeom>
            <a:avLst/>
            <a:gdLst/>
            <a:ahLst/>
            <a:cxnLst/>
            <a:rect l="l" t="t" r="r" b="b"/>
            <a:pathLst>
              <a:path w="3983354" h="482600">
                <a:moveTo>
                  <a:pt x="3983101" y="0"/>
                </a:moveTo>
                <a:lnTo>
                  <a:pt x="925195" y="0"/>
                </a:lnTo>
                <a:lnTo>
                  <a:pt x="0" y="482600"/>
                </a:lnTo>
                <a:lnTo>
                  <a:pt x="3344036" y="482600"/>
                </a:lnTo>
                <a:lnTo>
                  <a:pt x="398310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177151" y="2571750"/>
            <a:ext cx="635000" cy="752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535801" y="3313176"/>
            <a:ext cx="641350" cy="753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652776" y="3317875"/>
            <a:ext cx="4524375" cy="481330"/>
          </a:xfrm>
          <a:custGeom>
            <a:avLst/>
            <a:gdLst/>
            <a:ahLst/>
            <a:cxnLst/>
            <a:rect l="l" t="t" r="r" b="b"/>
            <a:pathLst>
              <a:path w="4524375" h="481329">
                <a:moveTo>
                  <a:pt x="4524375" y="0"/>
                </a:moveTo>
                <a:lnTo>
                  <a:pt x="925576" y="0"/>
                </a:lnTo>
                <a:lnTo>
                  <a:pt x="0" y="481075"/>
                </a:lnTo>
                <a:lnTo>
                  <a:pt x="3885056" y="481075"/>
                </a:lnTo>
                <a:lnTo>
                  <a:pt x="4524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484751" y="2312987"/>
            <a:ext cx="3343275" cy="26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506592" y="2316226"/>
            <a:ext cx="130238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电商</a:t>
            </a: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2.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0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：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C2B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8700" y="2571750"/>
            <a:ext cx="4250055" cy="484505"/>
          </a:xfrm>
          <a:custGeom>
            <a:avLst/>
            <a:gdLst/>
            <a:ahLst/>
            <a:cxnLst/>
            <a:rect l="l" t="t" r="r" b="b"/>
            <a:pathLst>
              <a:path w="4250055" h="484505">
                <a:moveTo>
                  <a:pt x="4249801" y="0"/>
                </a:moveTo>
                <a:lnTo>
                  <a:pt x="925449" y="0"/>
                </a:lnTo>
                <a:lnTo>
                  <a:pt x="0" y="484250"/>
                </a:lnTo>
                <a:lnTo>
                  <a:pt x="3614801" y="484250"/>
                </a:lnTo>
                <a:lnTo>
                  <a:pt x="4249801" y="0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573526" y="3055937"/>
            <a:ext cx="3616325" cy="265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471796" y="3059429"/>
            <a:ext cx="181991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电商</a:t>
            </a: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1.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0</a:t>
            </a:r>
            <a:r>
              <a:rPr dirty="0" sz="1600" spc="-5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数据化运营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51125" y="3798887"/>
            <a:ext cx="3894201" cy="265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180459" y="3802481"/>
            <a:ext cx="836294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去库存化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0792" y="2706497"/>
            <a:ext cx="1764664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</a:t>
            </a:r>
            <a:r>
              <a:rPr dirty="0" sz="1400">
                <a:latin typeface="微软雅黑"/>
                <a:cs typeface="微软雅黑"/>
              </a:rPr>
              <a:t>新品首发、品牌重塑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</a:t>
            </a:r>
            <a:r>
              <a:rPr dirty="0" sz="1400">
                <a:latin typeface="微软雅黑"/>
                <a:cs typeface="微软雅黑"/>
              </a:rPr>
              <a:t>精细化运营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44823" y="1802638"/>
            <a:ext cx="2154301" cy="1984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31493" y="1969516"/>
            <a:ext cx="1051560" cy="44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</a:t>
            </a:r>
            <a:r>
              <a:rPr dirty="0" sz="1400">
                <a:latin typeface="微软雅黑"/>
                <a:cs typeface="微软雅黑"/>
              </a:rPr>
              <a:t>产消合一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spc="5">
                <a:latin typeface="Wingdings"/>
                <a:cs typeface="Wingdings"/>
              </a:rPr>
              <a:t></a:t>
            </a:r>
            <a:r>
              <a:rPr dirty="0" sz="1400">
                <a:latin typeface="微软雅黑"/>
                <a:cs typeface="微软雅黑"/>
              </a:rPr>
              <a:t>柔性化生产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4293" y="1191133"/>
            <a:ext cx="433006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电商</a:t>
            </a:r>
            <a:r>
              <a:rPr dirty="0" sz="1800" spc="-5">
                <a:latin typeface="微软雅黑"/>
                <a:cs typeface="微软雅黑"/>
              </a:rPr>
              <a:t>1.</a:t>
            </a:r>
            <a:r>
              <a:rPr dirty="0" sz="1800">
                <a:latin typeface="微软雅黑"/>
                <a:cs typeface="微软雅黑"/>
              </a:rPr>
              <a:t>0</a:t>
            </a:r>
            <a:r>
              <a:rPr dirty="0" sz="1800">
                <a:latin typeface="微软雅黑"/>
                <a:cs typeface="微软雅黑"/>
              </a:rPr>
              <a:t>向电商</a:t>
            </a:r>
            <a:r>
              <a:rPr dirty="0" sz="1800" spc="-5">
                <a:latin typeface="微软雅黑"/>
                <a:cs typeface="微软雅黑"/>
              </a:rPr>
              <a:t>2.</a:t>
            </a:r>
            <a:r>
              <a:rPr dirty="0" sz="1800">
                <a:latin typeface="微软雅黑"/>
                <a:cs typeface="微软雅黑"/>
              </a:rPr>
              <a:t>0</a:t>
            </a:r>
            <a:r>
              <a:rPr dirty="0" sz="1800">
                <a:latin typeface="微软雅黑"/>
                <a:cs typeface="微软雅黑"/>
              </a:rPr>
              <a:t>迈进，柔性供应链是关键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6152" y="2031745"/>
            <a:ext cx="206184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“互联网＋外贸”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813560">
              <a:lnSpc>
                <a:spcPct val="100000"/>
              </a:lnSpc>
            </a:pPr>
            <a:r>
              <a:rPr dirty="0"/>
              <a:t>跨境电商崛起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42265">
              <a:lnSpc>
                <a:spcPct val="100000"/>
              </a:lnSpc>
            </a:pPr>
            <a:r>
              <a:rPr dirty="0" sz="2400"/>
              <a:t>跨境电商帮助“中国制造”利润回归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00075" y="711200"/>
            <a:ext cx="7993126" cy="4054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562" y="627126"/>
            <a:ext cx="8569960" cy="4105275"/>
          </a:xfrm>
          <a:custGeom>
            <a:avLst/>
            <a:gdLst/>
            <a:ahLst/>
            <a:cxnLst/>
            <a:rect l="l" t="t" r="r" b="b"/>
            <a:pathLst>
              <a:path w="8569960" h="4105275">
                <a:moveTo>
                  <a:pt x="7885112" y="0"/>
                </a:moveTo>
                <a:lnTo>
                  <a:pt x="684225" y="0"/>
                </a:lnTo>
                <a:lnTo>
                  <a:pt x="628107" y="2268"/>
                </a:lnTo>
                <a:lnTo>
                  <a:pt x="573239" y="8954"/>
                </a:lnTo>
                <a:lnTo>
                  <a:pt x="519797" y="19884"/>
                </a:lnTo>
                <a:lnTo>
                  <a:pt x="467956" y="34880"/>
                </a:lnTo>
                <a:lnTo>
                  <a:pt x="417893" y="53766"/>
                </a:lnTo>
                <a:lnTo>
                  <a:pt x="369783" y="76367"/>
                </a:lnTo>
                <a:lnTo>
                  <a:pt x="323803" y="102506"/>
                </a:lnTo>
                <a:lnTo>
                  <a:pt x="280130" y="132006"/>
                </a:lnTo>
                <a:lnTo>
                  <a:pt x="238938" y="164693"/>
                </a:lnTo>
                <a:lnTo>
                  <a:pt x="200404" y="200390"/>
                </a:lnTo>
                <a:lnTo>
                  <a:pt x="164704" y="238920"/>
                </a:lnTo>
                <a:lnTo>
                  <a:pt x="132015" y="280108"/>
                </a:lnTo>
                <a:lnTo>
                  <a:pt x="102512" y="323777"/>
                </a:lnTo>
                <a:lnTo>
                  <a:pt x="76371" y="369751"/>
                </a:lnTo>
                <a:lnTo>
                  <a:pt x="53769" y="417855"/>
                </a:lnTo>
                <a:lnTo>
                  <a:pt x="34882" y="467912"/>
                </a:lnTo>
                <a:lnTo>
                  <a:pt x="19885" y="519746"/>
                </a:lnTo>
                <a:lnTo>
                  <a:pt x="8955" y="573181"/>
                </a:lnTo>
                <a:lnTo>
                  <a:pt x="2268" y="628040"/>
                </a:lnTo>
                <a:lnTo>
                  <a:pt x="0" y="684149"/>
                </a:lnTo>
                <a:lnTo>
                  <a:pt x="0" y="3420986"/>
                </a:lnTo>
                <a:lnTo>
                  <a:pt x="2268" y="3477103"/>
                </a:lnTo>
                <a:lnTo>
                  <a:pt x="8955" y="3531971"/>
                </a:lnTo>
                <a:lnTo>
                  <a:pt x="19885" y="3585413"/>
                </a:lnTo>
                <a:lnTo>
                  <a:pt x="34882" y="3637254"/>
                </a:lnTo>
                <a:lnTo>
                  <a:pt x="53769" y="3687318"/>
                </a:lnTo>
                <a:lnTo>
                  <a:pt x="76371" y="3735427"/>
                </a:lnTo>
                <a:lnTo>
                  <a:pt x="102512" y="3781407"/>
                </a:lnTo>
                <a:lnTo>
                  <a:pt x="132015" y="3825081"/>
                </a:lnTo>
                <a:lnTo>
                  <a:pt x="164704" y="3866273"/>
                </a:lnTo>
                <a:lnTo>
                  <a:pt x="200404" y="3904807"/>
                </a:lnTo>
                <a:lnTo>
                  <a:pt x="238938" y="3940506"/>
                </a:lnTo>
                <a:lnTo>
                  <a:pt x="280130" y="3973196"/>
                </a:lnTo>
                <a:lnTo>
                  <a:pt x="323803" y="4002699"/>
                </a:lnTo>
                <a:lnTo>
                  <a:pt x="369783" y="4028839"/>
                </a:lnTo>
                <a:lnTo>
                  <a:pt x="417893" y="4051441"/>
                </a:lnTo>
                <a:lnTo>
                  <a:pt x="467956" y="4070329"/>
                </a:lnTo>
                <a:lnTo>
                  <a:pt x="519797" y="4085326"/>
                </a:lnTo>
                <a:lnTo>
                  <a:pt x="573239" y="4096256"/>
                </a:lnTo>
                <a:lnTo>
                  <a:pt x="628107" y="4102943"/>
                </a:lnTo>
                <a:lnTo>
                  <a:pt x="684225" y="4105211"/>
                </a:lnTo>
                <a:lnTo>
                  <a:pt x="7885112" y="4105211"/>
                </a:lnTo>
                <a:lnTo>
                  <a:pt x="7941221" y="4102943"/>
                </a:lnTo>
                <a:lnTo>
                  <a:pt x="7996083" y="4096256"/>
                </a:lnTo>
                <a:lnTo>
                  <a:pt x="8049522" y="4085326"/>
                </a:lnTo>
                <a:lnTo>
                  <a:pt x="8101362" y="4070329"/>
                </a:lnTo>
                <a:lnTo>
                  <a:pt x="8151425" y="4051441"/>
                </a:lnTo>
                <a:lnTo>
                  <a:pt x="8199536" y="4028839"/>
                </a:lnTo>
                <a:lnTo>
                  <a:pt x="8245519" y="4002699"/>
                </a:lnTo>
                <a:lnTo>
                  <a:pt x="8289198" y="3973196"/>
                </a:lnTo>
                <a:lnTo>
                  <a:pt x="8330395" y="3940506"/>
                </a:lnTo>
                <a:lnTo>
                  <a:pt x="8368934" y="3904807"/>
                </a:lnTo>
                <a:lnTo>
                  <a:pt x="8404640" y="3866273"/>
                </a:lnTo>
                <a:lnTo>
                  <a:pt x="8437336" y="3825081"/>
                </a:lnTo>
                <a:lnTo>
                  <a:pt x="8466846" y="3781407"/>
                </a:lnTo>
                <a:lnTo>
                  <a:pt x="8492993" y="3735427"/>
                </a:lnTo>
                <a:lnTo>
                  <a:pt x="8515602" y="3687318"/>
                </a:lnTo>
                <a:lnTo>
                  <a:pt x="8534494" y="3637254"/>
                </a:lnTo>
                <a:lnTo>
                  <a:pt x="8549496" y="3585413"/>
                </a:lnTo>
                <a:lnTo>
                  <a:pt x="8560430" y="3531971"/>
                </a:lnTo>
                <a:lnTo>
                  <a:pt x="8567119" y="3477103"/>
                </a:lnTo>
                <a:lnTo>
                  <a:pt x="8569388" y="3420986"/>
                </a:lnTo>
                <a:lnTo>
                  <a:pt x="8569388" y="684149"/>
                </a:lnTo>
                <a:lnTo>
                  <a:pt x="8567119" y="628040"/>
                </a:lnTo>
                <a:lnTo>
                  <a:pt x="8560430" y="573181"/>
                </a:lnTo>
                <a:lnTo>
                  <a:pt x="8549496" y="519746"/>
                </a:lnTo>
                <a:lnTo>
                  <a:pt x="8534494" y="467912"/>
                </a:lnTo>
                <a:lnTo>
                  <a:pt x="8515602" y="417855"/>
                </a:lnTo>
                <a:lnTo>
                  <a:pt x="8492993" y="369751"/>
                </a:lnTo>
                <a:lnTo>
                  <a:pt x="8466846" y="323777"/>
                </a:lnTo>
                <a:lnTo>
                  <a:pt x="8437336" y="280108"/>
                </a:lnTo>
                <a:lnTo>
                  <a:pt x="8404640" y="238920"/>
                </a:lnTo>
                <a:lnTo>
                  <a:pt x="8368934" y="200390"/>
                </a:lnTo>
                <a:lnTo>
                  <a:pt x="8330395" y="164693"/>
                </a:lnTo>
                <a:lnTo>
                  <a:pt x="8289198" y="132006"/>
                </a:lnTo>
                <a:lnTo>
                  <a:pt x="8245519" y="102506"/>
                </a:lnTo>
                <a:lnTo>
                  <a:pt x="8199536" y="76367"/>
                </a:lnTo>
                <a:lnTo>
                  <a:pt x="8151425" y="53766"/>
                </a:lnTo>
                <a:lnTo>
                  <a:pt x="8101362" y="34880"/>
                </a:lnTo>
                <a:lnTo>
                  <a:pt x="8049522" y="19884"/>
                </a:lnTo>
                <a:lnTo>
                  <a:pt x="7996083" y="8954"/>
                </a:lnTo>
                <a:lnTo>
                  <a:pt x="7941221" y="2268"/>
                </a:lnTo>
                <a:lnTo>
                  <a:pt x="78851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09562" y="627126"/>
            <a:ext cx="8569960" cy="4105275"/>
          </a:xfrm>
          <a:custGeom>
            <a:avLst/>
            <a:gdLst/>
            <a:ahLst/>
            <a:cxnLst/>
            <a:rect l="l" t="t" r="r" b="b"/>
            <a:pathLst>
              <a:path w="8569960" h="4105275">
                <a:moveTo>
                  <a:pt x="0" y="684149"/>
                </a:moveTo>
                <a:lnTo>
                  <a:pt x="2268" y="628040"/>
                </a:lnTo>
                <a:lnTo>
                  <a:pt x="8955" y="573181"/>
                </a:lnTo>
                <a:lnTo>
                  <a:pt x="19885" y="519746"/>
                </a:lnTo>
                <a:lnTo>
                  <a:pt x="34882" y="467912"/>
                </a:lnTo>
                <a:lnTo>
                  <a:pt x="53769" y="417855"/>
                </a:lnTo>
                <a:lnTo>
                  <a:pt x="76371" y="369751"/>
                </a:lnTo>
                <a:lnTo>
                  <a:pt x="102512" y="323777"/>
                </a:lnTo>
                <a:lnTo>
                  <a:pt x="132015" y="280108"/>
                </a:lnTo>
                <a:lnTo>
                  <a:pt x="164704" y="238920"/>
                </a:lnTo>
                <a:lnTo>
                  <a:pt x="200404" y="200390"/>
                </a:lnTo>
                <a:lnTo>
                  <a:pt x="238938" y="164693"/>
                </a:lnTo>
                <a:lnTo>
                  <a:pt x="280130" y="132006"/>
                </a:lnTo>
                <a:lnTo>
                  <a:pt x="323803" y="102506"/>
                </a:lnTo>
                <a:lnTo>
                  <a:pt x="369783" y="76367"/>
                </a:lnTo>
                <a:lnTo>
                  <a:pt x="417893" y="53766"/>
                </a:lnTo>
                <a:lnTo>
                  <a:pt x="467956" y="34880"/>
                </a:lnTo>
                <a:lnTo>
                  <a:pt x="519797" y="19884"/>
                </a:lnTo>
                <a:lnTo>
                  <a:pt x="573239" y="8954"/>
                </a:lnTo>
                <a:lnTo>
                  <a:pt x="628107" y="2268"/>
                </a:lnTo>
                <a:lnTo>
                  <a:pt x="684225" y="0"/>
                </a:lnTo>
                <a:lnTo>
                  <a:pt x="7885112" y="0"/>
                </a:lnTo>
                <a:lnTo>
                  <a:pt x="7941221" y="2268"/>
                </a:lnTo>
                <a:lnTo>
                  <a:pt x="7996083" y="8954"/>
                </a:lnTo>
                <a:lnTo>
                  <a:pt x="8049522" y="19884"/>
                </a:lnTo>
                <a:lnTo>
                  <a:pt x="8101362" y="34880"/>
                </a:lnTo>
                <a:lnTo>
                  <a:pt x="8151425" y="53766"/>
                </a:lnTo>
                <a:lnTo>
                  <a:pt x="8199536" y="76367"/>
                </a:lnTo>
                <a:lnTo>
                  <a:pt x="8245519" y="102506"/>
                </a:lnTo>
                <a:lnTo>
                  <a:pt x="8289198" y="132006"/>
                </a:lnTo>
                <a:lnTo>
                  <a:pt x="8330395" y="164693"/>
                </a:lnTo>
                <a:lnTo>
                  <a:pt x="8368934" y="200390"/>
                </a:lnTo>
                <a:lnTo>
                  <a:pt x="8404640" y="238920"/>
                </a:lnTo>
                <a:lnTo>
                  <a:pt x="8437336" y="280108"/>
                </a:lnTo>
                <a:lnTo>
                  <a:pt x="8466846" y="323777"/>
                </a:lnTo>
                <a:lnTo>
                  <a:pt x="8492993" y="369751"/>
                </a:lnTo>
                <a:lnTo>
                  <a:pt x="8515602" y="417855"/>
                </a:lnTo>
                <a:lnTo>
                  <a:pt x="8534494" y="467912"/>
                </a:lnTo>
                <a:lnTo>
                  <a:pt x="8549496" y="519746"/>
                </a:lnTo>
                <a:lnTo>
                  <a:pt x="8560430" y="573181"/>
                </a:lnTo>
                <a:lnTo>
                  <a:pt x="8567119" y="628040"/>
                </a:lnTo>
                <a:lnTo>
                  <a:pt x="8569388" y="684149"/>
                </a:lnTo>
                <a:lnTo>
                  <a:pt x="8569388" y="3420986"/>
                </a:lnTo>
                <a:lnTo>
                  <a:pt x="8567119" y="3477103"/>
                </a:lnTo>
                <a:lnTo>
                  <a:pt x="8560430" y="3531971"/>
                </a:lnTo>
                <a:lnTo>
                  <a:pt x="8549496" y="3585413"/>
                </a:lnTo>
                <a:lnTo>
                  <a:pt x="8534494" y="3637254"/>
                </a:lnTo>
                <a:lnTo>
                  <a:pt x="8515602" y="3687318"/>
                </a:lnTo>
                <a:lnTo>
                  <a:pt x="8492993" y="3735427"/>
                </a:lnTo>
                <a:lnTo>
                  <a:pt x="8466846" y="3781407"/>
                </a:lnTo>
                <a:lnTo>
                  <a:pt x="8437336" y="3825081"/>
                </a:lnTo>
                <a:lnTo>
                  <a:pt x="8404640" y="3866273"/>
                </a:lnTo>
                <a:lnTo>
                  <a:pt x="8368934" y="3904807"/>
                </a:lnTo>
                <a:lnTo>
                  <a:pt x="8330395" y="3940506"/>
                </a:lnTo>
                <a:lnTo>
                  <a:pt x="8289198" y="3973196"/>
                </a:lnTo>
                <a:lnTo>
                  <a:pt x="8245519" y="4002699"/>
                </a:lnTo>
                <a:lnTo>
                  <a:pt x="8199536" y="4028839"/>
                </a:lnTo>
                <a:lnTo>
                  <a:pt x="8151425" y="4051441"/>
                </a:lnTo>
                <a:lnTo>
                  <a:pt x="8101362" y="4070329"/>
                </a:lnTo>
                <a:lnTo>
                  <a:pt x="8049522" y="4085326"/>
                </a:lnTo>
                <a:lnTo>
                  <a:pt x="7996083" y="4096256"/>
                </a:lnTo>
                <a:lnTo>
                  <a:pt x="7941221" y="4102943"/>
                </a:lnTo>
                <a:lnTo>
                  <a:pt x="7885112" y="4105211"/>
                </a:lnTo>
                <a:lnTo>
                  <a:pt x="684225" y="4105211"/>
                </a:lnTo>
                <a:lnTo>
                  <a:pt x="628107" y="4102943"/>
                </a:lnTo>
                <a:lnTo>
                  <a:pt x="573239" y="4096256"/>
                </a:lnTo>
                <a:lnTo>
                  <a:pt x="519797" y="4085326"/>
                </a:lnTo>
                <a:lnTo>
                  <a:pt x="467956" y="4070329"/>
                </a:lnTo>
                <a:lnTo>
                  <a:pt x="417893" y="4051441"/>
                </a:lnTo>
                <a:lnTo>
                  <a:pt x="369783" y="4028839"/>
                </a:lnTo>
                <a:lnTo>
                  <a:pt x="323803" y="4002699"/>
                </a:lnTo>
                <a:lnTo>
                  <a:pt x="280130" y="3973196"/>
                </a:lnTo>
                <a:lnTo>
                  <a:pt x="238938" y="3940506"/>
                </a:lnTo>
                <a:lnTo>
                  <a:pt x="200404" y="3904807"/>
                </a:lnTo>
                <a:lnTo>
                  <a:pt x="164704" y="3866273"/>
                </a:lnTo>
                <a:lnTo>
                  <a:pt x="132015" y="3825081"/>
                </a:lnTo>
                <a:lnTo>
                  <a:pt x="102512" y="3781407"/>
                </a:lnTo>
                <a:lnTo>
                  <a:pt x="76371" y="3735427"/>
                </a:lnTo>
                <a:lnTo>
                  <a:pt x="53769" y="3687318"/>
                </a:lnTo>
                <a:lnTo>
                  <a:pt x="34882" y="3637254"/>
                </a:lnTo>
                <a:lnTo>
                  <a:pt x="19885" y="3585413"/>
                </a:lnTo>
                <a:lnTo>
                  <a:pt x="8955" y="3531971"/>
                </a:lnTo>
                <a:lnTo>
                  <a:pt x="2268" y="3477103"/>
                </a:lnTo>
                <a:lnTo>
                  <a:pt x="0" y="3420986"/>
                </a:lnTo>
                <a:lnTo>
                  <a:pt x="0" y="684149"/>
                </a:lnTo>
                <a:close/>
              </a:path>
            </a:pathLst>
          </a:custGeom>
          <a:ln w="25400">
            <a:solidFill>
              <a:srgbClr val="001F5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84212" y="1927225"/>
            <a:ext cx="971461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47850" y="2126869"/>
            <a:ext cx="7112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B0000"/>
                </a:solidFill>
                <a:latin typeface="微软雅黑"/>
                <a:cs typeface="微软雅黑"/>
              </a:rPr>
              <a:t>消费者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79901" y="1659001"/>
            <a:ext cx="2159000" cy="1042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53865" y="2724276"/>
            <a:ext cx="13970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BB0000"/>
                </a:solidFill>
                <a:latin typeface="微软雅黑"/>
                <a:cs typeface="微软雅黑"/>
              </a:rPr>
              <a:t>跨境电商平台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1823" y="1918335"/>
            <a:ext cx="50482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BB0000"/>
                </a:solidFill>
                <a:latin typeface="微软雅黑"/>
                <a:cs typeface="微软雅黑"/>
              </a:rPr>
              <a:t>B2C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5602" y="4103014"/>
            <a:ext cx="266065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>
                <a:solidFill>
                  <a:srgbClr val="BB0000"/>
                </a:solidFill>
                <a:latin typeface="微软雅黑"/>
                <a:cs typeface="微软雅黑"/>
              </a:rPr>
              <a:t>空运、海运、铁路物流服务商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20155" y="2369820"/>
            <a:ext cx="1487424" cy="252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867400" y="2397125"/>
            <a:ext cx="1392301" cy="158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867400" y="2397125"/>
            <a:ext cx="1392555" cy="158750"/>
          </a:xfrm>
          <a:custGeom>
            <a:avLst/>
            <a:gdLst/>
            <a:ahLst/>
            <a:cxnLst/>
            <a:rect l="l" t="t" r="r" b="b"/>
            <a:pathLst>
              <a:path w="1392554" h="158750">
                <a:moveTo>
                  <a:pt x="0" y="79375"/>
                </a:moveTo>
                <a:lnTo>
                  <a:pt x="79375" y="0"/>
                </a:lnTo>
                <a:lnTo>
                  <a:pt x="79375" y="39750"/>
                </a:lnTo>
                <a:lnTo>
                  <a:pt x="1312926" y="39750"/>
                </a:lnTo>
                <a:lnTo>
                  <a:pt x="1312926" y="0"/>
                </a:lnTo>
                <a:lnTo>
                  <a:pt x="1392301" y="79375"/>
                </a:lnTo>
                <a:lnTo>
                  <a:pt x="1312926" y="158750"/>
                </a:lnTo>
                <a:lnTo>
                  <a:pt x="1312926" y="119125"/>
                </a:lnTo>
                <a:lnTo>
                  <a:pt x="79375" y="119125"/>
                </a:lnTo>
                <a:lnTo>
                  <a:pt x="79375" y="158750"/>
                </a:lnTo>
                <a:lnTo>
                  <a:pt x="0" y="79375"/>
                </a:lnTo>
                <a:close/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561844" y="2116835"/>
            <a:ext cx="1264920" cy="2545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609850" y="2144776"/>
            <a:ext cx="1170051" cy="158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609850" y="2144776"/>
            <a:ext cx="1170305" cy="158750"/>
          </a:xfrm>
          <a:custGeom>
            <a:avLst/>
            <a:gdLst/>
            <a:ahLst/>
            <a:cxnLst/>
            <a:rect l="l" t="t" r="r" b="b"/>
            <a:pathLst>
              <a:path w="1170304" h="158750">
                <a:moveTo>
                  <a:pt x="0" y="79375"/>
                </a:moveTo>
                <a:lnTo>
                  <a:pt x="79375" y="0"/>
                </a:lnTo>
                <a:lnTo>
                  <a:pt x="79375" y="39624"/>
                </a:lnTo>
                <a:lnTo>
                  <a:pt x="1090676" y="39624"/>
                </a:lnTo>
                <a:lnTo>
                  <a:pt x="1090676" y="0"/>
                </a:lnTo>
                <a:lnTo>
                  <a:pt x="1170051" y="79375"/>
                </a:lnTo>
                <a:lnTo>
                  <a:pt x="1090676" y="158750"/>
                </a:lnTo>
                <a:lnTo>
                  <a:pt x="1090676" y="118999"/>
                </a:lnTo>
                <a:lnTo>
                  <a:pt x="79375" y="118999"/>
                </a:lnTo>
                <a:lnTo>
                  <a:pt x="79375" y="158750"/>
                </a:lnTo>
                <a:lnTo>
                  <a:pt x="0" y="79375"/>
                </a:lnTo>
                <a:close/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438400" y="3887787"/>
            <a:ext cx="909637" cy="5254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71550" y="3786123"/>
            <a:ext cx="1368425" cy="280035"/>
          </a:xfrm>
          <a:custGeom>
            <a:avLst/>
            <a:gdLst/>
            <a:ahLst/>
            <a:cxnLst/>
            <a:rect l="l" t="t" r="r" b="b"/>
            <a:pathLst>
              <a:path w="1368425" h="280035">
                <a:moveTo>
                  <a:pt x="104775" y="69850"/>
                </a:moveTo>
                <a:lnTo>
                  <a:pt x="34925" y="69850"/>
                </a:lnTo>
                <a:lnTo>
                  <a:pt x="35252" y="166248"/>
                </a:lnTo>
                <a:lnTo>
                  <a:pt x="45700" y="207483"/>
                </a:lnTo>
                <a:lnTo>
                  <a:pt x="68854" y="241749"/>
                </a:lnTo>
                <a:lnTo>
                  <a:pt x="102021" y="266350"/>
                </a:lnTo>
                <a:lnTo>
                  <a:pt x="142506" y="278594"/>
                </a:lnTo>
                <a:lnTo>
                  <a:pt x="157162" y="279463"/>
                </a:lnTo>
                <a:lnTo>
                  <a:pt x="1368425" y="279463"/>
                </a:lnTo>
                <a:lnTo>
                  <a:pt x="1368425" y="209613"/>
                </a:lnTo>
                <a:lnTo>
                  <a:pt x="145147" y="208228"/>
                </a:lnTo>
                <a:lnTo>
                  <a:pt x="132062" y="203219"/>
                </a:lnTo>
                <a:lnTo>
                  <a:pt x="120939" y="195070"/>
                </a:lnTo>
                <a:lnTo>
                  <a:pt x="112321" y="184326"/>
                </a:lnTo>
                <a:lnTo>
                  <a:pt x="106752" y="171530"/>
                </a:lnTo>
                <a:lnTo>
                  <a:pt x="104775" y="157225"/>
                </a:lnTo>
                <a:lnTo>
                  <a:pt x="104775" y="69850"/>
                </a:lnTo>
                <a:close/>
              </a:path>
              <a:path w="1368425" h="280035">
                <a:moveTo>
                  <a:pt x="69850" y="0"/>
                </a:moveTo>
                <a:lnTo>
                  <a:pt x="0" y="69850"/>
                </a:lnTo>
                <a:lnTo>
                  <a:pt x="139700" y="69850"/>
                </a:lnTo>
                <a:lnTo>
                  <a:pt x="69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971550" y="3786123"/>
            <a:ext cx="1368425" cy="280035"/>
          </a:xfrm>
          <a:custGeom>
            <a:avLst/>
            <a:gdLst/>
            <a:ahLst/>
            <a:cxnLst/>
            <a:rect l="l" t="t" r="r" b="b"/>
            <a:pathLst>
              <a:path w="1368425" h="280035">
                <a:moveTo>
                  <a:pt x="1368425" y="279463"/>
                </a:moveTo>
                <a:lnTo>
                  <a:pt x="157162" y="279463"/>
                </a:lnTo>
                <a:lnTo>
                  <a:pt x="142506" y="278594"/>
                </a:lnTo>
                <a:lnTo>
                  <a:pt x="102021" y="266350"/>
                </a:lnTo>
                <a:lnTo>
                  <a:pt x="68854" y="241749"/>
                </a:lnTo>
                <a:lnTo>
                  <a:pt x="45700" y="207483"/>
                </a:lnTo>
                <a:lnTo>
                  <a:pt x="35252" y="166248"/>
                </a:lnTo>
                <a:lnTo>
                  <a:pt x="34925" y="69850"/>
                </a:lnTo>
                <a:lnTo>
                  <a:pt x="0" y="69850"/>
                </a:lnTo>
                <a:lnTo>
                  <a:pt x="69850" y="0"/>
                </a:lnTo>
                <a:lnTo>
                  <a:pt x="139700" y="69850"/>
                </a:lnTo>
                <a:lnTo>
                  <a:pt x="104775" y="69850"/>
                </a:lnTo>
                <a:lnTo>
                  <a:pt x="104775" y="157225"/>
                </a:lnTo>
                <a:lnTo>
                  <a:pt x="120939" y="195070"/>
                </a:lnTo>
                <a:lnTo>
                  <a:pt x="1368425" y="209613"/>
                </a:lnTo>
                <a:lnTo>
                  <a:pt x="1368425" y="279463"/>
                </a:lnTo>
                <a:close/>
              </a:path>
            </a:pathLst>
          </a:custGeom>
          <a:ln w="25399">
            <a:solidFill>
              <a:srgbClr val="C0504D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249362" y="1550924"/>
            <a:ext cx="3393440" cy="0"/>
          </a:xfrm>
          <a:custGeom>
            <a:avLst/>
            <a:gdLst/>
            <a:ahLst/>
            <a:cxnLst/>
            <a:rect l="l" t="t" r="r" b="b"/>
            <a:pathLst>
              <a:path w="3393440" h="0">
                <a:moveTo>
                  <a:pt x="0" y="0"/>
                </a:moveTo>
                <a:lnTo>
                  <a:pt x="3392995" y="0"/>
                </a:lnTo>
              </a:path>
            </a:pathLst>
          </a:custGeom>
          <a:ln w="28575">
            <a:solidFill>
              <a:srgbClr val="FF66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903857" y="1330274"/>
            <a:ext cx="2180336" cy="3861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192517" y="1550924"/>
            <a:ext cx="132715" cy="373380"/>
          </a:xfrm>
          <a:custGeom>
            <a:avLst/>
            <a:gdLst/>
            <a:ahLst/>
            <a:cxnLst/>
            <a:rect l="l" t="t" r="r" b="b"/>
            <a:pathLst>
              <a:path w="132715" h="373380">
                <a:moveTo>
                  <a:pt x="80657" y="0"/>
                </a:moveTo>
                <a:lnTo>
                  <a:pt x="52031" y="0"/>
                </a:lnTo>
                <a:lnTo>
                  <a:pt x="52031" y="28575"/>
                </a:lnTo>
                <a:lnTo>
                  <a:pt x="80657" y="28575"/>
                </a:lnTo>
                <a:lnTo>
                  <a:pt x="80657" y="0"/>
                </a:lnTo>
                <a:close/>
              </a:path>
              <a:path w="132715" h="373380">
                <a:moveTo>
                  <a:pt x="80657" y="57150"/>
                </a:moveTo>
                <a:lnTo>
                  <a:pt x="52031" y="57150"/>
                </a:lnTo>
                <a:lnTo>
                  <a:pt x="52031" y="85725"/>
                </a:lnTo>
                <a:lnTo>
                  <a:pt x="80657" y="85725"/>
                </a:lnTo>
                <a:lnTo>
                  <a:pt x="80657" y="57150"/>
                </a:lnTo>
                <a:close/>
              </a:path>
              <a:path w="132715" h="373380">
                <a:moveTo>
                  <a:pt x="80657" y="114300"/>
                </a:moveTo>
                <a:lnTo>
                  <a:pt x="52031" y="114300"/>
                </a:lnTo>
                <a:lnTo>
                  <a:pt x="52031" y="142875"/>
                </a:lnTo>
                <a:lnTo>
                  <a:pt x="80657" y="142875"/>
                </a:lnTo>
                <a:lnTo>
                  <a:pt x="80657" y="114300"/>
                </a:lnTo>
                <a:close/>
              </a:path>
              <a:path w="132715" h="373380">
                <a:moveTo>
                  <a:pt x="80657" y="171450"/>
                </a:moveTo>
                <a:lnTo>
                  <a:pt x="52031" y="171450"/>
                </a:lnTo>
                <a:lnTo>
                  <a:pt x="52031" y="200025"/>
                </a:lnTo>
                <a:lnTo>
                  <a:pt x="80657" y="200025"/>
                </a:lnTo>
                <a:lnTo>
                  <a:pt x="80657" y="171450"/>
                </a:lnTo>
                <a:close/>
              </a:path>
              <a:path w="132715" h="373380">
                <a:moveTo>
                  <a:pt x="15938" y="242824"/>
                </a:moveTo>
                <a:lnTo>
                  <a:pt x="2298" y="250698"/>
                </a:lnTo>
                <a:lnTo>
                  <a:pt x="0" y="259461"/>
                </a:lnTo>
                <a:lnTo>
                  <a:pt x="3975" y="266318"/>
                </a:lnTo>
                <a:lnTo>
                  <a:pt x="66319" y="373252"/>
                </a:lnTo>
                <a:lnTo>
                  <a:pt x="82905" y="344805"/>
                </a:lnTo>
                <a:lnTo>
                  <a:pt x="52031" y="344805"/>
                </a:lnTo>
                <a:lnTo>
                  <a:pt x="52031" y="342900"/>
                </a:lnTo>
                <a:lnTo>
                  <a:pt x="84015" y="342900"/>
                </a:lnTo>
                <a:lnTo>
                  <a:pt x="87051" y="337692"/>
                </a:lnTo>
                <a:lnTo>
                  <a:pt x="53987" y="337692"/>
                </a:lnTo>
                <a:lnTo>
                  <a:pt x="66314" y="316574"/>
                </a:lnTo>
                <a:lnTo>
                  <a:pt x="65003" y="314325"/>
                </a:lnTo>
                <a:lnTo>
                  <a:pt x="52031" y="314325"/>
                </a:lnTo>
                <a:lnTo>
                  <a:pt x="51989" y="292002"/>
                </a:lnTo>
                <a:lnTo>
                  <a:pt x="24676" y="245110"/>
                </a:lnTo>
                <a:lnTo>
                  <a:pt x="15938" y="242824"/>
                </a:lnTo>
                <a:close/>
              </a:path>
              <a:path w="132715" h="373380">
                <a:moveTo>
                  <a:pt x="80657" y="342900"/>
                </a:moveTo>
                <a:lnTo>
                  <a:pt x="52031" y="342900"/>
                </a:lnTo>
                <a:lnTo>
                  <a:pt x="52031" y="344805"/>
                </a:lnTo>
                <a:lnTo>
                  <a:pt x="80657" y="344805"/>
                </a:lnTo>
                <a:lnTo>
                  <a:pt x="80657" y="342900"/>
                </a:lnTo>
                <a:close/>
              </a:path>
              <a:path w="132715" h="373380">
                <a:moveTo>
                  <a:pt x="84015" y="342900"/>
                </a:moveTo>
                <a:lnTo>
                  <a:pt x="80657" y="342900"/>
                </a:lnTo>
                <a:lnTo>
                  <a:pt x="80657" y="344805"/>
                </a:lnTo>
                <a:lnTo>
                  <a:pt x="82905" y="344805"/>
                </a:lnTo>
                <a:lnTo>
                  <a:pt x="84015" y="342900"/>
                </a:lnTo>
                <a:close/>
              </a:path>
              <a:path w="132715" h="373380">
                <a:moveTo>
                  <a:pt x="66314" y="316574"/>
                </a:moveTo>
                <a:lnTo>
                  <a:pt x="53987" y="337692"/>
                </a:lnTo>
                <a:lnTo>
                  <a:pt x="78625" y="337692"/>
                </a:lnTo>
                <a:lnTo>
                  <a:pt x="66314" y="316574"/>
                </a:lnTo>
                <a:close/>
              </a:path>
              <a:path w="132715" h="373380">
                <a:moveTo>
                  <a:pt x="80657" y="292002"/>
                </a:moveTo>
                <a:lnTo>
                  <a:pt x="66314" y="316574"/>
                </a:lnTo>
                <a:lnTo>
                  <a:pt x="78625" y="337692"/>
                </a:lnTo>
                <a:lnTo>
                  <a:pt x="87051" y="337692"/>
                </a:lnTo>
                <a:lnTo>
                  <a:pt x="100675" y="314325"/>
                </a:lnTo>
                <a:lnTo>
                  <a:pt x="80657" y="314325"/>
                </a:lnTo>
                <a:lnTo>
                  <a:pt x="80657" y="292002"/>
                </a:lnTo>
                <a:close/>
              </a:path>
              <a:path w="132715" h="373380">
                <a:moveTo>
                  <a:pt x="52031" y="292074"/>
                </a:moveTo>
                <a:lnTo>
                  <a:pt x="52031" y="314325"/>
                </a:lnTo>
                <a:lnTo>
                  <a:pt x="65003" y="314325"/>
                </a:lnTo>
                <a:lnTo>
                  <a:pt x="52031" y="292074"/>
                </a:lnTo>
                <a:close/>
              </a:path>
              <a:path w="132715" h="373380">
                <a:moveTo>
                  <a:pt x="80657" y="285750"/>
                </a:moveTo>
                <a:lnTo>
                  <a:pt x="52031" y="285750"/>
                </a:lnTo>
                <a:lnTo>
                  <a:pt x="52031" y="292074"/>
                </a:lnTo>
                <a:lnTo>
                  <a:pt x="65003" y="314325"/>
                </a:lnTo>
                <a:lnTo>
                  <a:pt x="67627" y="314325"/>
                </a:lnTo>
                <a:lnTo>
                  <a:pt x="80615" y="292074"/>
                </a:lnTo>
                <a:lnTo>
                  <a:pt x="80657" y="285750"/>
                </a:lnTo>
                <a:close/>
              </a:path>
              <a:path w="132715" h="373380">
                <a:moveTo>
                  <a:pt x="116725" y="242824"/>
                </a:moveTo>
                <a:lnTo>
                  <a:pt x="107962" y="245110"/>
                </a:lnTo>
                <a:lnTo>
                  <a:pt x="104025" y="251967"/>
                </a:lnTo>
                <a:lnTo>
                  <a:pt x="80657" y="292002"/>
                </a:lnTo>
                <a:lnTo>
                  <a:pt x="80657" y="314325"/>
                </a:lnTo>
                <a:lnTo>
                  <a:pt x="100675" y="314325"/>
                </a:lnTo>
                <a:lnTo>
                  <a:pt x="128663" y="266318"/>
                </a:lnTo>
                <a:lnTo>
                  <a:pt x="132600" y="259461"/>
                </a:lnTo>
                <a:lnTo>
                  <a:pt x="130314" y="250698"/>
                </a:lnTo>
                <a:lnTo>
                  <a:pt x="123583" y="246761"/>
                </a:lnTo>
                <a:lnTo>
                  <a:pt x="116725" y="242824"/>
                </a:lnTo>
                <a:close/>
              </a:path>
              <a:path w="132715" h="373380">
                <a:moveTo>
                  <a:pt x="80657" y="228600"/>
                </a:moveTo>
                <a:lnTo>
                  <a:pt x="52031" y="228600"/>
                </a:lnTo>
                <a:lnTo>
                  <a:pt x="52031" y="257175"/>
                </a:lnTo>
                <a:lnTo>
                  <a:pt x="80657" y="257175"/>
                </a:lnTo>
                <a:lnTo>
                  <a:pt x="80657" y="2286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576953" y="1550924"/>
            <a:ext cx="132715" cy="373380"/>
          </a:xfrm>
          <a:custGeom>
            <a:avLst/>
            <a:gdLst/>
            <a:ahLst/>
            <a:cxnLst/>
            <a:rect l="l" t="t" r="r" b="b"/>
            <a:pathLst>
              <a:path w="132714" h="373380">
                <a:moveTo>
                  <a:pt x="80137" y="0"/>
                </a:moveTo>
                <a:lnTo>
                  <a:pt x="51562" y="126"/>
                </a:lnTo>
                <a:lnTo>
                  <a:pt x="51688" y="28701"/>
                </a:lnTo>
                <a:lnTo>
                  <a:pt x="80263" y="28575"/>
                </a:lnTo>
                <a:lnTo>
                  <a:pt x="80137" y="0"/>
                </a:lnTo>
                <a:close/>
              </a:path>
              <a:path w="132714" h="373380">
                <a:moveTo>
                  <a:pt x="80263" y="57150"/>
                </a:moveTo>
                <a:lnTo>
                  <a:pt x="51688" y="57276"/>
                </a:lnTo>
                <a:lnTo>
                  <a:pt x="51816" y="85851"/>
                </a:lnTo>
                <a:lnTo>
                  <a:pt x="80391" y="85725"/>
                </a:lnTo>
                <a:lnTo>
                  <a:pt x="80263" y="57150"/>
                </a:lnTo>
                <a:close/>
              </a:path>
              <a:path w="132714" h="373380">
                <a:moveTo>
                  <a:pt x="80391" y="114300"/>
                </a:moveTo>
                <a:lnTo>
                  <a:pt x="51816" y="114426"/>
                </a:lnTo>
                <a:lnTo>
                  <a:pt x="51816" y="143001"/>
                </a:lnTo>
                <a:lnTo>
                  <a:pt x="80391" y="142875"/>
                </a:lnTo>
                <a:lnTo>
                  <a:pt x="80391" y="114300"/>
                </a:lnTo>
                <a:close/>
              </a:path>
              <a:path w="132714" h="373380">
                <a:moveTo>
                  <a:pt x="80518" y="171450"/>
                </a:moveTo>
                <a:lnTo>
                  <a:pt x="51943" y="171576"/>
                </a:lnTo>
                <a:lnTo>
                  <a:pt x="51943" y="200151"/>
                </a:lnTo>
                <a:lnTo>
                  <a:pt x="80518" y="200025"/>
                </a:lnTo>
                <a:lnTo>
                  <a:pt x="80518" y="171450"/>
                </a:lnTo>
                <a:close/>
              </a:path>
              <a:path w="132714" h="373380">
                <a:moveTo>
                  <a:pt x="15875" y="242824"/>
                </a:moveTo>
                <a:lnTo>
                  <a:pt x="9144" y="246887"/>
                </a:lnTo>
                <a:lnTo>
                  <a:pt x="2286" y="250825"/>
                </a:lnTo>
                <a:lnTo>
                  <a:pt x="0" y="259587"/>
                </a:lnTo>
                <a:lnTo>
                  <a:pt x="3937" y="266446"/>
                </a:lnTo>
                <a:lnTo>
                  <a:pt x="66421" y="373252"/>
                </a:lnTo>
                <a:lnTo>
                  <a:pt x="82956" y="344805"/>
                </a:lnTo>
                <a:lnTo>
                  <a:pt x="52197" y="344805"/>
                </a:lnTo>
                <a:lnTo>
                  <a:pt x="52197" y="343026"/>
                </a:lnTo>
                <a:lnTo>
                  <a:pt x="84063" y="342900"/>
                </a:lnTo>
                <a:lnTo>
                  <a:pt x="87090" y="337692"/>
                </a:lnTo>
                <a:lnTo>
                  <a:pt x="54101" y="337692"/>
                </a:lnTo>
                <a:lnTo>
                  <a:pt x="66408" y="316524"/>
                </a:lnTo>
                <a:lnTo>
                  <a:pt x="65193" y="314451"/>
                </a:lnTo>
                <a:lnTo>
                  <a:pt x="52070" y="314451"/>
                </a:lnTo>
                <a:lnTo>
                  <a:pt x="52057" y="292036"/>
                </a:lnTo>
                <a:lnTo>
                  <a:pt x="27845" y="250698"/>
                </a:lnTo>
                <a:lnTo>
                  <a:pt x="24637" y="245110"/>
                </a:lnTo>
                <a:lnTo>
                  <a:pt x="15875" y="242824"/>
                </a:lnTo>
                <a:close/>
              </a:path>
              <a:path w="132714" h="373380">
                <a:moveTo>
                  <a:pt x="80772" y="342900"/>
                </a:moveTo>
                <a:lnTo>
                  <a:pt x="52197" y="343026"/>
                </a:lnTo>
                <a:lnTo>
                  <a:pt x="52197" y="344805"/>
                </a:lnTo>
                <a:lnTo>
                  <a:pt x="80772" y="344805"/>
                </a:lnTo>
                <a:lnTo>
                  <a:pt x="80772" y="342900"/>
                </a:lnTo>
                <a:close/>
              </a:path>
              <a:path w="132714" h="373380">
                <a:moveTo>
                  <a:pt x="84063" y="342900"/>
                </a:moveTo>
                <a:lnTo>
                  <a:pt x="80772" y="342900"/>
                </a:lnTo>
                <a:lnTo>
                  <a:pt x="80772" y="344805"/>
                </a:lnTo>
                <a:lnTo>
                  <a:pt x="82956" y="344805"/>
                </a:lnTo>
                <a:lnTo>
                  <a:pt x="84063" y="342900"/>
                </a:lnTo>
                <a:close/>
              </a:path>
              <a:path w="132714" h="373380">
                <a:moveTo>
                  <a:pt x="66408" y="316524"/>
                </a:moveTo>
                <a:lnTo>
                  <a:pt x="54101" y="337692"/>
                </a:lnTo>
                <a:lnTo>
                  <a:pt x="78739" y="337565"/>
                </a:lnTo>
                <a:lnTo>
                  <a:pt x="66408" y="316524"/>
                </a:lnTo>
                <a:close/>
              </a:path>
              <a:path w="132714" h="373380">
                <a:moveTo>
                  <a:pt x="116712" y="242697"/>
                </a:moveTo>
                <a:lnTo>
                  <a:pt x="107950" y="244983"/>
                </a:lnTo>
                <a:lnTo>
                  <a:pt x="103939" y="251967"/>
                </a:lnTo>
                <a:lnTo>
                  <a:pt x="80645" y="292036"/>
                </a:lnTo>
                <a:lnTo>
                  <a:pt x="80645" y="314325"/>
                </a:lnTo>
                <a:lnTo>
                  <a:pt x="67653" y="314382"/>
                </a:lnTo>
                <a:lnTo>
                  <a:pt x="66408" y="316524"/>
                </a:lnTo>
                <a:lnTo>
                  <a:pt x="78739" y="337565"/>
                </a:lnTo>
                <a:lnTo>
                  <a:pt x="54101" y="337692"/>
                </a:lnTo>
                <a:lnTo>
                  <a:pt x="87090" y="337692"/>
                </a:lnTo>
                <a:lnTo>
                  <a:pt x="128650" y="266191"/>
                </a:lnTo>
                <a:lnTo>
                  <a:pt x="132587" y="259334"/>
                </a:lnTo>
                <a:lnTo>
                  <a:pt x="130301" y="250698"/>
                </a:lnTo>
                <a:lnTo>
                  <a:pt x="116712" y="242697"/>
                </a:lnTo>
                <a:close/>
              </a:path>
              <a:path w="132714" h="373380">
                <a:moveTo>
                  <a:pt x="52070" y="292058"/>
                </a:moveTo>
                <a:lnTo>
                  <a:pt x="52070" y="314451"/>
                </a:lnTo>
                <a:lnTo>
                  <a:pt x="65159" y="314393"/>
                </a:lnTo>
                <a:lnTo>
                  <a:pt x="52070" y="292058"/>
                </a:lnTo>
                <a:close/>
              </a:path>
              <a:path w="132714" h="373380">
                <a:moveTo>
                  <a:pt x="65159" y="314393"/>
                </a:moveTo>
                <a:lnTo>
                  <a:pt x="52070" y="314451"/>
                </a:lnTo>
                <a:lnTo>
                  <a:pt x="65193" y="314451"/>
                </a:lnTo>
                <a:close/>
              </a:path>
              <a:path w="132714" h="373380">
                <a:moveTo>
                  <a:pt x="80645" y="285750"/>
                </a:moveTo>
                <a:lnTo>
                  <a:pt x="52070" y="285876"/>
                </a:lnTo>
                <a:lnTo>
                  <a:pt x="52070" y="292058"/>
                </a:lnTo>
                <a:lnTo>
                  <a:pt x="65159" y="314393"/>
                </a:lnTo>
                <a:lnTo>
                  <a:pt x="67653" y="314382"/>
                </a:lnTo>
                <a:lnTo>
                  <a:pt x="80632" y="292058"/>
                </a:lnTo>
                <a:lnTo>
                  <a:pt x="80645" y="285750"/>
                </a:lnTo>
                <a:close/>
              </a:path>
              <a:path w="132714" h="373380">
                <a:moveTo>
                  <a:pt x="80645" y="292036"/>
                </a:moveTo>
                <a:lnTo>
                  <a:pt x="67653" y="314382"/>
                </a:lnTo>
                <a:lnTo>
                  <a:pt x="80645" y="314325"/>
                </a:lnTo>
                <a:lnTo>
                  <a:pt x="80645" y="292036"/>
                </a:lnTo>
                <a:close/>
              </a:path>
              <a:path w="132714" h="373380">
                <a:moveTo>
                  <a:pt x="80518" y="228600"/>
                </a:moveTo>
                <a:lnTo>
                  <a:pt x="51943" y="228726"/>
                </a:lnTo>
                <a:lnTo>
                  <a:pt x="52070" y="257301"/>
                </a:lnTo>
                <a:lnTo>
                  <a:pt x="80645" y="257175"/>
                </a:lnTo>
                <a:lnTo>
                  <a:pt x="80518" y="2286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360801" y="3559175"/>
            <a:ext cx="5387975" cy="558800"/>
          </a:xfrm>
          <a:custGeom>
            <a:avLst/>
            <a:gdLst/>
            <a:ahLst/>
            <a:cxnLst/>
            <a:rect l="l" t="t" r="r" b="b"/>
            <a:pathLst>
              <a:path w="5387975" h="558800">
                <a:moveTo>
                  <a:pt x="106299" y="339267"/>
                </a:moveTo>
                <a:lnTo>
                  <a:pt x="0" y="449033"/>
                </a:lnTo>
                <a:lnTo>
                  <a:pt x="106299" y="558800"/>
                </a:lnTo>
                <a:lnTo>
                  <a:pt x="106299" y="474599"/>
                </a:lnTo>
                <a:lnTo>
                  <a:pt x="5303774" y="474599"/>
                </a:lnTo>
                <a:lnTo>
                  <a:pt x="5303774" y="423468"/>
                </a:lnTo>
                <a:lnTo>
                  <a:pt x="106299" y="423468"/>
                </a:lnTo>
                <a:lnTo>
                  <a:pt x="106299" y="339267"/>
                </a:lnTo>
                <a:close/>
              </a:path>
              <a:path w="5387975" h="558800">
                <a:moveTo>
                  <a:pt x="5303774" y="106299"/>
                </a:moveTo>
                <a:lnTo>
                  <a:pt x="5252593" y="106299"/>
                </a:lnTo>
                <a:lnTo>
                  <a:pt x="5252593" y="423468"/>
                </a:lnTo>
                <a:lnTo>
                  <a:pt x="5303774" y="423468"/>
                </a:lnTo>
                <a:lnTo>
                  <a:pt x="5303774" y="106299"/>
                </a:lnTo>
                <a:close/>
              </a:path>
              <a:path w="5387975" h="558800">
                <a:moveTo>
                  <a:pt x="5278120" y="0"/>
                </a:moveTo>
                <a:lnTo>
                  <a:pt x="5168392" y="106299"/>
                </a:lnTo>
                <a:lnTo>
                  <a:pt x="5387975" y="106299"/>
                </a:lnTo>
                <a:lnTo>
                  <a:pt x="5278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360801" y="3559175"/>
            <a:ext cx="5387975" cy="558800"/>
          </a:xfrm>
          <a:custGeom>
            <a:avLst/>
            <a:gdLst/>
            <a:ahLst/>
            <a:cxnLst/>
            <a:rect l="l" t="t" r="r" b="b"/>
            <a:pathLst>
              <a:path w="5387975" h="558800">
                <a:moveTo>
                  <a:pt x="0" y="449033"/>
                </a:moveTo>
                <a:lnTo>
                  <a:pt x="106299" y="339267"/>
                </a:lnTo>
                <a:lnTo>
                  <a:pt x="106299" y="423468"/>
                </a:lnTo>
                <a:lnTo>
                  <a:pt x="5252593" y="423468"/>
                </a:lnTo>
                <a:lnTo>
                  <a:pt x="5252593" y="106299"/>
                </a:lnTo>
                <a:lnTo>
                  <a:pt x="5168392" y="106299"/>
                </a:lnTo>
                <a:lnTo>
                  <a:pt x="5278120" y="0"/>
                </a:lnTo>
                <a:lnTo>
                  <a:pt x="5387975" y="106299"/>
                </a:lnTo>
                <a:lnTo>
                  <a:pt x="5303774" y="106299"/>
                </a:lnTo>
                <a:lnTo>
                  <a:pt x="5303774" y="474599"/>
                </a:lnTo>
                <a:lnTo>
                  <a:pt x="106299" y="474599"/>
                </a:lnTo>
                <a:lnTo>
                  <a:pt x="106299" y="558800"/>
                </a:lnTo>
                <a:lnTo>
                  <a:pt x="0" y="449033"/>
                </a:lnTo>
                <a:close/>
              </a:path>
            </a:pathLst>
          </a:custGeom>
          <a:ln w="25400">
            <a:solidFill>
              <a:srgbClr val="C0504D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380351" y="2062226"/>
            <a:ext cx="1295400" cy="6762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531734" y="2775839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B0000"/>
                </a:solidFill>
                <a:latin typeface="微软雅黑"/>
                <a:cs typeface="微软雅黑"/>
              </a:rPr>
              <a:t>中国制造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51788" y="1551050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0" y="0"/>
                </a:moveTo>
                <a:lnTo>
                  <a:pt x="720661" y="0"/>
                </a:lnTo>
              </a:path>
            </a:pathLst>
          </a:custGeom>
          <a:ln w="28575">
            <a:solidFill>
              <a:srgbClr val="FF66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435472" y="1551050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2352" y="0"/>
                </a:lnTo>
              </a:path>
            </a:pathLst>
          </a:custGeom>
          <a:ln w="28575">
            <a:solidFill>
              <a:srgbClr val="FF66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368163" y="1550924"/>
            <a:ext cx="132715" cy="377825"/>
          </a:xfrm>
          <a:custGeom>
            <a:avLst/>
            <a:gdLst/>
            <a:ahLst/>
            <a:cxnLst/>
            <a:rect l="l" t="t" r="r" b="b"/>
            <a:pathLst>
              <a:path w="132714" h="377825">
                <a:moveTo>
                  <a:pt x="53086" y="0"/>
                </a:moveTo>
                <a:lnTo>
                  <a:pt x="52959" y="28575"/>
                </a:lnTo>
                <a:lnTo>
                  <a:pt x="81534" y="28701"/>
                </a:lnTo>
                <a:lnTo>
                  <a:pt x="81661" y="126"/>
                </a:lnTo>
                <a:lnTo>
                  <a:pt x="53086" y="0"/>
                </a:lnTo>
                <a:close/>
              </a:path>
              <a:path w="132714" h="377825">
                <a:moveTo>
                  <a:pt x="52832" y="57150"/>
                </a:moveTo>
                <a:lnTo>
                  <a:pt x="52704" y="85725"/>
                </a:lnTo>
                <a:lnTo>
                  <a:pt x="81279" y="85851"/>
                </a:lnTo>
                <a:lnTo>
                  <a:pt x="81407" y="57276"/>
                </a:lnTo>
                <a:lnTo>
                  <a:pt x="52832" y="57150"/>
                </a:lnTo>
                <a:close/>
              </a:path>
              <a:path w="132714" h="377825">
                <a:moveTo>
                  <a:pt x="52577" y="114300"/>
                </a:moveTo>
                <a:lnTo>
                  <a:pt x="52450" y="142875"/>
                </a:lnTo>
                <a:lnTo>
                  <a:pt x="81025" y="143001"/>
                </a:lnTo>
                <a:lnTo>
                  <a:pt x="81152" y="114426"/>
                </a:lnTo>
                <a:lnTo>
                  <a:pt x="52577" y="114300"/>
                </a:lnTo>
                <a:close/>
              </a:path>
              <a:path w="132714" h="377825">
                <a:moveTo>
                  <a:pt x="52324" y="171450"/>
                </a:moveTo>
                <a:lnTo>
                  <a:pt x="52197" y="200025"/>
                </a:lnTo>
                <a:lnTo>
                  <a:pt x="80772" y="200151"/>
                </a:lnTo>
                <a:lnTo>
                  <a:pt x="80899" y="171576"/>
                </a:lnTo>
                <a:lnTo>
                  <a:pt x="52324" y="171450"/>
                </a:lnTo>
                <a:close/>
              </a:path>
              <a:path w="132714" h="377825">
                <a:moveTo>
                  <a:pt x="16001" y="247141"/>
                </a:moveTo>
                <a:lnTo>
                  <a:pt x="2286" y="255015"/>
                </a:lnTo>
                <a:lnTo>
                  <a:pt x="0" y="263778"/>
                </a:lnTo>
                <a:lnTo>
                  <a:pt x="3937" y="270510"/>
                </a:lnTo>
                <a:lnTo>
                  <a:pt x="65912" y="377698"/>
                </a:lnTo>
                <a:lnTo>
                  <a:pt x="82568" y="349376"/>
                </a:lnTo>
                <a:lnTo>
                  <a:pt x="51688" y="349250"/>
                </a:lnTo>
                <a:lnTo>
                  <a:pt x="51688" y="342900"/>
                </a:lnTo>
                <a:lnTo>
                  <a:pt x="86377" y="342900"/>
                </a:lnTo>
                <a:lnTo>
                  <a:pt x="86825" y="342138"/>
                </a:lnTo>
                <a:lnTo>
                  <a:pt x="78359" y="342138"/>
                </a:lnTo>
                <a:lnTo>
                  <a:pt x="53594" y="342011"/>
                </a:lnTo>
                <a:lnTo>
                  <a:pt x="66061" y="320876"/>
                </a:lnTo>
                <a:lnTo>
                  <a:pt x="62298" y="314371"/>
                </a:lnTo>
                <a:lnTo>
                  <a:pt x="51815" y="314325"/>
                </a:lnTo>
                <a:lnTo>
                  <a:pt x="51895" y="296385"/>
                </a:lnTo>
                <a:lnTo>
                  <a:pt x="28701" y="256286"/>
                </a:lnTo>
                <a:lnTo>
                  <a:pt x="24764" y="249427"/>
                </a:lnTo>
                <a:lnTo>
                  <a:pt x="16001" y="247141"/>
                </a:lnTo>
                <a:close/>
              </a:path>
              <a:path w="132714" h="377825">
                <a:moveTo>
                  <a:pt x="51688" y="342900"/>
                </a:moveTo>
                <a:lnTo>
                  <a:pt x="51688" y="349250"/>
                </a:lnTo>
                <a:lnTo>
                  <a:pt x="80263" y="349376"/>
                </a:lnTo>
                <a:lnTo>
                  <a:pt x="80263" y="343026"/>
                </a:lnTo>
                <a:lnTo>
                  <a:pt x="51688" y="342900"/>
                </a:lnTo>
                <a:close/>
              </a:path>
              <a:path w="132714" h="377825">
                <a:moveTo>
                  <a:pt x="86377" y="342900"/>
                </a:moveTo>
                <a:lnTo>
                  <a:pt x="51688" y="342900"/>
                </a:lnTo>
                <a:lnTo>
                  <a:pt x="80263" y="343026"/>
                </a:lnTo>
                <a:lnTo>
                  <a:pt x="80263" y="349376"/>
                </a:lnTo>
                <a:lnTo>
                  <a:pt x="82568" y="349376"/>
                </a:lnTo>
                <a:lnTo>
                  <a:pt x="86377" y="342900"/>
                </a:lnTo>
                <a:close/>
              </a:path>
              <a:path w="132714" h="377825">
                <a:moveTo>
                  <a:pt x="66061" y="320876"/>
                </a:moveTo>
                <a:lnTo>
                  <a:pt x="53594" y="342011"/>
                </a:lnTo>
                <a:lnTo>
                  <a:pt x="78359" y="342138"/>
                </a:lnTo>
                <a:lnTo>
                  <a:pt x="66061" y="320876"/>
                </a:lnTo>
                <a:close/>
              </a:path>
              <a:path w="132714" h="377825">
                <a:moveTo>
                  <a:pt x="116712" y="247523"/>
                </a:moveTo>
                <a:lnTo>
                  <a:pt x="107950" y="249681"/>
                </a:lnTo>
                <a:lnTo>
                  <a:pt x="103563" y="257301"/>
                </a:lnTo>
                <a:lnTo>
                  <a:pt x="80508" y="296385"/>
                </a:lnTo>
                <a:lnTo>
                  <a:pt x="80390" y="314451"/>
                </a:lnTo>
                <a:lnTo>
                  <a:pt x="69850" y="314451"/>
                </a:lnTo>
                <a:lnTo>
                  <a:pt x="66061" y="320876"/>
                </a:lnTo>
                <a:lnTo>
                  <a:pt x="78359" y="342138"/>
                </a:lnTo>
                <a:lnTo>
                  <a:pt x="86825" y="342138"/>
                </a:lnTo>
                <a:lnTo>
                  <a:pt x="103107" y="314451"/>
                </a:lnTo>
                <a:lnTo>
                  <a:pt x="80390" y="314451"/>
                </a:lnTo>
                <a:lnTo>
                  <a:pt x="103135" y="314405"/>
                </a:lnTo>
                <a:lnTo>
                  <a:pt x="132587" y="264287"/>
                </a:lnTo>
                <a:lnTo>
                  <a:pt x="130301" y="255524"/>
                </a:lnTo>
                <a:lnTo>
                  <a:pt x="123571" y="251460"/>
                </a:lnTo>
                <a:lnTo>
                  <a:pt x="116712" y="247523"/>
                </a:lnTo>
                <a:close/>
              </a:path>
              <a:path w="132714" h="377825">
                <a:moveTo>
                  <a:pt x="80471" y="296448"/>
                </a:moveTo>
                <a:lnTo>
                  <a:pt x="69878" y="314405"/>
                </a:lnTo>
                <a:lnTo>
                  <a:pt x="80390" y="314451"/>
                </a:lnTo>
                <a:lnTo>
                  <a:pt x="80471" y="296448"/>
                </a:lnTo>
                <a:close/>
              </a:path>
              <a:path w="132714" h="377825">
                <a:moveTo>
                  <a:pt x="51942" y="285750"/>
                </a:moveTo>
                <a:lnTo>
                  <a:pt x="51932" y="296448"/>
                </a:lnTo>
                <a:lnTo>
                  <a:pt x="62298" y="314371"/>
                </a:lnTo>
                <a:lnTo>
                  <a:pt x="69878" y="314405"/>
                </a:lnTo>
                <a:lnTo>
                  <a:pt x="80471" y="296448"/>
                </a:lnTo>
                <a:lnTo>
                  <a:pt x="80517" y="285876"/>
                </a:lnTo>
                <a:lnTo>
                  <a:pt x="51942" y="285750"/>
                </a:lnTo>
                <a:close/>
              </a:path>
              <a:path w="132714" h="377825">
                <a:moveTo>
                  <a:pt x="51895" y="296385"/>
                </a:moveTo>
                <a:lnTo>
                  <a:pt x="51815" y="314325"/>
                </a:lnTo>
                <a:lnTo>
                  <a:pt x="62298" y="314371"/>
                </a:lnTo>
                <a:lnTo>
                  <a:pt x="51895" y="296385"/>
                </a:lnTo>
                <a:close/>
              </a:path>
              <a:path w="132714" h="377825">
                <a:moveTo>
                  <a:pt x="52197" y="228600"/>
                </a:moveTo>
                <a:lnTo>
                  <a:pt x="52070" y="257175"/>
                </a:lnTo>
                <a:lnTo>
                  <a:pt x="80645" y="257301"/>
                </a:lnTo>
                <a:lnTo>
                  <a:pt x="80772" y="228726"/>
                </a:lnTo>
                <a:lnTo>
                  <a:pt x="52197" y="2286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8106156" y="1551050"/>
            <a:ext cx="132715" cy="427355"/>
          </a:xfrm>
          <a:custGeom>
            <a:avLst/>
            <a:gdLst/>
            <a:ahLst/>
            <a:cxnLst/>
            <a:rect l="l" t="t" r="r" b="b"/>
            <a:pathLst>
              <a:path w="132715" h="427355">
                <a:moveTo>
                  <a:pt x="80518" y="0"/>
                </a:moveTo>
                <a:lnTo>
                  <a:pt x="51943" y="0"/>
                </a:lnTo>
                <a:lnTo>
                  <a:pt x="51943" y="28575"/>
                </a:lnTo>
                <a:lnTo>
                  <a:pt x="80518" y="28575"/>
                </a:lnTo>
                <a:lnTo>
                  <a:pt x="80518" y="0"/>
                </a:lnTo>
                <a:close/>
              </a:path>
              <a:path w="132715" h="427355">
                <a:moveTo>
                  <a:pt x="80518" y="57150"/>
                </a:moveTo>
                <a:lnTo>
                  <a:pt x="51943" y="57150"/>
                </a:lnTo>
                <a:lnTo>
                  <a:pt x="51943" y="85725"/>
                </a:lnTo>
                <a:lnTo>
                  <a:pt x="80518" y="85725"/>
                </a:lnTo>
                <a:lnTo>
                  <a:pt x="80518" y="57150"/>
                </a:lnTo>
                <a:close/>
              </a:path>
              <a:path w="132715" h="427355">
                <a:moveTo>
                  <a:pt x="80518" y="114300"/>
                </a:moveTo>
                <a:lnTo>
                  <a:pt x="51943" y="114300"/>
                </a:lnTo>
                <a:lnTo>
                  <a:pt x="51943" y="142875"/>
                </a:lnTo>
                <a:lnTo>
                  <a:pt x="80518" y="142875"/>
                </a:lnTo>
                <a:lnTo>
                  <a:pt x="80518" y="114300"/>
                </a:lnTo>
                <a:close/>
              </a:path>
              <a:path w="132715" h="427355">
                <a:moveTo>
                  <a:pt x="80518" y="171450"/>
                </a:moveTo>
                <a:lnTo>
                  <a:pt x="51943" y="171450"/>
                </a:lnTo>
                <a:lnTo>
                  <a:pt x="51943" y="200025"/>
                </a:lnTo>
                <a:lnTo>
                  <a:pt x="80518" y="200025"/>
                </a:lnTo>
                <a:lnTo>
                  <a:pt x="80518" y="171450"/>
                </a:lnTo>
                <a:close/>
              </a:path>
              <a:path w="132715" h="427355">
                <a:moveTo>
                  <a:pt x="80518" y="228600"/>
                </a:moveTo>
                <a:lnTo>
                  <a:pt x="51943" y="228600"/>
                </a:lnTo>
                <a:lnTo>
                  <a:pt x="51943" y="257175"/>
                </a:lnTo>
                <a:lnTo>
                  <a:pt x="80518" y="257175"/>
                </a:lnTo>
                <a:lnTo>
                  <a:pt x="80518" y="228600"/>
                </a:lnTo>
                <a:close/>
              </a:path>
              <a:path w="132715" h="427355">
                <a:moveTo>
                  <a:pt x="15875" y="296672"/>
                </a:moveTo>
                <a:lnTo>
                  <a:pt x="9144" y="300609"/>
                </a:lnTo>
                <a:lnTo>
                  <a:pt x="2286" y="304546"/>
                </a:lnTo>
                <a:lnTo>
                  <a:pt x="0" y="313309"/>
                </a:lnTo>
                <a:lnTo>
                  <a:pt x="3937" y="320166"/>
                </a:lnTo>
                <a:lnTo>
                  <a:pt x="66294" y="427100"/>
                </a:lnTo>
                <a:lnTo>
                  <a:pt x="87030" y="391541"/>
                </a:lnTo>
                <a:lnTo>
                  <a:pt x="53975" y="391541"/>
                </a:lnTo>
                <a:lnTo>
                  <a:pt x="65687" y="371475"/>
                </a:lnTo>
                <a:lnTo>
                  <a:pt x="51943" y="371475"/>
                </a:lnTo>
                <a:lnTo>
                  <a:pt x="51943" y="345850"/>
                </a:lnTo>
                <a:lnTo>
                  <a:pt x="28575" y="305815"/>
                </a:lnTo>
                <a:lnTo>
                  <a:pt x="24638" y="298958"/>
                </a:lnTo>
                <a:lnTo>
                  <a:pt x="15875" y="296672"/>
                </a:lnTo>
                <a:close/>
              </a:path>
              <a:path w="132715" h="427355">
                <a:moveTo>
                  <a:pt x="66294" y="370436"/>
                </a:moveTo>
                <a:lnTo>
                  <a:pt x="53975" y="391541"/>
                </a:lnTo>
                <a:lnTo>
                  <a:pt x="78613" y="391541"/>
                </a:lnTo>
                <a:lnTo>
                  <a:pt x="66294" y="370436"/>
                </a:lnTo>
                <a:close/>
              </a:path>
              <a:path w="132715" h="427355">
                <a:moveTo>
                  <a:pt x="80518" y="346067"/>
                </a:moveTo>
                <a:lnTo>
                  <a:pt x="66294" y="370436"/>
                </a:lnTo>
                <a:lnTo>
                  <a:pt x="78613" y="391541"/>
                </a:lnTo>
                <a:lnTo>
                  <a:pt x="87030" y="391541"/>
                </a:lnTo>
                <a:lnTo>
                  <a:pt x="98731" y="371475"/>
                </a:lnTo>
                <a:lnTo>
                  <a:pt x="80518" y="371475"/>
                </a:lnTo>
                <a:lnTo>
                  <a:pt x="80518" y="346067"/>
                </a:lnTo>
                <a:close/>
              </a:path>
              <a:path w="132715" h="427355">
                <a:moveTo>
                  <a:pt x="51943" y="345850"/>
                </a:moveTo>
                <a:lnTo>
                  <a:pt x="51943" y="371475"/>
                </a:lnTo>
                <a:lnTo>
                  <a:pt x="65687" y="371475"/>
                </a:lnTo>
                <a:lnTo>
                  <a:pt x="66294" y="370436"/>
                </a:lnTo>
                <a:lnTo>
                  <a:pt x="51943" y="345850"/>
                </a:lnTo>
                <a:close/>
              </a:path>
              <a:path w="132715" h="427355">
                <a:moveTo>
                  <a:pt x="116713" y="296672"/>
                </a:moveTo>
                <a:lnTo>
                  <a:pt x="107950" y="298958"/>
                </a:lnTo>
                <a:lnTo>
                  <a:pt x="104013" y="305815"/>
                </a:lnTo>
                <a:lnTo>
                  <a:pt x="80645" y="345850"/>
                </a:lnTo>
                <a:lnTo>
                  <a:pt x="80518" y="371475"/>
                </a:lnTo>
                <a:lnTo>
                  <a:pt x="98731" y="371475"/>
                </a:lnTo>
                <a:lnTo>
                  <a:pt x="128650" y="320166"/>
                </a:lnTo>
                <a:lnTo>
                  <a:pt x="132588" y="313309"/>
                </a:lnTo>
                <a:lnTo>
                  <a:pt x="130301" y="304546"/>
                </a:lnTo>
                <a:lnTo>
                  <a:pt x="123444" y="300609"/>
                </a:lnTo>
                <a:lnTo>
                  <a:pt x="116713" y="296672"/>
                </a:lnTo>
                <a:close/>
              </a:path>
              <a:path w="132715" h="427355">
                <a:moveTo>
                  <a:pt x="80518" y="342900"/>
                </a:moveTo>
                <a:lnTo>
                  <a:pt x="51943" y="342900"/>
                </a:lnTo>
                <a:lnTo>
                  <a:pt x="52070" y="346067"/>
                </a:lnTo>
                <a:lnTo>
                  <a:pt x="66294" y="370436"/>
                </a:lnTo>
                <a:lnTo>
                  <a:pt x="80518" y="346067"/>
                </a:lnTo>
                <a:lnTo>
                  <a:pt x="80518" y="342900"/>
                </a:lnTo>
                <a:close/>
              </a:path>
              <a:path w="132715" h="427355">
                <a:moveTo>
                  <a:pt x="80518" y="285750"/>
                </a:moveTo>
                <a:lnTo>
                  <a:pt x="51943" y="285750"/>
                </a:lnTo>
                <a:lnTo>
                  <a:pt x="51943" y="314325"/>
                </a:lnTo>
                <a:lnTo>
                  <a:pt x="80518" y="314325"/>
                </a:lnTo>
                <a:lnTo>
                  <a:pt x="80518" y="28575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194917" y="4104538"/>
            <a:ext cx="103886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solidFill>
                  <a:srgbClr val="BB0000"/>
                </a:solidFill>
                <a:latin typeface="微软雅黑"/>
                <a:cs typeface="微软雅黑"/>
              </a:rPr>
              <a:t>快递、邮政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42642" y="2721864"/>
            <a:ext cx="7112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BB0000"/>
                </a:solidFill>
                <a:latin typeface="微软雅黑"/>
                <a:cs typeface="微软雅黑"/>
              </a:rPr>
              <a:t>采购商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42588" y="3051048"/>
            <a:ext cx="1763267" cy="5471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995928" y="3054045"/>
            <a:ext cx="1656714" cy="440690"/>
          </a:xfrm>
          <a:custGeom>
            <a:avLst/>
            <a:gdLst/>
            <a:ahLst/>
            <a:cxnLst/>
            <a:rect l="l" t="t" r="r" b="b"/>
            <a:pathLst>
              <a:path w="1656714" h="440689">
                <a:moveTo>
                  <a:pt x="0" y="440232"/>
                </a:moveTo>
                <a:lnTo>
                  <a:pt x="1656206" y="440232"/>
                </a:lnTo>
                <a:lnTo>
                  <a:pt x="1656206" y="0"/>
                </a:lnTo>
                <a:lnTo>
                  <a:pt x="0" y="0"/>
                </a:lnTo>
                <a:lnTo>
                  <a:pt x="0" y="440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995928" y="3054045"/>
            <a:ext cx="1656206" cy="440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2627376" y="411226"/>
            <a:ext cx="3961129" cy="511175"/>
          </a:xfrm>
          <a:custGeom>
            <a:avLst/>
            <a:gdLst/>
            <a:ahLst/>
            <a:cxnLst/>
            <a:rect l="l" t="t" r="r" b="b"/>
            <a:pathLst>
              <a:path w="3961129" h="511175">
                <a:moveTo>
                  <a:pt x="3875531" y="0"/>
                </a:moveTo>
                <a:lnTo>
                  <a:pt x="78090" y="283"/>
                </a:lnTo>
                <a:lnTo>
                  <a:pt x="38415" y="13934"/>
                </a:lnTo>
                <a:lnTo>
                  <a:pt x="10530" y="44057"/>
                </a:lnTo>
                <a:lnTo>
                  <a:pt x="0" y="85089"/>
                </a:lnTo>
                <a:lnTo>
                  <a:pt x="291" y="433056"/>
                </a:lnTo>
                <a:lnTo>
                  <a:pt x="13968" y="472723"/>
                </a:lnTo>
                <a:lnTo>
                  <a:pt x="44084" y="500629"/>
                </a:lnTo>
                <a:lnTo>
                  <a:pt x="85090" y="511175"/>
                </a:lnTo>
                <a:lnTo>
                  <a:pt x="3882745" y="510874"/>
                </a:lnTo>
                <a:lnTo>
                  <a:pt x="3922405" y="497133"/>
                </a:lnTo>
                <a:lnTo>
                  <a:pt x="3950244" y="466966"/>
                </a:lnTo>
                <a:lnTo>
                  <a:pt x="3960749" y="425958"/>
                </a:lnTo>
                <a:lnTo>
                  <a:pt x="3960457" y="77992"/>
                </a:lnTo>
                <a:lnTo>
                  <a:pt x="3946774" y="38363"/>
                </a:lnTo>
                <a:lnTo>
                  <a:pt x="3916623" y="10515"/>
                </a:lnTo>
                <a:lnTo>
                  <a:pt x="3875531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2627376" y="411226"/>
            <a:ext cx="3961129" cy="511175"/>
          </a:xfrm>
          <a:custGeom>
            <a:avLst/>
            <a:gdLst/>
            <a:ahLst/>
            <a:cxnLst/>
            <a:rect l="l" t="t" r="r" b="b"/>
            <a:pathLst>
              <a:path w="3961129" h="511175">
                <a:moveTo>
                  <a:pt x="0" y="85089"/>
                </a:moveTo>
                <a:lnTo>
                  <a:pt x="10530" y="44057"/>
                </a:lnTo>
                <a:lnTo>
                  <a:pt x="38415" y="13934"/>
                </a:lnTo>
                <a:lnTo>
                  <a:pt x="78090" y="283"/>
                </a:lnTo>
                <a:lnTo>
                  <a:pt x="3875531" y="0"/>
                </a:lnTo>
                <a:lnTo>
                  <a:pt x="3890103" y="1236"/>
                </a:lnTo>
                <a:lnTo>
                  <a:pt x="3928162" y="18146"/>
                </a:lnTo>
                <a:lnTo>
                  <a:pt x="3953437" y="50538"/>
                </a:lnTo>
                <a:lnTo>
                  <a:pt x="3960749" y="425958"/>
                </a:lnTo>
                <a:lnTo>
                  <a:pt x="3959513" y="440487"/>
                </a:lnTo>
                <a:lnTo>
                  <a:pt x="3942618" y="478502"/>
                </a:lnTo>
                <a:lnTo>
                  <a:pt x="3910226" y="503814"/>
                </a:lnTo>
                <a:lnTo>
                  <a:pt x="85090" y="511175"/>
                </a:lnTo>
                <a:lnTo>
                  <a:pt x="70554" y="509934"/>
                </a:lnTo>
                <a:lnTo>
                  <a:pt x="32561" y="492979"/>
                </a:lnTo>
                <a:lnTo>
                  <a:pt x="7308" y="460531"/>
                </a:lnTo>
                <a:lnTo>
                  <a:pt x="0" y="85089"/>
                </a:lnTo>
                <a:close/>
              </a:path>
            </a:pathLst>
          </a:custGeom>
          <a:ln w="25400">
            <a:solidFill>
              <a:srgbClr val="70883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224022" y="470027"/>
            <a:ext cx="27686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微软雅黑"/>
                <a:cs typeface="微软雅黑"/>
              </a:rPr>
              <a:t>跨境电商出口流程图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561844" y="2711195"/>
            <a:ext cx="1264920" cy="2545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609850" y="2738501"/>
            <a:ext cx="1170051" cy="1602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609850" y="2738501"/>
            <a:ext cx="1170305" cy="160655"/>
          </a:xfrm>
          <a:custGeom>
            <a:avLst/>
            <a:gdLst/>
            <a:ahLst/>
            <a:cxnLst/>
            <a:rect l="l" t="t" r="r" b="b"/>
            <a:pathLst>
              <a:path w="1170304" h="160655">
                <a:moveTo>
                  <a:pt x="0" y="80137"/>
                </a:moveTo>
                <a:lnTo>
                  <a:pt x="80137" y="0"/>
                </a:lnTo>
                <a:lnTo>
                  <a:pt x="80137" y="40005"/>
                </a:lnTo>
                <a:lnTo>
                  <a:pt x="1089787" y="40005"/>
                </a:lnTo>
                <a:lnTo>
                  <a:pt x="1089787" y="0"/>
                </a:lnTo>
                <a:lnTo>
                  <a:pt x="1170051" y="80137"/>
                </a:lnTo>
                <a:lnTo>
                  <a:pt x="1089787" y="160274"/>
                </a:lnTo>
                <a:lnTo>
                  <a:pt x="1089787" y="120142"/>
                </a:lnTo>
                <a:lnTo>
                  <a:pt x="80137" y="120142"/>
                </a:lnTo>
                <a:lnTo>
                  <a:pt x="80137" y="160274"/>
                </a:lnTo>
                <a:lnTo>
                  <a:pt x="0" y="80137"/>
                </a:lnTo>
                <a:close/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901823" y="2836417"/>
            <a:ext cx="49403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BB0000"/>
                </a:solidFill>
                <a:latin typeface="微软雅黑"/>
                <a:cs typeface="微软雅黑"/>
              </a:rPr>
              <a:t>B2B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651880" y="3386073"/>
            <a:ext cx="2520950" cy="0"/>
          </a:xfrm>
          <a:custGeom>
            <a:avLst/>
            <a:gdLst/>
            <a:ahLst/>
            <a:cxnLst/>
            <a:rect l="l" t="t" r="r" b="b"/>
            <a:pathLst>
              <a:path w="2520950" h="0">
                <a:moveTo>
                  <a:pt x="0" y="0"/>
                </a:moveTo>
                <a:lnTo>
                  <a:pt x="2520569" y="0"/>
                </a:lnTo>
              </a:path>
            </a:pathLst>
          </a:custGeom>
          <a:ln w="28575">
            <a:solidFill>
              <a:srgbClr val="FF66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1192568" y="3170173"/>
            <a:ext cx="132715" cy="215900"/>
          </a:xfrm>
          <a:custGeom>
            <a:avLst/>
            <a:gdLst/>
            <a:ahLst/>
            <a:cxnLst/>
            <a:rect l="l" t="t" r="r" b="b"/>
            <a:pathLst>
              <a:path w="132715" h="215900">
                <a:moveTo>
                  <a:pt x="80606" y="187325"/>
                </a:moveTo>
                <a:lnTo>
                  <a:pt x="52031" y="187325"/>
                </a:lnTo>
                <a:lnTo>
                  <a:pt x="52031" y="215900"/>
                </a:lnTo>
                <a:lnTo>
                  <a:pt x="80606" y="215900"/>
                </a:lnTo>
                <a:lnTo>
                  <a:pt x="80606" y="187325"/>
                </a:lnTo>
                <a:close/>
              </a:path>
              <a:path w="132715" h="215900">
                <a:moveTo>
                  <a:pt x="80606" y="130175"/>
                </a:moveTo>
                <a:lnTo>
                  <a:pt x="52031" y="130175"/>
                </a:lnTo>
                <a:lnTo>
                  <a:pt x="52031" y="158750"/>
                </a:lnTo>
                <a:lnTo>
                  <a:pt x="80606" y="158750"/>
                </a:lnTo>
                <a:lnTo>
                  <a:pt x="80606" y="130175"/>
                </a:lnTo>
                <a:close/>
              </a:path>
              <a:path w="132715" h="215900">
                <a:moveTo>
                  <a:pt x="66319" y="0"/>
                </a:moveTo>
                <a:lnTo>
                  <a:pt x="3975" y="106933"/>
                </a:lnTo>
                <a:lnTo>
                  <a:pt x="0" y="113664"/>
                </a:lnTo>
                <a:lnTo>
                  <a:pt x="2298" y="122427"/>
                </a:lnTo>
                <a:lnTo>
                  <a:pt x="9118" y="126364"/>
                </a:lnTo>
                <a:lnTo>
                  <a:pt x="15925" y="130428"/>
                </a:lnTo>
                <a:lnTo>
                  <a:pt x="24676" y="128143"/>
                </a:lnTo>
                <a:lnTo>
                  <a:pt x="28651" y="121284"/>
                </a:lnTo>
                <a:lnTo>
                  <a:pt x="52031" y="81239"/>
                </a:lnTo>
                <a:lnTo>
                  <a:pt x="52031" y="73025"/>
                </a:lnTo>
                <a:lnTo>
                  <a:pt x="56827" y="73025"/>
                </a:lnTo>
                <a:lnTo>
                  <a:pt x="66332" y="56746"/>
                </a:lnTo>
                <a:lnTo>
                  <a:pt x="59160" y="44450"/>
                </a:lnTo>
                <a:lnTo>
                  <a:pt x="52031" y="44450"/>
                </a:lnTo>
                <a:lnTo>
                  <a:pt x="52031" y="28320"/>
                </a:lnTo>
                <a:lnTo>
                  <a:pt x="82817" y="28320"/>
                </a:lnTo>
                <a:lnTo>
                  <a:pt x="66319" y="0"/>
                </a:lnTo>
                <a:close/>
              </a:path>
              <a:path w="132715" h="215900">
                <a:moveTo>
                  <a:pt x="108859" y="73025"/>
                </a:moveTo>
                <a:lnTo>
                  <a:pt x="80606" y="73025"/>
                </a:lnTo>
                <a:lnTo>
                  <a:pt x="80617" y="81239"/>
                </a:lnTo>
                <a:lnTo>
                  <a:pt x="103974" y="121284"/>
                </a:lnTo>
                <a:lnTo>
                  <a:pt x="107911" y="128143"/>
                </a:lnTo>
                <a:lnTo>
                  <a:pt x="116674" y="130428"/>
                </a:lnTo>
                <a:lnTo>
                  <a:pt x="123532" y="126364"/>
                </a:lnTo>
                <a:lnTo>
                  <a:pt x="130390" y="122427"/>
                </a:lnTo>
                <a:lnTo>
                  <a:pt x="132676" y="113664"/>
                </a:lnTo>
                <a:lnTo>
                  <a:pt x="128612" y="106933"/>
                </a:lnTo>
                <a:lnTo>
                  <a:pt x="108859" y="73025"/>
                </a:lnTo>
                <a:close/>
              </a:path>
              <a:path w="132715" h="215900">
                <a:moveTo>
                  <a:pt x="75826" y="73025"/>
                </a:moveTo>
                <a:lnTo>
                  <a:pt x="56827" y="73025"/>
                </a:lnTo>
                <a:lnTo>
                  <a:pt x="52042" y="81220"/>
                </a:lnTo>
                <a:lnTo>
                  <a:pt x="52031" y="101600"/>
                </a:lnTo>
                <a:lnTo>
                  <a:pt x="80606" y="101600"/>
                </a:lnTo>
                <a:lnTo>
                  <a:pt x="80606" y="81220"/>
                </a:lnTo>
                <a:lnTo>
                  <a:pt x="75826" y="73025"/>
                </a:lnTo>
                <a:close/>
              </a:path>
              <a:path w="132715" h="215900">
                <a:moveTo>
                  <a:pt x="56827" y="73025"/>
                </a:moveTo>
                <a:lnTo>
                  <a:pt x="52031" y="73025"/>
                </a:lnTo>
                <a:lnTo>
                  <a:pt x="52031" y="81239"/>
                </a:lnTo>
                <a:lnTo>
                  <a:pt x="56827" y="73025"/>
                </a:lnTo>
                <a:close/>
              </a:path>
              <a:path w="132715" h="215900">
                <a:moveTo>
                  <a:pt x="80606" y="35559"/>
                </a:moveTo>
                <a:lnTo>
                  <a:pt x="78701" y="35559"/>
                </a:lnTo>
                <a:lnTo>
                  <a:pt x="66332" y="56746"/>
                </a:lnTo>
                <a:lnTo>
                  <a:pt x="80606" y="81220"/>
                </a:lnTo>
                <a:lnTo>
                  <a:pt x="80606" y="73025"/>
                </a:lnTo>
                <a:lnTo>
                  <a:pt x="108859" y="73025"/>
                </a:lnTo>
                <a:lnTo>
                  <a:pt x="92213" y="44450"/>
                </a:lnTo>
                <a:lnTo>
                  <a:pt x="80606" y="44450"/>
                </a:lnTo>
                <a:lnTo>
                  <a:pt x="80606" y="35559"/>
                </a:lnTo>
                <a:close/>
              </a:path>
              <a:path w="132715" h="215900">
                <a:moveTo>
                  <a:pt x="78701" y="35559"/>
                </a:moveTo>
                <a:lnTo>
                  <a:pt x="53975" y="35559"/>
                </a:lnTo>
                <a:lnTo>
                  <a:pt x="66332" y="56746"/>
                </a:lnTo>
                <a:lnTo>
                  <a:pt x="78701" y="35559"/>
                </a:lnTo>
                <a:close/>
              </a:path>
              <a:path w="132715" h="215900">
                <a:moveTo>
                  <a:pt x="80606" y="28320"/>
                </a:moveTo>
                <a:lnTo>
                  <a:pt x="52031" y="28320"/>
                </a:lnTo>
                <a:lnTo>
                  <a:pt x="52031" y="44450"/>
                </a:lnTo>
                <a:lnTo>
                  <a:pt x="59160" y="44450"/>
                </a:lnTo>
                <a:lnTo>
                  <a:pt x="53975" y="35559"/>
                </a:lnTo>
                <a:lnTo>
                  <a:pt x="80606" y="35559"/>
                </a:lnTo>
                <a:lnTo>
                  <a:pt x="80606" y="28320"/>
                </a:lnTo>
                <a:close/>
              </a:path>
              <a:path w="132715" h="215900">
                <a:moveTo>
                  <a:pt x="82817" y="28320"/>
                </a:moveTo>
                <a:lnTo>
                  <a:pt x="80606" y="28320"/>
                </a:lnTo>
                <a:lnTo>
                  <a:pt x="80606" y="44450"/>
                </a:lnTo>
                <a:lnTo>
                  <a:pt x="92213" y="44450"/>
                </a:lnTo>
                <a:lnTo>
                  <a:pt x="82817" y="2832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8106156" y="3008248"/>
            <a:ext cx="132715" cy="377825"/>
          </a:xfrm>
          <a:custGeom>
            <a:avLst/>
            <a:gdLst/>
            <a:ahLst/>
            <a:cxnLst/>
            <a:rect l="l" t="t" r="r" b="b"/>
            <a:pathLst>
              <a:path w="132715" h="377825">
                <a:moveTo>
                  <a:pt x="80518" y="349250"/>
                </a:moveTo>
                <a:lnTo>
                  <a:pt x="51943" y="349250"/>
                </a:lnTo>
                <a:lnTo>
                  <a:pt x="51943" y="377825"/>
                </a:lnTo>
                <a:lnTo>
                  <a:pt x="80518" y="377825"/>
                </a:lnTo>
                <a:lnTo>
                  <a:pt x="80518" y="349250"/>
                </a:lnTo>
                <a:close/>
              </a:path>
              <a:path w="132715" h="377825">
                <a:moveTo>
                  <a:pt x="80518" y="292100"/>
                </a:moveTo>
                <a:lnTo>
                  <a:pt x="51943" y="292100"/>
                </a:lnTo>
                <a:lnTo>
                  <a:pt x="51943" y="320675"/>
                </a:lnTo>
                <a:lnTo>
                  <a:pt x="80518" y="320675"/>
                </a:lnTo>
                <a:lnTo>
                  <a:pt x="80518" y="292100"/>
                </a:lnTo>
                <a:close/>
              </a:path>
              <a:path w="132715" h="377825">
                <a:moveTo>
                  <a:pt x="80518" y="234950"/>
                </a:moveTo>
                <a:lnTo>
                  <a:pt x="51943" y="234950"/>
                </a:lnTo>
                <a:lnTo>
                  <a:pt x="51943" y="263525"/>
                </a:lnTo>
                <a:lnTo>
                  <a:pt x="80518" y="263525"/>
                </a:lnTo>
                <a:lnTo>
                  <a:pt x="80518" y="234950"/>
                </a:lnTo>
                <a:close/>
              </a:path>
              <a:path w="132715" h="377825">
                <a:moveTo>
                  <a:pt x="80518" y="177800"/>
                </a:moveTo>
                <a:lnTo>
                  <a:pt x="51943" y="177800"/>
                </a:lnTo>
                <a:lnTo>
                  <a:pt x="51943" y="206375"/>
                </a:lnTo>
                <a:lnTo>
                  <a:pt x="80518" y="206375"/>
                </a:lnTo>
                <a:lnTo>
                  <a:pt x="80518" y="177800"/>
                </a:lnTo>
                <a:close/>
              </a:path>
              <a:path w="132715" h="377825">
                <a:moveTo>
                  <a:pt x="80518" y="120650"/>
                </a:moveTo>
                <a:lnTo>
                  <a:pt x="51943" y="120650"/>
                </a:lnTo>
                <a:lnTo>
                  <a:pt x="51943" y="149225"/>
                </a:lnTo>
                <a:lnTo>
                  <a:pt x="80518" y="149225"/>
                </a:lnTo>
                <a:lnTo>
                  <a:pt x="80518" y="120650"/>
                </a:lnTo>
                <a:close/>
              </a:path>
              <a:path w="132715" h="377825">
                <a:moveTo>
                  <a:pt x="66294" y="0"/>
                </a:moveTo>
                <a:lnTo>
                  <a:pt x="0" y="113664"/>
                </a:lnTo>
                <a:lnTo>
                  <a:pt x="2286" y="122427"/>
                </a:lnTo>
                <a:lnTo>
                  <a:pt x="9144" y="126364"/>
                </a:lnTo>
                <a:lnTo>
                  <a:pt x="15875" y="130428"/>
                </a:lnTo>
                <a:lnTo>
                  <a:pt x="24638" y="128143"/>
                </a:lnTo>
                <a:lnTo>
                  <a:pt x="28575" y="121284"/>
                </a:lnTo>
                <a:lnTo>
                  <a:pt x="51943" y="81250"/>
                </a:lnTo>
                <a:lnTo>
                  <a:pt x="51943" y="63500"/>
                </a:lnTo>
                <a:lnTo>
                  <a:pt x="62304" y="63500"/>
                </a:lnTo>
                <a:lnTo>
                  <a:pt x="66294" y="56664"/>
                </a:lnTo>
                <a:lnTo>
                  <a:pt x="53975" y="35559"/>
                </a:lnTo>
                <a:lnTo>
                  <a:pt x="87030" y="35559"/>
                </a:lnTo>
                <a:lnTo>
                  <a:pt x="86660" y="34925"/>
                </a:lnTo>
                <a:lnTo>
                  <a:pt x="51943" y="34925"/>
                </a:lnTo>
                <a:lnTo>
                  <a:pt x="51943" y="28320"/>
                </a:lnTo>
                <a:lnTo>
                  <a:pt x="82808" y="28320"/>
                </a:lnTo>
                <a:lnTo>
                  <a:pt x="66294" y="0"/>
                </a:lnTo>
                <a:close/>
              </a:path>
              <a:path w="132715" h="377825">
                <a:moveTo>
                  <a:pt x="103323" y="63500"/>
                </a:moveTo>
                <a:lnTo>
                  <a:pt x="80518" y="63500"/>
                </a:lnTo>
                <a:lnTo>
                  <a:pt x="80645" y="81250"/>
                </a:lnTo>
                <a:lnTo>
                  <a:pt x="104013" y="121284"/>
                </a:lnTo>
                <a:lnTo>
                  <a:pt x="107950" y="128143"/>
                </a:lnTo>
                <a:lnTo>
                  <a:pt x="116713" y="130428"/>
                </a:lnTo>
                <a:lnTo>
                  <a:pt x="123444" y="126364"/>
                </a:lnTo>
                <a:lnTo>
                  <a:pt x="130301" y="122427"/>
                </a:lnTo>
                <a:lnTo>
                  <a:pt x="132588" y="113664"/>
                </a:lnTo>
                <a:lnTo>
                  <a:pt x="103323" y="63500"/>
                </a:lnTo>
                <a:close/>
              </a:path>
              <a:path w="132715" h="377825">
                <a:moveTo>
                  <a:pt x="70283" y="63500"/>
                </a:moveTo>
                <a:lnTo>
                  <a:pt x="62304" y="63500"/>
                </a:lnTo>
                <a:lnTo>
                  <a:pt x="52070" y="81033"/>
                </a:lnTo>
                <a:lnTo>
                  <a:pt x="51943" y="92075"/>
                </a:lnTo>
                <a:lnTo>
                  <a:pt x="80518" y="92075"/>
                </a:lnTo>
                <a:lnTo>
                  <a:pt x="80518" y="81033"/>
                </a:lnTo>
                <a:lnTo>
                  <a:pt x="70283" y="63500"/>
                </a:lnTo>
                <a:close/>
              </a:path>
              <a:path w="132715" h="377825">
                <a:moveTo>
                  <a:pt x="62304" y="63500"/>
                </a:moveTo>
                <a:lnTo>
                  <a:pt x="51943" y="63500"/>
                </a:lnTo>
                <a:lnTo>
                  <a:pt x="51943" y="81250"/>
                </a:lnTo>
                <a:lnTo>
                  <a:pt x="62304" y="63500"/>
                </a:lnTo>
                <a:close/>
              </a:path>
              <a:path w="132715" h="377825">
                <a:moveTo>
                  <a:pt x="87030" y="35559"/>
                </a:moveTo>
                <a:lnTo>
                  <a:pt x="78613" y="35559"/>
                </a:lnTo>
                <a:lnTo>
                  <a:pt x="66294" y="56664"/>
                </a:lnTo>
                <a:lnTo>
                  <a:pt x="80518" y="81033"/>
                </a:lnTo>
                <a:lnTo>
                  <a:pt x="80518" y="63500"/>
                </a:lnTo>
                <a:lnTo>
                  <a:pt x="103323" y="63500"/>
                </a:lnTo>
                <a:lnTo>
                  <a:pt x="87030" y="35559"/>
                </a:lnTo>
                <a:close/>
              </a:path>
              <a:path w="132715" h="377825">
                <a:moveTo>
                  <a:pt x="78613" y="35559"/>
                </a:moveTo>
                <a:lnTo>
                  <a:pt x="53975" y="35559"/>
                </a:lnTo>
                <a:lnTo>
                  <a:pt x="66294" y="56664"/>
                </a:lnTo>
                <a:lnTo>
                  <a:pt x="78613" y="35559"/>
                </a:lnTo>
                <a:close/>
              </a:path>
              <a:path w="132715" h="377825">
                <a:moveTo>
                  <a:pt x="80518" y="28320"/>
                </a:moveTo>
                <a:lnTo>
                  <a:pt x="51943" y="28320"/>
                </a:lnTo>
                <a:lnTo>
                  <a:pt x="51943" y="34925"/>
                </a:lnTo>
                <a:lnTo>
                  <a:pt x="80518" y="34925"/>
                </a:lnTo>
                <a:lnTo>
                  <a:pt x="80518" y="28320"/>
                </a:lnTo>
                <a:close/>
              </a:path>
              <a:path w="132715" h="377825">
                <a:moveTo>
                  <a:pt x="82808" y="28320"/>
                </a:moveTo>
                <a:lnTo>
                  <a:pt x="80518" y="28320"/>
                </a:lnTo>
                <a:lnTo>
                  <a:pt x="80518" y="34925"/>
                </a:lnTo>
                <a:lnTo>
                  <a:pt x="86660" y="34925"/>
                </a:lnTo>
                <a:lnTo>
                  <a:pt x="82808" y="2832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718559" y="3561588"/>
            <a:ext cx="841248" cy="3291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3719580" y="3540125"/>
            <a:ext cx="838200" cy="325755"/>
          </a:xfrm>
          <a:custGeom>
            <a:avLst/>
            <a:gdLst/>
            <a:ahLst/>
            <a:cxnLst/>
            <a:rect l="l" t="t" r="r" b="b"/>
            <a:pathLst>
              <a:path w="838200" h="325754">
                <a:moveTo>
                  <a:pt x="783839" y="0"/>
                </a:moveTo>
                <a:lnTo>
                  <a:pt x="53649" y="2"/>
                </a:lnTo>
                <a:lnTo>
                  <a:pt x="15682" y="16064"/>
                </a:lnTo>
                <a:lnTo>
                  <a:pt x="86" y="53549"/>
                </a:lnTo>
                <a:lnTo>
                  <a:pt x="0" y="271824"/>
                </a:lnTo>
                <a:lnTo>
                  <a:pt x="2077" y="286099"/>
                </a:lnTo>
                <a:lnTo>
                  <a:pt x="27027" y="318176"/>
                </a:lnTo>
                <a:lnTo>
                  <a:pt x="54224" y="325500"/>
                </a:lnTo>
                <a:lnTo>
                  <a:pt x="784623" y="325495"/>
                </a:lnTo>
                <a:lnTo>
                  <a:pt x="822514" y="309303"/>
                </a:lnTo>
                <a:lnTo>
                  <a:pt x="838105" y="271824"/>
                </a:lnTo>
                <a:lnTo>
                  <a:pt x="838191" y="53549"/>
                </a:lnTo>
                <a:lnTo>
                  <a:pt x="836104" y="39284"/>
                </a:lnTo>
                <a:lnTo>
                  <a:pt x="811069" y="7292"/>
                </a:lnTo>
                <a:lnTo>
                  <a:pt x="783839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527425" y="3417887"/>
            <a:ext cx="413029" cy="3658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707510" y="3509416"/>
            <a:ext cx="908888" cy="4132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894832" y="3566159"/>
            <a:ext cx="839723" cy="3307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895975" y="3544951"/>
            <a:ext cx="836930" cy="327025"/>
          </a:xfrm>
          <a:custGeom>
            <a:avLst/>
            <a:gdLst/>
            <a:ahLst/>
            <a:cxnLst/>
            <a:rect l="l" t="t" r="r" b="b"/>
            <a:pathLst>
              <a:path w="836929" h="327025">
                <a:moveTo>
                  <a:pt x="782066" y="0"/>
                </a:moveTo>
                <a:lnTo>
                  <a:pt x="53488" y="8"/>
                </a:lnTo>
                <a:lnTo>
                  <a:pt x="15629" y="16282"/>
                </a:lnTo>
                <a:lnTo>
                  <a:pt x="0" y="54483"/>
                </a:lnTo>
                <a:lnTo>
                  <a:pt x="10" y="273513"/>
                </a:lnTo>
                <a:lnTo>
                  <a:pt x="16316" y="311367"/>
                </a:lnTo>
                <a:lnTo>
                  <a:pt x="54483" y="327025"/>
                </a:lnTo>
                <a:lnTo>
                  <a:pt x="783267" y="327011"/>
                </a:lnTo>
                <a:lnTo>
                  <a:pt x="821051" y="310609"/>
                </a:lnTo>
                <a:lnTo>
                  <a:pt x="836676" y="272415"/>
                </a:lnTo>
                <a:lnTo>
                  <a:pt x="836665" y="53384"/>
                </a:lnTo>
                <a:lnTo>
                  <a:pt x="820294" y="15595"/>
                </a:lnTo>
                <a:lnTo>
                  <a:pt x="782066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699125" y="3460800"/>
            <a:ext cx="459435" cy="3860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989954" y="3507892"/>
            <a:ext cx="695604" cy="3653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1511808" y="3560064"/>
            <a:ext cx="841247" cy="3307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1512950" y="3538601"/>
            <a:ext cx="838200" cy="327025"/>
          </a:xfrm>
          <a:custGeom>
            <a:avLst/>
            <a:gdLst/>
            <a:ahLst/>
            <a:cxnLst/>
            <a:rect l="l" t="t" r="r" b="b"/>
            <a:pathLst>
              <a:path w="838200" h="327025">
                <a:moveTo>
                  <a:pt x="783590" y="0"/>
                </a:moveTo>
                <a:lnTo>
                  <a:pt x="53488" y="8"/>
                </a:lnTo>
                <a:lnTo>
                  <a:pt x="15629" y="16282"/>
                </a:lnTo>
                <a:lnTo>
                  <a:pt x="0" y="54483"/>
                </a:lnTo>
                <a:lnTo>
                  <a:pt x="10" y="273513"/>
                </a:lnTo>
                <a:lnTo>
                  <a:pt x="16316" y="311367"/>
                </a:lnTo>
                <a:lnTo>
                  <a:pt x="54483" y="327025"/>
                </a:lnTo>
                <a:lnTo>
                  <a:pt x="784791" y="327011"/>
                </a:lnTo>
                <a:lnTo>
                  <a:pt x="822575" y="310609"/>
                </a:lnTo>
                <a:lnTo>
                  <a:pt x="838200" y="272415"/>
                </a:lnTo>
                <a:lnTo>
                  <a:pt x="838189" y="53384"/>
                </a:lnTo>
                <a:lnTo>
                  <a:pt x="821818" y="15595"/>
                </a:lnTo>
                <a:lnTo>
                  <a:pt x="78359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1331975" y="3443274"/>
            <a:ext cx="437654" cy="3404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973823" y="3575303"/>
            <a:ext cx="839724" cy="3017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6975475" y="3554476"/>
            <a:ext cx="836930" cy="298450"/>
          </a:xfrm>
          <a:custGeom>
            <a:avLst/>
            <a:gdLst/>
            <a:ahLst/>
            <a:cxnLst/>
            <a:rect l="l" t="t" r="r" b="b"/>
            <a:pathLst>
              <a:path w="836929" h="298450">
                <a:moveTo>
                  <a:pt x="786892" y="0"/>
                </a:moveTo>
                <a:lnTo>
                  <a:pt x="41936" y="610"/>
                </a:lnTo>
                <a:lnTo>
                  <a:pt x="7904" y="22769"/>
                </a:lnTo>
                <a:lnTo>
                  <a:pt x="0" y="49657"/>
                </a:lnTo>
                <a:lnTo>
                  <a:pt x="625" y="256574"/>
                </a:lnTo>
                <a:lnTo>
                  <a:pt x="22832" y="290533"/>
                </a:lnTo>
                <a:lnTo>
                  <a:pt x="49783" y="298450"/>
                </a:lnTo>
                <a:lnTo>
                  <a:pt x="794800" y="297821"/>
                </a:lnTo>
                <a:lnTo>
                  <a:pt x="828759" y="275561"/>
                </a:lnTo>
                <a:lnTo>
                  <a:pt x="836676" y="248665"/>
                </a:lnTo>
                <a:lnTo>
                  <a:pt x="836061" y="41842"/>
                </a:lnTo>
                <a:lnTo>
                  <a:pt x="813816" y="7898"/>
                </a:lnTo>
                <a:lnTo>
                  <a:pt x="7868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089013" y="3498824"/>
            <a:ext cx="695731" cy="3699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739001" y="3467062"/>
            <a:ext cx="418376" cy="2869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814315" y="3582923"/>
            <a:ext cx="839724" cy="3276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816478" y="3560826"/>
            <a:ext cx="836930" cy="325755"/>
          </a:xfrm>
          <a:custGeom>
            <a:avLst/>
            <a:gdLst/>
            <a:ahLst/>
            <a:cxnLst/>
            <a:rect l="l" t="t" r="r" b="b"/>
            <a:pathLst>
              <a:path w="836929" h="325754">
                <a:moveTo>
                  <a:pt x="782317" y="0"/>
                </a:moveTo>
                <a:lnTo>
                  <a:pt x="53650" y="2"/>
                </a:lnTo>
                <a:lnTo>
                  <a:pt x="15683" y="16064"/>
                </a:lnTo>
                <a:lnTo>
                  <a:pt x="87" y="53549"/>
                </a:lnTo>
                <a:lnTo>
                  <a:pt x="0" y="271720"/>
                </a:lnTo>
                <a:lnTo>
                  <a:pt x="2055" y="286009"/>
                </a:lnTo>
                <a:lnTo>
                  <a:pt x="27000" y="318065"/>
                </a:lnTo>
                <a:lnTo>
                  <a:pt x="54226" y="325374"/>
                </a:lnTo>
                <a:lnTo>
                  <a:pt x="782996" y="325369"/>
                </a:lnTo>
                <a:lnTo>
                  <a:pt x="820957" y="309275"/>
                </a:lnTo>
                <a:lnTo>
                  <a:pt x="836596" y="271720"/>
                </a:lnTo>
                <a:lnTo>
                  <a:pt x="836668" y="53549"/>
                </a:lnTo>
                <a:lnTo>
                  <a:pt x="834581" y="39284"/>
                </a:lnTo>
                <a:lnTo>
                  <a:pt x="809547" y="7292"/>
                </a:lnTo>
                <a:lnTo>
                  <a:pt x="78231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712842" y="3512299"/>
            <a:ext cx="1052398" cy="36774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568825" y="3441712"/>
            <a:ext cx="482066" cy="3468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2599944" y="3552444"/>
            <a:ext cx="886968" cy="3444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2601976" y="3530600"/>
            <a:ext cx="884555" cy="341630"/>
          </a:xfrm>
          <a:custGeom>
            <a:avLst/>
            <a:gdLst/>
            <a:ahLst/>
            <a:cxnLst/>
            <a:rect l="l" t="t" r="r" b="b"/>
            <a:pathLst>
              <a:path w="884554" h="341629">
                <a:moveTo>
                  <a:pt x="827277" y="0"/>
                </a:moveTo>
                <a:lnTo>
                  <a:pt x="51933" y="203"/>
                </a:lnTo>
                <a:lnTo>
                  <a:pt x="15053" y="18320"/>
                </a:lnTo>
                <a:lnTo>
                  <a:pt x="0" y="56896"/>
                </a:lnTo>
                <a:lnTo>
                  <a:pt x="202" y="289316"/>
                </a:lnTo>
                <a:lnTo>
                  <a:pt x="18252" y="326264"/>
                </a:lnTo>
                <a:lnTo>
                  <a:pt x="56768" y="341375"/>
                </a:lnTo>
                <a:lnTo>
                  <a:pt x="832211" y="341163"/>
                </a:lnTo>
                <a:lnTo>
                  <a:pt x="869093" y="323021"/>
                </a:lnTo>
                <a:lnTo>
                  <a:pt x="884174" y="284480"/>
                </a:lnTo>
                <a:lnTo>
                  <a:pt x="883961" y="51962"/>
                </a:lnTo>
                <a:lnTo>
                  <a:pt x="865819" y="15080"/>
                </a:lnTo>
                <a:lnTo>
                  <a:pt x="827277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1578991" y="3499954"/>
            <a:ext cx="2099297" cy="3720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2339975" y="3390887"/>
            <a:ext cx="522439" cy="34634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1258887" y="3386073"/>
            <a:ext cx="2665730" cy="635"/>
          </a:xfrm>
          <a:custGeom>
            <a:avLst/>
            <a:gdLst/>
            <a:ahLst/>
            <a:cxnLst/>
            <a:rect l="l" t="t" r="r" b="b"/>
            <a:pathLst>
              <a:path w="2665729" h="635">
                <a:moveTo>
                  <a:pt x="0" y="0"/>
                </a:moveTo>
                <a:lnTo>
                  <a:pt x="2665412" y="126"/>
                </a:lnTo>
              </a:path>
            </a:pathLst>
          </a:custGeom>
          <a:ln w="28575">
            <a:solidFill>
              <a:srgbClr val="FF660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227826" y="1389125"/>
            <a:ext cx="1224280" cy="368300"/>
          </a:xfrm>
          <a:custGeom>
            <a:avLst/>
            <a:gdLst/>
            <a:ahLst/>
            <a:cxnLst/>
            <a:rect l="l" t="t" r="r" b="b"/>
            <a:pathLst>
              <a:path w="1224279" h="368300">
                <a:moveTo>
                  <a:pt x="0" y="368300"/>
                </a:moveTo>
                <a:lnTo>
                  <a:pt x="1223962" y="368300"/>
                </a:lnTo>
                <a:lnTo>
                  <a:pt x="1223962" y="0"/>
                </a:lnTo>
                <a:lnTo>
                  <a:pt x="0" y="0"/>
                </a:lnTo>
                <a:lnTo>
                  <a:pt x="0" y="36830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6385686" y="1426209"/>
            <a:ext cx="909319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6600"/>
                </a:solidFill>
                <a:latin typeface="微软雅黑"/>
                <a:cs typeface="微软雅黑"/>
              </a:rPr>
              <a:t>I</a:t>
            </a:r>
            <a:r>
              <a:rPr dirty="0" sz="1800">
                <a:solidFill>
                  <a:srgbClr val="FF6600"/>
                </a:solidFill>
                <a:latin typeface="微软雅黑"/>
                <a:cs typeface="微软雅黑"/>
              </a:rPr>
              <a:t>T</a:t>
            </a:r>
            <a:r>
              <a:rPr dirty="0" sz="1800">
                <a:solidFill>
                  <a:srgbClr val="FF6600"/>
                </a:solidFill>
                <a:latin typeface="微软雅黑"/>
                <a:cs typeface="微软雅黑"/>
              </a:rPr>
              <a:t>服务商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11187" y="2522537"/>
            <a:ext cx="1223962" cy="63023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3575" y="2416175"/>
            <a:ext cx="1155700" cy="387350"/>
          </a:xfrm>
          <a:custGeom>
            <a:avLst/>
            <a:gdLst/>
            <a:ahLst/>
            <a:cxnLst/>
            <a:rect l="l" t="t" r="r" b="b"/>
            <a:pathLst>
              <a:path w="1155700" h="387350">
                <a:moveTo>
                  <a:pt x="577850" y="0"/>
                </a:moveTo>
                <a:lnTo>
                  <a:pt x="530457" y="642"/>
                </a:lnTo>
                <a:lnTo>
                  <a:pt x="484119" y="2535"/>
                </a:lnTo>
                <a:lnTo>
                  <a:pt x="438985" y="5630"/>
                </a:lnTo>
                <a:lnTo>
                  <a:pt x="395204" y="9876"/>
                </a:lnTo>
                <a:lnTo>
                  <a:pt x="352924" y="15224"/>
                </a:lnTo>
                <a:lnTo>
                  <a:pt x="312294" y="21623"/>
                </a:lnTo>
                <a:lnTo>
                  <a:pt x="273463" y="29024"/>
                </a:lnTo>
                <a:lnTo>
                  <a:pt x="201791" y="46630"/>
                </a:lnTo>
                <a:lnTo>
                  <a:pt x="139098" y="67645"/>
                </a:lnTo>
                <a:lnTo>
                  <a:pt x="86575" y="91668"/>
                </a:lnTo>
                <a:lnTo>
                  <a:pt x="45410" y="118300"/>
                </a:lnTo>
                <a:lnTo>
                  <a:pt x="16793" y="147142"/>
                </a:lnTo>
                <a:lnTo>
                  <a:pt x="0" y="193675"/>
                </a:lnTo>
                <a:lnTo>
                  <a:pt x="1915" y="209555"/>
                </a:lnTo>
                <a:lnTo>
                  <a:pt x="29459" y="254879"/>
                </a:lnTo>
                <a:lnTo>
                  <a:pt x="64498" y="282666"/>
                </a:lnTo>
                <a:lnTo>
                  <a:pt x="111491" y="308044"/>
                </a:lnTo>
                <a:lnTo>
                  <a:pt x="169248" y="330612"/>
                </a:lnTo>
                <a:lnTo>
                  <a:pt x="236579" y="349973"/>
                </a:lnTo>
                <a:lnTo>
                  <a:pt x="312294" y="365726"/>
                </a:lnTo>
                <a:lnTo>
                  <a:pt x="352924" y="372125"/>
                </a:lnTo>
                <a:lnTo>
                  <a:pt x="395204" y="377473"/>
                </a:lnTo>
                <a:lnTo>
                  <a:pt x="438985" y="381719"/>
                </a:lnTo>
                <a:lnTo>
                  <a:pt x="484119" y="384814"/>
                </a:lnTo>
                <a:lnTo>
                  <a:pt x="530457" y="386707"/>
                </a:lnTo>
                <a:lnTo>
                  <a:pt x="577850" y="387350"/>
                </a:lnTo>
                <a:lnTo>
                  <a:pt x="625244" y="386707"/>
                </a:lnTo>
                <a:lnTo>
                  <a:pt x="671583" y="384814"/>
                </a:lnTo>
                <a:lnTo>
                  <a:pt x="716718" y="381719"/>
                </a:lnTo>
                <a:lnTo>
                  <a:pt x="760500" y="377473"/>
                </a:lnTo>
                <a:lnTo>
                  <a:pt x="802780" y="372125"/>
                </a:lnTo>
                <a:lnTo>
                  <a:pt x="843411" y="365726"/>
                </a:lnTo>
                <a:lnTo>
                  <a:pt x="882242" y="358325"/>
                </a:lnTo>
                <a:lnTo>
                  <a:pt x="953914" y="340719"/>
                </a:lnTo>
                <a:lnTo>
                  <a:pt x="1016605" y="319704"/>
                </a:lnTo>
                <a:lnTo>
                  <a:pt x="1069127" y="295681"/>
                </a:lnTo>
                <a:lnTo>
                  <a:pt x="1110291" y="269049"/>
                </a:lnTo>
                <a:lnTo>
                  <a:pt x="1138906" y="240207"/>
                </a:lnTo>
                <a:lnTo>
                  <a:pt x="1155700" y="193675"/>
                </a:lnTo>
                <a:lnTo>
                  <a:pt x="1153784" y="177794"/>
                </a:lnTo>
                <a:lnTo>
                  <a:pt x="1126242" y="132470"/>
                </a:lnTo>
                <a:lnTo>
                  <a:pt x="1091203" y="104683"/>
                </a:lnTo>
                <a:lnTo>
                  <a:pt x="1044212" y="79305"/>
                </a:lnTo>
                <a:lnTo>
                  <a:pt x="986456" y="56737"/>
                </a:lnTo>
                <a:lnTo>
                  <a:pt x="919126" y="37376"/>
                </a:lnTo>
                <a:lnTo>
                  <a:pt x="843411" y="21623"/>
                </a:lnTo>
                <a:lnTo>
                  <a:pt x="802780" y="15224"/>
                </a:lnTo>
                <a:lnTo>
                  <a:pt x="760500" y="9876"/>
                </a:lnTo>
                <a:lnTo>
                  <a:pt x="716718" y="5630"/>
                </a:lnTo>
                <a:lnTo>
                  <a:pt x="671583" y="2535"/>
                </a:lnTo>
                <a:lnTo>
                  <a:pt x="625244" y="642"/>
                </a:lnTo>
                <a:lnTo>
                  <a:pt x="5778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484249" y="2466975"/>
            <a:ext cx="681355" cy="285750"/>
          </a:xfrm>
          <a:custGeom>
            <a:avLst/>
            <a:gdLst/>
            <a:ahLst/>
            <a:cxnLst/>
            <a:rect l="l" t="t" r="r" b="b"/>
            <a:pathLst>
              <a:path w="681355" h="285750">
                <a:moveTo>
                  <a:pt x="538226" y="0"/>
                </a:moveTo>
                <a:lnTo>
                  <a:pt x="538226" y="64769"/>
                </a:lnTo>
                <a:lnTo>
                  <a:pt x="0" y="64769"/>
                </a:lnTo>
                <a:lnTo>
                  <a:pt x="0" y="220980"/>
                </a:lnTo>
                <a:lnTo>
                  <a:pt x="538226" y="220980"/>
                </a:lnTo>
                <a:lnTo>
                  <a:pt x="538226" y="285750"/>
                </a:lnTo>
                <a:lnTo>
                  <a:pt x="681101" y="142875"/>
                </a:lnTo>
                <a:lnTo>
                  <a:pt x="5382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77862" y="3424173"/>
            <a:ext cx="1156335" cy="387985"/>
          </a:xfrm>
          <a:custGeom>
            <a:avLst/>
            <a:gdLst/>
            <a:ahLst/>
            <a:cxnLst/>
            <a:rect l="l" t="t" r="r" b="b"/>
            <a:pathLst>
              <a:path w="1156335" h="387985">
                <a:moveTo>
                  <a:pt x="577850" y="0"/>
                </a:moveTo>
                <a:lnTo>
                  <a:pt x="530457" y="642"/>
                </a:lnTo>
                <a:lnTo>
                  <a:pt x="484119" y="2535"/>
                </a:lnTo>
                <a:lnTo>
                  <a:pt x="438985" y="5630"/>
                </a:lnTo>
                <a:lnTo>
                  <a:pt x="395204" y="9877"/>
                </a:lnTo>
                <a:lnTo>
                  <a:pt x="352924" y="15226"/>
                </a:lnTo>
                <a:lnTo>
                  <a:pt x="312294" y="21626"/>
                </a:lnTo>
                <a:lnTo>
                  <a:pt x="273463" y="29029"/>
                </a:lnTo>
                <a:lnTo>
                  <a:pt x="201791" y="46642"/>
                </a:lnTo>
                <a:lnTo>
                  <a:pt x="139098" y="67666"/>
                </a:lnTo>
                <a:lnTo>
                  <a:pt x="86575" y="91703"/>
                </a:lnTo>
                <a:lnTo>
                  <a:pt x="45410" y="118354"/>
                </a:lnTo>
                <a:lnTo>
                  <a:pt x="16793" y="147220"/>
                </a:lnTo>
                <a:lnTo>
                  <a:pt x="0" y="193801"/>
                </a:lnTo>
                <a:lnTo>
                  <a:pt x="1915" y="209682"/>
                </a:lnTo>
                <a:lnTo>
                  <a:pt x="29459" y="255006"/>
                </a:lnTo>
                <a:lnTo>
                  <a:pt x="64498" y="282793"/>
                </a:lnTo>
                <a:lnTo>
                  <a:pt x="111491" y="308171"/>
                </a:lnTo>
                <a:lnTo>
                  <a:pt x="169248" y="330739"/>
                </a:lnTo>
                <a:lnTo>
                  <a:pt x="236579" y="350100"/>
                </a:lnTo>
                <a:lnTo>
                  <a:pt x="312294" y="365853"/>
                </a:lnTo>
                <a:lnTo>
                  <a:pt x="352924" y="372252"/>
                </a:lnTo>
                <a:lnTo>
                  <a:pt x="395204" y="377600"/>
                </a:lnTo>
                <a:lnTo>
                  <a:pt x="438985" y="381846"/>
                </a:lnTo>
                <a:lnTo>
                  <a:pt x="484119" y="384941"/>
                </a:lnTo>
                <a:lnTo>
                  <a:pt x="530457" y="386834"/>
                </a:lnTo>
                <a:lnTo>
                  <a:pt x="577850" y="387476"/>
                </a:lnTo>
                <a:lnTo>
                  <a:pt x="625236" y="386834"/>
                </a:lnTo>
                <a:lnTo>
                  <a:pt x="671569" y="384941"/>
                </a:lnTo>
                <a:lnTo>
                  <a:pt x="716701" y="381846"/>
                </a:lnTo>
                <a:lnTo>
                  <a:pt x="760482" y="377600"/>
                </a:lnTo>
                <a:lnTo>
                  <a:pt x="802764" y="372252"/>
                </a:lnTo>
                <a:lnTo>
                  <a:pt x="843396" y="365853"/>
                </a:lnTo>
                <a:lnTo>
                  <a:pt x="882232" y="358452"/>
                </a:lnTo>
                <a:lnTo>
                  <a:pt x="953915" y="340846"/>
                </a:lnTo>
                <a:lnTo>
                  <a:pt x="1016620" y="319831"/>
                </a:lnTo>
                <a:lnTo>
                  <a:pt x="1069158" y="295808"/>
                </a:lnTo>
                <a:lnTo>
                  <a:pt x="1110336" y="269176"/>
                </a:lnTo>
                <a:lnTo>
                  <a:pt x="1138962" y="240334"/>
                </a:lnTo>
                <a:lnTo>
                  <a:pt x="1155763" y="193801"/>
                </a:lnTo>
                <a:lnTo>
                  <a:pt x="1153847" y="177903"/>
                </a:lnTo>
                <a:lnTo>
                  <a:pt x="1126292" y="132535"/>
                </a:lnTo>
                <a:lnTo>
                  <a:pt x="1091241" y="104726"/>
                </a:lnTo>
                <a:lnTo>
                  <a:pt x="1044235" y="79333"/>
                </a:lnTo>
                <a:lnTo>
                  <a:pt x="986464" y="56753"/>
                </a:lnTo>
                <a:lnTo>
                  <a:pt x="919121" y="37384"/>
                </a:lnTo>
                <a:lnTo>
                  <a:pt x="843396" y="21626"/>
                </a:lnTo>
                <a:lnTo>
                  <a:pt x="802764" y="15226"/>
                </a:lnTo>
                <a:lnTo>
                  <a:pt x="760482" y="9877"/>
                </a:lnTo>
                <a:lnTo>
                  <a:pt x="716701" y="5630"/>
                </a:lnTo>
                <a:lnTo>
                  <a:pt x="671569" y="2535"/>
                </a:lnTo>
                <a:lnTo>
                  <a:pt x="625236" y="642"/>
                </a:lnTo>
                <a:lnTo>
                  <a:pt x="5778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498600" y="3475101"/>
            <a:ext cx="681355" cy="285750"/>
          </a:xfrm>
          <a:custGeom>
            <a:avLst/>
            <a:gdLst/>
            <a:ahLst/>
            <a:cxnLst/>
            <a:rect l="l" t="t" r="r" b="b"/>
            <a:pathLst>
              <a:path w="681355" h="285750">
                <a:moveTo>
                  <a:pt x="538226" y="0"/>
                </a:moveTo>
                <a:lnTo>
                  <a:pt x="538226" y="64643"/>
                </a:lnTo>
                <a:lnTo>
                  <a:pt x="0" y="64643"/>
                </a:lnTo>
                <a:lnTo>
                  <a:pt x="0" y="220980"/>
                </a:lnTo>
                <a:lnTo>
                  <a:pt x="538226" y="220980"/>
                </a:lnTo>
                <a:lnTo>
                  <a:pt x="538226" y="285750"/>
                </a:lnTo>
                <a:lnTo>
                  <a:pt x="681101" y="142875"/>
                </a:lnTo>
                <a:lnTo>
                  <a:pt x="5382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77862" y="2919476"/>
            <a:ext cx="1156335" cy="389255"/>
          </a:xfrm>
          <a:custGeom>
            <a:avLst/>
            <a:gdLst/>
            <a:ahLst/>
            <a:cxnLst/>
            <a:rect l="l" t="t" r="r" b="b"/>
            <a:pathLst>
              <a:path w="1156335" h="389254">
                <a:moveTo>
                  <a:pt x="577850" y="0"/>
                </a:moveTo>
                <a:lnTo>
                  <a:pt x="530457" y="644"/>
                </a:lnTo>
                <a:lnTo>
                  <a:pt x="484119" y="2543"/>
                </a:lnTo>
                <a:lnTo>
                  <a:pt x="438985" y="5647"/>
                </a:lnTo>
                <a:lnTo>
                  <a:pt x="395204" y="9907"/>
                </a:lnTo>
                <a:lnTo>
                  <a:pt x="352924" y="15271"/>
                </a:lnTo>
                <a:lnTo>
                  <a:pt x="312294" y="21691"/>
                </a:lnTo>
                <a:lnTo>
                  <a:pt x="273463" y="29117"/>
                </a:lnTo>
                <a:lnTo>
                  <a:pt x="201791" y="46785"/>
                </a:lnTo>
                <a:lnTo>
                  <a:pt x="139098" y="67876"/>
                </a:lnTo>
                <a:lnTo>
                  <a:pt x="86575" y="91990"/>
                </a:lnTo>
                <a:lnTo>
                  <a:pt x="45410" y="118729"/>
                </a:lnTo>
                <a:lnTo>
                  <a:pt x="16793" y="147692"/>
                </a:lnTo>
                <a:lnTo>
                  <a:pt x="0" y="194437"/>
                </a:lnTo>
                <a:lnTo>
                  <a:pt x="1915" y="210374"/>
                </a:lnTo>
                <a:lnTo>
                  <a:pt x="29459" y="255867"/>
                </a:lnTo>
                <a:lnTo>
                  <a:pt x="64498" y="283761"/>
                </a:lnTo>
                <a:lnTo>
                  <a:pt x="111491" y="309238"/>
                </a:lnTo>
                <a:lnTo>
                  <a:pt x="169248" y="331898"/>
                </a:lnTo>
                <a:lnTo>
                  <a:pt x="236579" y="351338"/>
                </a:lnTo>
                <a:lnTo>
                  <a:pt x="312294" y="367158"/>
                </a:lnTo>
                <a:lnTo>
                  <a:pt x="352924" y="373584"/>
                </a:lnTo>
                <a:lnTo>
                  <a:pt x="395204" y="378954"/>
                </a:lnTo>
                <a:lnTo>
                  <a:pt x="438985" y="383219"/>
                </a:lnTo>
                <a:lnTo>
                  <a:pt x="484119" y="386327"/>
                </a:lnTo>
                <a:lnTo>
                  <a:pt x="530457" y="388228"/>
                </a:lnTo>
                <a:lnTo>
                  <a:pt x="577850" y="388874"/>
                </a:lnTo>
                <a:lnTo>
                  <a:pt x="625236" y="388228"/>
                </a:lnTo>
                <a:lnTo>
                  <a:pt x="671569" y="386327"/>
                </a:lnTo>
                <a:lnTo>
                  <a:pt x="716701" y="383219"/>
                </a:lnTo>
                <a:lnTo>
                  <a:pt x="760482" y="378954"/>
                </a:lnTo>
                <a:lnTo>
                  <a:pt x="802764" y="373584"/>
                </a:lnTo>
                <a:lnTo>
                  <a:pt x="843396" y="367158"/>
                </a:lnTo>
                <a:lnTo>
                  <a:pt x="882232" y="359726"/>
                </a:lnTo>
                <a:lnTo>
                  <a:pt x="953915" y="342046"/>
                </a:lnTo>
                <a:lnTo>
                  <a:pt x="1016620" y="320946"/>
                </a:lnTo>
                <a:lnTo>
                  <a:pt x="1069158" y="296827"/>
                </a:lnTo>
                <a:lnTo>
                  <a:pt x="1110336" y="270091"/>
                </a:lnTo>
                <a:lnTo>
                  <a:pt x="1138962" y="241139"/>
                </a:lnTo>
                <a:lnTo>
                  <a:pt x="1155763" y="194437"/>
                </a:lnTo>
                <a:lnTo>
                  <a:pt x="1153847" y="178482"/>
                </a:lnTo>
                <a:lnTo>
                  <a:pt x="1126292" y="132957"/>
                </a:lnTo>
                <a:lnTo>
                  <a:pt x="1091241" y="105056"/>
                </a:lnTo>
                <a:lnTo>
                  <a:pt x="1044235" y="79580"/>
                </a:lnTo>
                <a:lnTo>
                  <a:pt x="986464" y="56927"/>
                </a:lnTo>
                <a:lnTo>
                  <a:pt x="919121" y="37498"/>
                </a:lnTo>
                <a:lnTo>
                  <a:pt x="843396" y="21691"/>
                </a:lnTo>
                <a:lnTo>
                  <a:pt x="802764" y="15271"/>
                </a:lnTo>
                <a:lnTo>
                  <a:pt x="760482" y="9907"/>
                </a:lnTo>
                <a:lnTo>
                  <a:pt x="716701" y="5647"/>
                </a:lnTo>
                <a:lnTo>
                  <a:pt x="671569" y="2543"/>
                </a:lnTo>
                <a:lnTo>
                  <a:pt x="625236" y="644"/>
                </a:lnTo>
                <a:lnTo>
                  <a:pt x="5778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498600" y="2970276"/>
            <a:ext cx="681355" cy="287655"/>
          </a:xfrm>
          <a:custGeom>
            <a:avLst/>
            <a:gdLst/>
            <a:ahLst/>
            <a:cxnLst/>
            <a:rect l="l" t="t" r="r" b="b"/>
            <a:pathLst>
              <a:path w="681355" h="287654">
                <a:moveTo>
                  <a:pt x="537337" y="0"/>
                </a:moveTo>
                <a:lnTo>
                  <a:pt x="537337" y="65024"/>
                </a:lnTo>
                <a:lnTo>
                  <a:pt x="0" y="65024"/>
                </a:lnTo>
                <a:lnTo>
                  <a:pt x="0" y="222123"/>
                </a:lnTo>
                <a:lnTo>
                  <a:pt x="537337" y="222123"/>
                </a:lnTo>
                <a:lnTo>
                  <a:pt x="537337" y="287274"/>
                </a:lnTo>
                <a:lnTo>
                  <a:pt x="681101" y="143637"/>
                </a:lnTo>
                <a:lnTo>
                  <a:pt x="53733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84212" y="3927475"/>
            <a:ext cx="1155700" cy="387350"/>
          </a:xfrm>
          <a:custGeom>
            <a:avLst/>
            <a:gdLst/>
            <a:ahLst/>
            <a:cxnLst/>
            <a:rect l="l" t="t" r="r" b="b"/>
            <a:pathLst>
              <a:path w="1155700" h="387350">
                <a:moveTo>
                  <a:pt x="577850" y="0"/>
                </a:moveTo>
                <a:lnTo>
                  <a:pt x="530457" y="642"/>
                </a:lnTo>
                <a:lnTo>
                  <a:pt x="484119" y="2534"/>
                </a:lnTo>
                <a:lnTo>
                  <a:pt x="438985" y="5628"/>
                </a:lnTo>
                <a:lnTo>
                  <a:pt x="395204" y="9874"/>
                </a:lnTo>
                <a:lnTo>
                  <a:pt x="352924" y="15220"/>
                </a:lnTo>
                <a:lnTo>
                  <a:pt x="312294" y="21618"/>
                </a:lnTo>
                <a:lnTo>
                  <a:pt x="273463" y="29018"/>
                </a:lnTo>
                <a:lnTo>
                  <a:pt x="201791" y="46622"/>
                </a:lnTo>
                <a:lnTo>
                  <a:pt x="139098" y="67635"/>
                </a:lnTo>
                <a:lnTo>
                  <a:pt x="86575" y="91657"/>
                </a:lnTo>
                <a:lnTo>
                  <a:pt x="45410" y="118289"/>
                </a:lnTo>
                <a:lnTo>
                  <a:pt x="16793" y="147134"/>
                </a:lnTo>
                <a:lnTo>
                  <a:pt x="0" y="193675"/>
                </a:lnTo>
                <a:lnTo>
                  <a:pt x="1915" y="209558"/>
                </a:lnTo>
                <a:lnTo>
                  <a:pt x="29459" y="254889"/>
                </a:lnTo>
                <a:lnTo>
                  <a:pt x="64498" y="282677"/>
                </a:lnTo>
                <a:lnTo>
                  <a:pt x="111491" y="308055"/>
                </a:lnTo>
                <a:lnTo>
                  <a:pt x="169248" y="330622"/>
                </a:lnTo>
                <a:lnTo>
                  <a:pt x="236579" y="349980"/>
                </a:lnTo>
                <a:lnTo>
                  <a:pt x="312294" y="365731"/>
                </a:lnTo>
                <a:lnTo>
                  <a:pt x="352924" y="372129"/>
                </a:lnTo>
                <a:lnTo>
                  <a:pt x="395204" y="377475"/>
                </a:lnTo>
                <a:lnTo>
                  <a:pt x="438985" y="381721"/>
                </a:lnTo>
                <a:lnTo>
                  <a:pt x="484119" y="384815"/>
                </a:lnTo>
                <a:lnTo>
                  <a:pt x="530457" y="386707"/>
                </a:lnTo>
                <a:lnTo>
                  <a:pt x="577850" y="387350"/>
                </a:lnTo>
                <a:lnTo>
                  <a:pt x="625235" y="386707"/>
                </a:lnTo>
                <a:lnTo>
                  <a:pt x="671566" y="384815"/>
                </a:lnTo>
                <a:lnTo>
                  <a:pt x="716693" y="381721"/>
                </a:lnTo>
                <a:lnTo>
                  <a:pt x="760469" y="377475"/>
                </a:lnTo>
                <a:lnTo>
                  <a:pt x="802744" y="372129"/>
                </a:lnTo>
                <a:lnTo>
                  <a:pt x="843369" y="365731"/>
                </a:lnTo>
                <a:lnTo>
                  <a:pt x="882196" y="358331"/>
                </a:lnTo>
                <a:lnTo>
                  <a:pt x="953861" y="340727"/>
                </a:lnTo>
                <a:lnTo>
                  <a:pt x="1016547" y="319714"/>
                </a:lnTo>
                <a:lnTo>
                  <a:pt x="1069067" y="295692"/>
                </a:lnTo>
                <a:lnTo>
                  <a:pt x="1110229" y="269060"/>
                </a:lnTo>
                <a:lnTo>
                  <a:pt x="1138843" y="240215"/>
                </a:lnTo>
                <a:lnTo>
                  <a:pt x="1155636" y="193675"/>
                </a:lnTo>
                <a:lnTo>
                  <a:pt x="1153721" y="177791"/>
                </a:lnTo>
                <a:lnTo>
                  <a:pt x="1126179" y="132460"/>
                </a:lnTo>
                <a:lnTo>
                  <a:pt x="1091142" y="104672"/>
                </a:lnTo>
                <a:lnTo>
                  <a:pt x="1044152" y="79294"/>
                </a:lnTo>
                <a:lnTo>
                  <a:pt x="986401" y="56727"/>
                </a:lnTo>
                <a:lnTo>
                  <a:pt x="919076" y="37369"/>
                </a:lnTo>
                <a:lnTo>
                  <a:pt x="843369" y="21618"/>
                </a:lnTo>
                <a:lnTo>
                  <a:pt x="802744" y="15220"/>
                </a:lnTo>
                <a:lnTo>
                  <a:pt x="760469" y="9874"/>
                </a:lnTo>
                <a:lnTo>
                  <a:pt x="716693" y="5628"/>
                </a:lnTo>
                <a:lnTo>
                  <a:pt x="671566" y="2534"/>
                </a:lnTo>
                <a:lnTo>
                  <a:pt x="625235" y="642"/>
                </a:lnTo>
                <a:lnTo>
                  <a:pt x="5778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1504950" y="3978275"/>
            <a:ext cx="681355" cy="285750"/>
          </a:xfrm>
          <a:custGeom>
            <a:avLst/>
            <a:gdLst/>
            <a:ahLst/>
            <a:cxnLst/>
            <a:rect l="l" t="t" r="r" b="b"/>
            <a:pathLst>
              <a:path w="681355" h="285750">
                <a:moveTo>
                  <a:pt x="538099" y="0"/>
                </a:moveTo>
                <a:lnTo>
                  <a:pt x="538099" y="64744"/>
                </a:lnTo>
                <a:lnTo>
                  <a:pt x="0" y="64744"/>
                </a:lnTo>
                <a:lnTo>
                  <a:pt x="0" y="221005"/>
                </a:lnTo>
                <a:lnTo>
                  <a:pt x="538099" y="221005"/>
                </a:lnTo>
                <a:lnTo>
                  <a:pt x="538099" y="285750"/>
                </a:lnTo>
                <a:lnTo>
                  <a:pt x="680974" y="142875"/>
                </a:lnTo>
                <a:lnTo>
                  <a:pt x="5380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84212" y="4427537"/>
            <a:ext cx="1155700" cy="387350"/>
          </a:xfrm>
          <a:custGeom>
            <a:avLst/>
            <a:gdLst/>
            <a:ahLst/>
            <a:cxnLst/>
            <a:rect l="l" t="t" r="r" b="b"/>
            <a:pathLst>
              <a:path w="1155700" h="387350">
                <a:moveTo>
                  <a:pt x="577850" y="0"/>
                </a:moveTo>
                <a:lnTo>
                  <a:pt x="530457" y="642"/>
                </a:lnTo>
                <a:lnTo>
                  <a:pt x="484119" y="2534"/>
                </a:lnTo>
                <a:lnTo>
                  <a:pt x="438985" y="5628"/>
                </a:lnTo>
                <a:lnTo>
                  <a:pt x="395204" y="9874"/>
                </a:lnTo>
                <a:lnTo>
                  <a:pt x="352924" y="15220"/>
                </a:lnTo>
                <a:lnTo>
                  <a:pt x="312294" y="21618"/>
                </a:lnTo>
                <a:lnTo>
                  <a:pt x="273463" y="29018"/>
                </a:lnTo>
                <a:lnTo>
                  <a:pt x="201791" y="46622"/>
                </a:lnTo>
                <a:lnTo>
                  <a:pt x="139098" y="67635"/>
                </a:lnTo>
                <a:lnTo>
                  <a:pt x="86575" y="91657"/>
                </a:lnTo>
                <a:lnTo>
                  <a:pt x="45410" y="118289"/>
                </a:lnTo>
                <a:lnTo>
                  <a:pt x="16793" y="147134"/>
                </a:lnTo>
                <a:lnTo>
                  <a:pt x="0" y="193675"/>
                </a:lnTo>
                <a:lnTo>
                  <a:pt x="1915" y="209558"/>
                </a:lnTo>
                <a:lnTo>
                  <a:pt x="29459" y="254889"/>
                </a:lnTo>
                <a:lnTo>
                  <a:pt x="64498" y="282677"/>
                </a:lnTo>
                <a:lnTo>
                  <a:pt x="111491" y="308055"/>
                </a:lnTo>
                <a:lnTo>
                  <a:pt x="169248" y="330622"/>
                </a:lnTo>
                <a:lnTo>
                  <a:pt x="236579" y="349980"/>
                </a:lnTo>
                <a:lnTo>
                  <a:pt x="312294" y="365731"/>
                </a:lnTo>
                <a:lnTo>
                  <a:pt x="352924" y="372129"/>
                </a:lnTo>
                <a:lnTo>
                  <a:pt x="395204" y="377475"/>
                </a:lnTo>
                <a:lnTo>
                  <a:pt x="438985" y="381721"/>
                </a:lnTo>
                <a:lnTo>
                  <a:pt x="484119" y="384815"/>
                </a:lnTo>
                <a:lnTo>
                  <a:pt x="530457" y="386707"/>
                </a:lnTo>
                <a:lnTo>
                  <a:pt x="577850" y="387350"/>
                </a:lnTo>
                <a:lnTo>
                  <a:pt x="625235" y="386707"/>
                </a:lnTo>
                <a:lnTo>
                  <a:pt x="671566" y="384815"/>
                </a:lnTo>
                <a:lnTo>
                  <a:pt x="716693" y="381721"/>
                </a:lnTo>
                <a:lnTo>
                  <a:pt x="760469" y="377475"/>
                </a:lnTo>
                <a:lnTo>
                  <a:pt x="802744" y="372129"/>
                </a:lnTo>
                <a:lnTo>
                  <a:pt x="843369" y="365731"/>
                </a:lnTo>
                <a:lnTo>
                  <a:pt x="882196" y="358331"/>
                </a:lnTo>
                <a:lnTo>
                  <a:pt x="953861" y="340727"/>
                </a:lnTo>
                <a:lnTo>
                  <a:pt x="1016547" y="319714"/>
                </a:lnTo>
                <a:lnTo>
                  <a:pt x="1069067" y="295692"/>
                </a:lnTo>
                <a:lnTo>
                  <a:pt x="1110229" y="269060"/>
                </a:lnTo>
                <a:lnTo>
                  <a:pt x="1138843" y="240215"/>
                </a:lnTo>
                <a:lnTo>
                  <a:pt x="1155636" y="193675"/>
                </a:lnTo>
                <a:lnTo>
                  <a:pt x="1153721" y="177791"/>
                </a:lnTo>
                <a:lnTo>
                  <a:pt x="1126179" y="132460"/>
                </a:lnTo>
                <a:lnTo>
                  <a:pt x="1091142" y="104672"/>
                </a:lnTo>
                <a:lnTo>
                  <a:pt x="1044152" y="79294"/>
                </a:lnTo>
                <a:lnTo>
                  <a:pt x="986401" y="56727"/>
                </a:lnTo>
                <a:lnTo>
                  <a:pt x="919076" y="37369"/>
                </a:lnTo>
                <a:lnTo>
                  <a:pt x="843369" y="21618"/>
                </a:lnTo>
                <a:lnTo>
                  <a:pt x="802744" y="15220"/>
                </a:lnTo>
                <a:lnTo>
                  <a:pt x="760469" y="9874"/>
                </a:lnTo>
                <a:lnTo>
                  <a:pt x="716693" y="5628"/>
                </a:lnTo>
                <a:lnTo>
                  <a:pt x="671566" y="2534"/>
                </a:lnTo>
                <a:lnTo>
                  <a:pt x="625235" y="642"/>
                </a:lnTo>
                <a:lnTo>
                  <a:pt x="5778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504950" y="4478337"/>
            <a:ext cx="681355" cy="285750"/>
          </a:xfrm>
          <a:custGeom>
            <a:avLst/>
            <a:gdLst/>
            <a:ahLst/>
            <a:cxnLst/>
            <a:rect l="l" t="t" r="r" b="b"/>
            <a:pathLst>
              <a:path w="681355" h="285750">
                <a:moveTo>
                  <a:pt x="538226" y="0"/>
                </a:moveTo>
                <a:lnTo>
                  <a:pt x="538226" y="64744"/>
                </a:lnTo>
                <a:lnTo>
                  <a:pt x="0" y="64744"/>
                </a:lnTo>
                <a:lnTo>
                  <a:pt x="0" y="221005"/>
                </a:lnTo>
                <a:lnTo>
                  <a:pt x="538226" y="221005"/>
                </a:lnTo>
                <a:lnTo>
                  <a:pt x="538226" y="285750"/>
                </a:lnTo>
                <a:lnTo>
                  <a:pt x="681101" y="142875"/>
                </a:lnTo>
                <a:lnTo>
                  <a:pt x="5382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37691" y="2467229"/>
            <a:ext cx="739140" cy="2242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生产模式</a:t>
            </a:r>
            <a:endParaRPr sz="1400">
              <a:latin typeface="微软雅黑"/>
              <a:cs typeface="微软雅黑"/>
            </a:endParaRPr>
          </a:p>
          <a:p>
            <a:pPr algn="just" marL="12700" marR="6350">
              <a:lnSpc>
                <a:spcPct val="236200"/>
              </a:lnSpc>
            </a:pPr>
            <a:r>
              <a:rPr dirty="0" sz="1400" spc="-5" b="1">
                <a:solidFill>
                  <a:srgbClr val="FFFFFF"/>
                </a:solidFill>
                <a:latin typeface="微软雅黑"/>
                <a:cs typeface="微软雅黑"/>
              </a:rPr>
              <a:t>销售模式 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物流模式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 支付模式 企业形态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16301" y="649351"/>
            <a:ext cx="2519299" cy="134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867400" y="663638"/>
            <a:ext cx="2328799" cy="900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99720">
              <a:lnSpc>
                <a:spcPct val="100000"/>
              </a:lnSpc>
            </a:pPr>
            <a:r>
              <a:rPr dirty="0" sz="2400"/>
              <a:t>跨境电商凸显中国制造优势</a:t>
            </a:r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3398011" y="2058161"/>
            <a:ext cx="836294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BB0000"/>
                </a:solidFill>
                <a:latin typeface="微软雅黑"/>
                <a:cs typeface="微软雅黑"/>
              </a:rPr>
              <a:t>传统外贸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38670" y="2058161"/>
            <a:ext cx="836294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BB0000"/>
                </a:solidFill>
                <a:latin typeface="微软雅黑"/>
                <a:cs typeface="微软雅黑"/>
              </a:rPr>
              <a:t>跨境电商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315972" y="2357081"/>
          <a:ext cx="2953385" cy="2531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5285"/>
              </a:tblGrid>
              <a:tr h="496906">
                <a:tc>
                  <a:txBody>
                    <a:bodyPr/>
                    <a:lstStyle/>
                    <a:p>
                      <a:pPr marL="734695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大批量、少频次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C7C3C3"/>
                    </a:solidFill>
                  </a:tcPr>
                </a:tc>
              </a:tr>
              <a:tr h="503809">
                <a:tc>
                  <a:txBody>
                    <a:bodyPr/>
                    <a:lstStyle/>
                    <a:p>
                      <a:pPr marL="556260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产品展会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+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多级分销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399">
                      <a:solidFill>
                        <a:srgbClr val="FFFFFF"/>
                      </a:solidFill>
                      <a:prstDash val="solid"/>
                    </a:lnB>
                    <a:solidFill>
                      <a:srgbClr val="6D6B6C"/>
                    </a:solidFill>
                  </a:tcPr>
                </a:tc>
              </a:tr>
              <a:tr h="503872">
                <a:tc>
                  <a:txBody>
                    <a:bodyPr/>
                    <a:lstStyle/>
                    <a:p>
                      <a:pPr marL="734695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大批量、长时间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399">
                      <a:solidFill>
                        <a:srgbClr val="FFFFFF"/>
                      </a:solidFill>
                      <a:prstDash val="solid"/>
                    </a:lnL>
                    <a:lnR w="25399">
                      <a:solidFill>
                        <a:srgbClr val="FFFFFF"/>
                      </a:solidFill>
                      <a:prstDash val="solid"/>
                    </a:lnR>
                    <a:lnT w="25399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</a:tr>
              <a:tr h="503904">
                <a:tc>
                  <a:txBody>
                    <a:bodyPr/>
                    <a:lstStyle/>
                    <a:p>
                      <a:pPr marL="705485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传统支付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,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订单式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B40000"/>
                    </a:solidFill>
                  </a:tcPr>
                </a:tc>
              </a:tr>
              <a:tr h="496938">
                <a:tc>
                  <a:txBody>
                    <a:bodyPr/>
                    <a:lstStyle/>
                    <a:p>
                      <a:pPr marL="658495">
                        <a:lnSpc>
                          <a:spcPct val="100000"/>
                        </a:lnSpc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大企业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+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代工工厂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221F1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604890" y="2343111"/>
          <a:ext cx="2953385" cy="2531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5285"/>
              </a:tblGrid>
              <a:tr h="496970">
                <a:tc>
                  <a:txBody>
                    <a:bodyPr/>
                    <a:lstStyle/>
                    <a:p>
                      <a:pPr marL="735965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小批量、高频次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C7C3C3"/>
                    </a:solidFill>
                  </a:tcPr>
                </a:tc>
              </a:tr>
              <a:tr h="503872">
                <a:tc>
                  <a:txBody>
                    <a:bodyPr/>
                    <a:lstStyle/>
                    <a:p>
                      <a:pPr marL="762635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线上撮合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+B2C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6D6B6C"/>
                    </a:solidFill>
                  </a:tcPr>
                </a:tc>
              </a:tr>
              <a:tr h="503859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快速高效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399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</a:tr>
              <a:tr h="503891">
                <a:tc>
                  <a:txBody>
                    <a:bodyPr/>
                    <a:lstStyle/>
                    <a:p>
                      <a:pPr marL="455930">
                        <a:lnSpc>
                          <a:spcPct val="100000"/>
                        </a:lnSpc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线上支付，数据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+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信用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399">
                      <a:solidFill>
                        <a:srgbClr val="FFFFFF"/>
                      </a:solidFill>
                      <a:prstDash val="solid"/>
                    </a:lnL>
                    <a:lnR w="25399">
                      <a:solidFill>
                        <a:srgbClr val="FFFFFF"/>
                      </a:solidFill>
                      <a:prstDash val="solid"/>
                    </a:lnR>
                    <a:lnT w="25399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B40000"/>
                    </a:solidFill>
                  </a:tcPr>
                </a:tc>
              </a:tr>
              <a:tr h="496938">
                <a:tc>
                  <a:txBody>
                    <a:bodyPr/>
                    <a:lstStyle/>
                    <a:p>
                      <a:pPr marL="556895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小而美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+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研、产、销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25400">
                      <a:solidFill>
                        <a:srgbClr val="FFFFFF"/>
                      </a:solidFill>
                      <a:prstDash val="solid"/>
                    </a:lnL>
                    <a:lnR w="25400">
                      <a:solidFill>
                        <a:srgbClr val="FFFFFF"/>
                      </a:solidFill>
                      <a:prstDash val="solid"/>
                    </a:lnR>
                    <a:lnT w="25400">
                      <a:solidFill>
                        <a:srgbClr val="FFFFFF"/>
                      </a:solidFill>
                      <a:prstDash val="solid"/>
                    </a:lnT>
                    <a:lnB w="25400">
                      <a:solidFill>
                        <a:srgbClr val="FFFFFF"/>
                      </a:solidFill>
                      <a:prstDash val="solid"/>
                    </a:lnB>
                    <a:solidFill>
                      <a:srgbClr val="221F1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67" y="695325"/>
            <a:ext cx="8083550" cy="744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50000"/>
              </a:lnSpc>
            </a:pPr>
            <a:r>
              <a:rPr dirty="0" sz="1600" spc="-20">
                <a:latin typeface="微软雅黑"/>
                <a:cs typeface="微软雅黑"/>
              </a:rPr>
              <a:t>传统外贸增速放缓：从</a:t>
            </a:r>
            <a:r>
              <a:rPr dirty="0" sz="1600" spc="-10">
                <a:latin typeface="微软雅黑"/>
                <a:cs typeface="微软雅黑"/>
              </a:rPr>
              <a:t>2010</a:t>
            </a:r>
            <a:r>
              <a:rPr dirty="0" sz="1600" spc="-20">
                <a:latin typeface="微软雅黑"/>
                <a:cs typeface="微软雅黑"/>
              </a:rPr>
              <a:t>年开始</a:t>
            </a:r>
            <a:r>
              <a:rPr dirty="0" sz="1600" spc="-10">
                <a:latin typeface="微软雅黑"/>
                <a:cs typeface="微软雅黑"/>
              </a:rPr>
              <a:t>，</a:t>
            </a:r>
            <a:r>
              <a:rPr dirty="0" sz="1600" spc="-20">
                <a:latin typeface="微软雅黑"/>
                <a:cs typeface="微软雅黑"/>
              </a:rPr>
              <a:t>年增</a:t>
            </a:r>
            <a:r>
              <a:rPr dirty="0" sz="1600" spc="-10">
                <a:latin typeface="微软雅黑"/>
                <a:cs typeface="微软雅黑"/>
              </a:rPr>
              <a:t>速</a:t>
            </a:r>
            <a:r>
              <a:rPr dirty="0" sz="1600" spc="-20">
                <a:latin typeface="微软雅黑"/>
                <a:cs typeface="微软雅黑"/>
              </a:rPr>
              <a:t>从</a:t>
            </a:r>
            <a:r>
              <a:rPr dirty="0" sz="1600" spc="-15">
                <a:latin typeface="微软雅黑"/>
                <a:cs typeface="微软雅黑"/>
              </a:rPr>
              <a:t>31.</a:t>
            </a:r>
            <a:r>
              <a:rPr dirty="0" sz="1600">
                <a:latin typeface="微软雅黑"/>
                <a:cs typeface="微软雅黑"/>
              </a:rPr>
              <a:t>3</a:t>
            </a:r>
            <a:r>
              <a:rPr dirty="0" sz="1600" spc="-20">
                <a:latin typeface="微软雅黑"/>
                <a:cs typeface="微软雅黑"/>
              </a:rPr>
              <a:t>%</a:t>
            </a:r>
            <a:r>
              <a:rPr dirty="0" sz="1600" spc="-10">
                <a:latin typeface="微软雅黑"/>
                <a:cs typeface="微软雅黑"/>
              </a:rPr>
              <a:t>下</a:t>
            </a:r>
            <a:r>
              <a:rPr dirty="0" sz="1600" spc="-20">
                <a:latin typeface="微软雅黑"/>
                <a:cs typeface="微软雅黑"/>
              </a:rPr>
              <a:t>降到</a:t>
            </a:r>
            <a:r>
              <a:rPr dirty="0" sz="1600" b="1">
                <a:solidFill>
                  <a:srgbClr val="BB0000"/>
                </a:solidFill>
                <a:latin typeface="微软雅黑"/>
                <a:cs typeface="微软雅黑"/>
              </a:rPr>
              <a:t>6</a:t>
            </a:r>
            <a:r>
              <a:rPr dirty="0" sz="1600" spc="-10" b="1">
                <a:solidFill>
                  <a:srgbClr val="BB0000"/>
                </a:solidFill>
                <a:latin typeface="微软雅黑"/>
                <a:cs typeface="微软雅黑"/>
              </a:rPr>
              <a:t>.1</a:t>
            </a:r>
            <a:r>
              <a:rPr dirty="0" sz="1600" spc="-10" b="1">
                <a:solidFill>
                  <a:srgbClr val="BB0000"/>
                </a:solidFill>
                <a:latin typeface="微软雅黑"/>
                <a:cs typeface="微软雅黑"/>
              </a:rPr>
              <a:t>%</a:t>
            </a:r>
            <a:r>
              <a:rPr dirty="0" sz="1600" spc="-10">
                <a:latin typeface="微软雅黑"/>
                <a:cs typeface="微软雅黑"/>
              </a:rPr>
              <a:t>（</a:t>
            </a:r>
            <a:r>
              <a:rPr dirty="0" sz="1600" spc="-20">
                <a:latin typeface="微软雅黑"/>
                <a:cs typeface="微软雅黑"/>
              </a:rPr>
              <a:t>按美</a:t>
            </a:r>
            <a:r>
              <a:rPr dirty="0" sz="1600" spc="-10">
                <a:latin typeface="微软雅黑"/>
                <a:cs typeface="微软雅黑"/>
              </a:rPr>
              <a:t>元</a:t>
            </a:r>
            <a:r>
              <a:rPr dirty="0" sz="1600" spc="-20">
                <a:latin typeface="微软雅黑"/>
                <a:cs typeface="微软雅黑"/>
              </a:rPr>
              <a:t>计价</a:t>
            </a:r>
            <a:r>
              <a:rPr dirty="0" sz="1600" spc="-10">
                <a:latin typeface="微软雅黑"/>
                <a:cs typeface="微软雅黑"/>
              </a:rPr>
              <a:t>出</a:t>
            </a:r>
            <a:r>
              <a:rPr dirty="0" sz="1600" spc="-20">
                <a:latin typeface="微软雅黑"/>
                <a:cs typeface="微软雅黑"/>
              </a:rPr>
              <a:t>口）</a:t>
            </a:r>
            <a:r>
              <a:rPr dirty="0" sz="1600" spc="-10">
                <a:latin typeface="微软雅黑"/>
                <a:cs typeface="微软雅黑"/>
              </a:rPr>
              <a:t>，</a:t>
            </a:r>
            <a:r>
              <a:rPr dirty="0" sz="1600" spc="-20">
                <a:latin typeface="微软雅黑"/>
                <a:cs typeface="微软雅黑"/>
              </a:rPr>
              <a:t>未</a:t>
            </a:r>
            <a:r>
              <a:rPr dirty="0" sz="1600" spc="-15">
                <a:latin typeface="微软雅黑"/>
                <a:cs typeface="微软雅黑"/>
              </a:rPr>
              <a:t> 来增速也很难提升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967" y="4170984"/>
            <a:ext cx="5301615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线上贸易增速随大势有所放缓，但</a:t>
            </a:r>
            <a:r>
              <a:rPr dirty="0" sz="1600" spc="-10">
                <a:latin typeface="微软雅黑"/>
                <a:cs typeface="微软雅黑"/>
              </a:rPr>
              <a:t>仍</a:t>
            </a:r>
            <a:r>
              <a:rPr dirty="0" sz="1600" spc="-20">
                <a:latin typeface="微软雅黑"/>
                <a:cs typeface="微软雅黑"/>
              </a:rPr>
              <a:t>然处</a:t>
            </a:r>
            <a:r>
              <a:rPr dirty="0" sz="1600" spc="-10">
                <a:latin typeface="微软雅黑"/>
                <a:cs typeface="微软雅黑"/>
              </a:rPr>
              <a:t>于</a:t>
            </a:r>
            <a:r>
              <a:rPr dirty="0" sz="1600" spc="-20">
                <a:latin typeface="微软雅黑"/>
                <a:cs typeface="微软雅黑"/>
              </a:rPr>
              <a:t>高速</a:t>
            </a:r>
            <a:r>
              <a:rPr dirty="0" sz="1600" spc="-10">
                <a:latin typeface="微软雅黑"/>
                <a:cs typeface="微软雅黑"/>
              </a:rPr>
              <a:t>发</a:t>
            </a:r>
            <a:r>
              <a:rPr dirty="0" sz="1600" spc="-20">
                <a:latin typeface="微软雅黑"/>
                <a:cs typeface="微软雅黑"/>
              </a:rPr>
              <a:t>展阶</a:t>
            </a:r>
            <a:r>
              <a:rPr dirty="0" sz="1600" spc="-10">
                <a:latin typeface="微软雅黑"/>
                <a:cs typeface="微软雅黑"/>
              </a:rPr>
              <a:t>段</a:t>
            </a:r>
            <a:r>
              <a:rPr dirty="0" sz="1600" spc="-20">
                <a:latin typeface="微软雅黑"/>
                <a:cs typeface="微软雅黑"/>
              </a:rPr>
              <a:t>，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15">
                <a:latin typeface="微软雅黑"/>
                <a:cs typeface="微软雅黑"/>
              </a:rPr>
              <a:t>2008</a:t>
            </a:r>
            <a:r>
              <a:rPr dirty="0" sz="1600" spc="-25">
                <a:latin typeface="微软雅黑"/>
                <a:cs typeface="微软雅黑"/>
              </a:rPr>
              <a:t>年</a:t>
            </a:r>
            <a:r>
              <a:rPr dirty="0" sz="1600" spc="-5">
                <a:latin typeface="微软雅黑"/>
                <a:cs typeface="微软雅黑"/>
              </a:rPr>
              <a:t>-</a:t>
            </a:r>
            <a:r>
              <a:rPr dirty="0" sz="1600" spc="-15">
                <a:latin typeface="微软雅黑"/>
                <a:cs typeface="微软雅黑"/>
              </a:rPr>
              <a:t>2013</a:t>
            </a:r>
            <a:r>
              <a:rPr dirty="0" sz="1600" spc="-25">
                <a:latin typeface="微软雅黑"/>
                <a:cs typeface="微软雅黑"/>
              </a:rPr>
              <a:t>年复合年均增长率超</a:t>
            </a:r>
            <a:r>
              <a:rPr dirty="0" sz="1600" spc="-20" b="1">
                <a:solidFill>
                  <a:srgbClr val="BB0000"/>
                </a:solidFill>
                <a:latin typeface="微软雅黑"/>
                <a:cs typeface="微软雅黑"/>
              </a:rPr>
              <a:t>30%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5351" y="1492186"/>
            <a:ext cx="5859399" cy="2592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1625">
              <a:lnSpc>
                <a:spcPct val="100000"/>
              </a:lnSpc>
            </a:pPr>
            <a:r>
              <a:rPr dirty="0" sz="2400"/>
              <a:t>传统外贸和跨境电商增速的对比</a:t>
            </a:r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/>
              <a:t>案例：俄罗斯用户晒“速卖通”上</a:t>
            </a:r>
            <a:r>
              <a:rPr dirty="0" sz="2800" spc="-25"/>
              <a:t>买</a:t>
            </a:r>
            <a:r>
              <a:rPr dirty="0" sz="2800" spc="-30"/>
              <a:t>到的</a:t>
            </a:r>
            <a:r>
              <a:rPr dirty="0" sz="2800" spc="-25"/>
              <a:t>中</a:t>
            </a:r>
            <a:r>
              <a:rPr dirty="0" sz="2800" spc="-30"/>
              <a:t>国商品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971550" y="935989"/>
            <a:ext cx="3528314" cy="2356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075935" y="898525"/>
            <a:ext cx="2520188" cy="2393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7217" y="3473703"/>
            <a:ext cx="8068309" cy="1256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b="1">
                <a:latin typeface="微软雅黑"/>
                <a:cs typeface="微软雅黑"/>
              </a:rPr>
              <a:t>Nadezhd</a:t>
            </a:r>
            <a:r>
              <a:rPr dirty="0" sz="2000" b="1">
                <a:latin typeface="微软雅黑"/>
                <a:cs typeface="微软雅黑"/>
              </a:rPr>
              <a:t>a</a:t>
            </a:r>
            <a:r>
              <a:rPr dirty="0" sz="2000" spc="-35" b="1">
                <a:latin typeface="微软雅黑"/>
                <a:cs typeface="微软雅黑"/>
              </a:rPr>
              <a:t> </a:t>
            </a:r>
            <a:r>
              <a:rPr dirty="0" sz="2000" spc="-5" b="1">
                <a:latin typeface="微软雅黑"/>
                <a:cs typeface="微软雅黑"/>
              </a:rPr>
              <a:t>O</a:t>
            </a:r>
            <a:r>
              <a:rPr dirty="0" sz="2000" spc="5" b="1">
                <a:latin typeface="微软雅黑"/>
                <a:cs typeface="微软雅黑"/>
              </a:rPr>
              <a:t>r</a:t>
            </a:r>
            <a:r>
              <a:rPr dirty="0" sz="2000" b="1">
                <a:latin typeface="微软雅黑"/>
                <a:cs typeface="微软雅黑"/>
              </a:rPr>
              <a:t>lo</a:t>
            </a:r>
            <a:r>
              <a:rPr dirty="0" sz="2000" spc="-45" b="1">
                <a:latin typeface="微软雅黑"/>
                <a:cs typeface="微软雅黑"/>
              </a:rPr>
              <a:t>v</a:t>
            </a:r>
            <a:r>
              <a:rPr dirty="0" sz="2000" spc="-5" b="1">
                <a:latin typeface="微软雅黑"/>
                <a:cs typeface="微软雅黑"/>
              </a:rPr>
              <a:t>a</a:t>
            </a:r>
            <a:r>
              <a:rPr dirty="0" sz="2000" b="1">
                <a:latin typeface="微软雅黑"/>
                <a:cs typeface="微软雅黑"/>
              </a:rPr>
              <a:t>：</a:t>
            </a:r>
            <a:endParaRPr sz="2000">
              <a:latin typeface="微软雅黑"/>
              <a:cs typeface="微软雅黑"/>
            </a:endParaRPr>
          </a:p>
          <a:p>
            <a:pPr marL="12700" marR="6350">
              <a:lnSpc>
                <a:spcPct val="100000"/>
              </a:lnSpc>
              <a:spcBef>
                <a:spcPts val="360"/>
              </a:spcBef>
            </a:pPr>
            <a:r>
              <a:rPr dirty="0" sz="1400">
                <a:latin typeface="微软雅黑"/>
                <a:cs typeface="微软雅黑"/>
              </a:rPr>
              <a:t>“</a:t>
            </a:r>
            <a:r>
              <a:rPr dirty="0" sz="1400">
                <a:latin typeface="微软雅黑"/>
                <a:cs typeface="微软雅黑"/>
              </a:rPr>
              <a:t>2012</a:t>
            </a:r>
            <a:r>
              <a:rPr dirty="0" sz="1400">
                <a:latin typeface="微软雅黑"/>
                <a:cs typeface="微软雅黑"/>
              </a:rPr>
              <a:t>年</a:t>
            </a:r>
            <a:r>
              <a:rPr dirty="0" sz="1400">
                <a:latin typeface="微软雅黑"/>
                <a:cs typeface="微软雅黑"/>
              </a:rPr>
              <a:t>1</a:t>
            </a:r>
            <a:r>
              <a:rPr dirty="0" sz="1400">
                <a:latin typeface="微软雅黑"/>
                <a:cs typeface="微软雅黑"/>
              </a:rPr>
              <a:t>月份开始</a:t>
            </a:r>
            <a:r>
              <a:rPr dirty="0" sz="1400" spc="-15">
                <a:latin typeface="微软雅黑"/>
                <a:cs typeface="微软雅黑"/>
              </a:rPr>
              <a:t>网</a:t>
            </a:r>
            <a:r>
              <a:rPr dirty="0" sz="1400">
                <a:latin typeface="微软雅黑"/>
                <a:cs typeface="微软雅黑"/>
              </a:rPr>
              <a:t>购，</a:t>
            </a:r>
            <a:r>
              <a:rPr dirty="0" sz="1400" spc="-15">
                <a:latin typeface="微软雅黑"/>
                <a:cs typeface="微软雅黑"/>
              </a:rPr>
              <a:t>后</a:t>
            </a:r>
            <a:r>
              <a:rPr dirty="0" sz="1400">
                <a:latin typeface="微软雅黑"/>
                <a:cs typeface="微软雅黑"/>
              </a:rPr>
              <a:t>来尝</a:t>
            </a:r>
            <a:r>
              <a:rPr dirty="0" sz="1400" spc="-15">
                <a:latin typeface="微软雅黑"/>
                <a:cs typeface="微软雅黑"/>
              </a:rPr>
              <a:t>试</a:t>
            </a:r>
            <a:r>
              <a:rPr dirty="0" sz="1400">
                <a:latin typeface="微软雅黑"/>
                <a:cs typeface="微软雅黑"/>
              </a:rPr>
              <a:t>在</a:t>
            </a:r>
            <a:r>
              <a:rPr dirty="0" sz="1400" spc="-5">
                <a:latin typeface="微软雅黑"/>
                <a:cs typeface="微软雅黑"/>
              </a:rPr>
              <a:t>AE</a:t>
            </a:r>
            <a:r>
              <a:rPr dirty="0" sz="1400">
                <a:latin typeface="微软雅黑"/>
                <a:cs typeface="微软雅黑"/>
              </a:rPr>
              <a:t>买了珠宝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收到</a:t>
            </a:r>
            <a:r>
              <a:rPr dirty="0" sz="1400" spc="-15">
                <a:latin typeface="微软雅黑"/>
                <a:cs typeface="微软雅黑"/>
              </a:rPr>
              <a:t>货</a:t>
            </a:r>
            <a:r>
              <a:rPr dirty="0" sz="1400">
                <a:latin typeface="微软雅黑"/>
                <a:cs typeface="微软雅黑"/>
              </a:rPr>
              <a:t>后对</a:t>
            </a:r>
            <a:r>
              <a:rPr dirty="0" sz="1400" spc="-15">
                <a:latin typeface="微软雅黑"/>
                <a:cs typeface="微软雅黑"/>
              </a:rPr>
              <a:t>于</a:t>
            </a:r>
            <a:r>
              <a:rPr dirty="0" sz="1400">
                <a:latin typeface="微软雅黑"/>
                <a:cs typeface="微软雅黑"/>
              </a:rPr>
              <a:t>质量</a:t>
            </a:r>
            <a:r>
              <a:rPr dirty="0" sz="1400" spc="-15">
                <a:latin typeface="微软雅黑"/>
                <a:cs typeface="微软雅黑"/>
              </a:rPr>
              <a:t>和</a:t>
            </a:r>
            <a:r>
              <a:rPr dirty="0" sz="1400">
                <a:latin typeface="微软雅黑"/>
                <a:cs typeface="微软雅黑"/>
              </a:rPr>
              <a:t>价格</a:t>
            </a:r>
            <a:r>
              <a:rPr dirty="0" sz="1400" spc="-15">
                <a:latin typeface="微软雅黑"/>
                <a:cs typeface="微软雅黑"/>
              </a:rPr>
              <a:t>都</a:t>
            </a:r>
            <a:r>
              <a:rPr dirty="0" sz="1400">
                <a:latin typeface="微软雅黑"/>
                <a:cs typeface="微软雅黑"/>
              </a:rPr>
              <a:t>非常</a:t>
            </a:r>
            <a:r>
              <a:rPr dirty="0" sz="1400" spc="-15">
                <a:latin typeface="微软雅黑"/>
                <a:cs typeface="微软雅黑"/>
              </a:rPr>
              <a:t>满</a:t>
            </a:r>
            <a:r>
              <a:rPr dirty="0" sz="1400">
                <a:latin typeface="微软雅黑"/>
                <a:cs typeface="微软雅黑"/>
              </a:rPr>
              <a:t>意。</a:t>
            </a:r>
            <a:r>
              <a:rPr dirty="0" sz="1400" spc="-15">
                <a:latin typeface="微软雅黑"/>
                <a:cs typeface="微软雅黑"/>
              </a:rPr>
              <a:t>现</a:t>
            </a:r>
            <a:r>
              <a:rPr dirty="0" sz="1400">
                <a:latin typeface="微软雅黑"/>
                <a:cs typeface="微软雅黑"/>
              </a:rPr>
              <a:t>在只</a:t>
            </a:r>
            <a:r>
              <a:rPr dirty="0" sz="1400" spc="-15">
                <a:latin typeface="微软雅黑"/>
                <a:cs typeface="微软雅黑"/>
              </a:rPr>
              <a:t>在</a:t>
            </a:r>
            <a:r>
              <a:rPr dirty="0" sz="1400">
                <a:latin typeface="微软雅黑"/>
                <a:cs typeface="微软雅黑"/>
              </a:rPr>
              <a:t>网</a:t>
            </a:r>
            <a:r>
              <a:rPr dirty="0" sz="1400">
                <a:latin typeface="微软雅黑"/>
                <a:cs typeface="微软雅黑"/>
              </a:rPr>
              <a:t> 上买东西，都已经不记</a:t>
            </a:r>
            <a:r>
              <a:rPr dirty="0" sz="1400" spc="-15">
                <a:latin typeface="微软雅黑"/>
                <a:cs typeface="微软雅黑"/>
              </a:rPr>
              <a:t>得</a:t>
            </a:r>
            <a:r>
              <a:rPr dirty="0" sz="1400">
                <a:latin typeface="微软雅黑"/>
                <a:cs typeface="微软雅黑"/>
              </a:rPr>
              <a:t>最后</a:t>
            </a:r>
            <a:r>
              <a:rPr dirty="0" sz="1400" spc="-15">
                <a:latin typeface="微软雅黑"/>
                <a:cs typeface="微软雅黑"/>
              </a:rPr>
              <a:t>一</a:t>
            </a:r>
            <a:r>
              <a:rPr dirty="0" sz="1400">
                <a:latin typeface="微软雅黑"/>
                <a:cs typeface="微软雅黑"/>
              </a:rPr>
              <a:t>次去</a:t>
            </a:r>
            <a:r>
              <a:rPr dirty="0" sz="1400" spc="-15">
                <a:latin typeface="微软雅黑"/>
                <a:cs typeface="微软雅黑"/>
              </a:rPr>
              <a:t>店</a:t>
            </a:r>
            <a:r>
              <a:rPr dirty="0" sz="1400">
                <a:latin typeface="微软雅黑"/>
                <a:cs typeface="微软雅黑"/>
              </a:rPr>
              <a:t>里买</a:t>
            </a:r>
            <a:r>
              <a:rPr dirty="0" sz="1400" spc="-15">
                <a:latin typeface="微软雅黑"/>
                <a:cs typeface="微软雅黑"/>
              </a:rPr>
              <a:t>衣</a:t>
            </a:r>
            <a:r>
              <a:rPr dirty="0" sz="1400">
                <a:latin typeface="微软雅黑"/>
                <a:cs typeface="微软雅黑"/>
              </a:rPr>
              <a:t>服是</a:t>
            </a:r>
            <a:r>
              <a:rPr dirty="0" sz="1400" spc="-15">
                <a:latin typeface="微软雅黑"/>
                <a:cs typeface="微软雅黑"/>
              </a:rPr>
              <a:t>什</a:t>
            </a:r>
            <a:r>
              <a:rPr dirty="0" sz="1400">
                <a:latin typeface="微软雅黑"/>
                <a:cs typeface="微软雅黑"/>
              </a:rPr>
              <a:t>么时</a:t>
            </a:r>
            <a:r>
              <a:rPr dirty="0" sz="1400" spc="-15">
                <a:latin typeface="微软雅黑"/>
                <a:cs typeface="微软雅黑"/>
              </a:rPr>
              <a:t>候</a:t>
            </a:r>
            <a:r>
              <a:rPr dirty="0" sz="1400">
                <a:latin typeface="微软雅黑"/>
                <a:cs typeface="微软雅黑"/>
              </a:rPr>
              <a:t>了</a:t>
            </a:r>
            <a:r>
              <a:rPr dirty="0" sz="1400" spc="5">
                <a:latin typeface="微软雅黑"/>
                <a:cs typeface="微软雅黑"/>
              </a:rPr>
              <a:t>。</a:t>
            </a:r>
            <a:r>
              <a:rPr dirty="0" sz="1400">
                <a:latin typeface="微软雅黑"/>
                <a:cs typeface="微软雅黑"/>
              </a:rPr>
              <a:t>”</a:t>
            </a:r>
            <a:endParaRPr sz="1400">
              <a:latin typeface="微软雅黑"/>
              <a:cs typeface="微软雅黑"/>
            </a:endParaRPr>
          </a:p>
          <a:p>
            <a:pPr marL="12700" marR="44450">
              <a:lnSpc>
                <a:spcPts val="1660"/>
              </a:lnSpc>
              <a:spcBef>
                <a:spcPts val="405"/>
              </a:spcBef>
            </a:pPr>
            <a:r>
              <a:rPr dirty="0" sz="1400">
                <a:latin typeface="微软雅黑"/>
                <a:cs typeface="微软雅黑"/>
              </a:rPr>
              <a:t>“现在我的父母，丈夫</a:t>
            </a:r>
            <a:r>
              <a:rPr dirty="0" sz="1400" spc="-15">
                <a:latin typeface="微软雅黑"/>
                <a:cs typeface="微软雅黑"/>
              </a:rPr>
              <a:t>和</a:t>
            </a:r>
            <a:r>
              <a:rPr dirty="0" sz="1400">
                <a:latin typeface="微软雅黑"/>
                <a:cs typeface="微软雅黑"/>
              </a:rPr>
              <a:t>小孩</a:t>
            </a:r>
            <a:r>
              <a:rPr dirty="0" sz="1400" spc="-1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衣服</a:t>
            </a:r>
            <a:r>
              <a:rPr dirty="0" sz="1400" spc="-15">
                <a:latin typeface="微软雅黑"/>
                <a:cs typeface="微软雅黑"/>
              </a:rPr>
              <a:t>都</a:t>
            </a:r>
            <a:r>
              <a:rPr dirty="0" sz="1400">
                <a:latin typeface="微软雅黑"/>
                <a:cs typeface="微软雅黑"/>
              </a:rPr>
              <a:t>是在</a:t>
            </a:r>
            <a:r>
              <a:rPr dirty="0" sz="1400" spc="-15">
                <a:latin typeface="微软雅黑"/>
                <a:cs typeface="微软雅黑"/>
              </a:rPr>
              <a:t>网</a:t>
            </a:r>
            <a:r>
              <a:rPr dirty="0" sz="1400">
                <a:latin typeface="微软雅黑"/>
                <a:cs typeface="微软雅黑"/>
              </a:rPr>
              <a:t>上买</a:t>
            </a:r>
            <a:r>
              <a:rPr dirty="0" sz="1400" spc="-1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。如</a:t>
            </a:r>
            <a:r>
              <a:rPr dirty="0" sz="1400" spc="-15">
                <a:latin typeface="微软雅黑"/>
                <a:cs typeface="微软雅黑"/>
              </a:rPr>
              <a:t>果</a:t>
            </a:r>
            <a:r>
              <a:rPr dirty="0" sz="1400">
                <a:latin typeface="微软雅黑"/>
                <a:cs typeface="微软雅黑"/>
              </a:rPr>
              <a:t>要照</a:t>
            </a:r>
            <a:r>
              <a:rPr dirty="0" sz="1400" spc="-15">
                <a:latin typeface="微软雅黑"/>
                <a:cs typeface="微软雅黑"/>
              </a:rPr>
              <a:t>片</a:t>
            </a:r>
            <a:r>
              <a:rPr dirty="0" sz="1400">
                <a:latin typeface="微软雅黑"/>
                <a:cs typeface="微软雅黑"/>
              </a:rPr>
              <a:t>的话</a:t>
            </a:r>
            <a:r>
              <a:rPr dirty="0" sz="1400" spc="-15">
                <a:latin typeface="微软雅黑"/>
                <a:cs typeface="微软雅黑"/>
              </a:rPr>
              <a:t>都</a:t>
            </a:r>
            <a:r>
              <a:rPr dirty="0" sz="1400">
                <a:latin typeface="微软雅黑"/>
                <a:cs typeface="微软雅黑"/>
              </a:rPr>
              <a:t>数不</a:t>
            </a:r>
            <a:r>
              <a:rPr dirty="0" sz="1400" spc="-15">
                <a:latin typeface="微软雅黑"/>
                <a:cs typeface="微软雅黑"/>
              </a:rPr>
              <a:t>尽</a:t>
            </a:r>
            <a:r>
              <a:rPr dirty="0" sz="1400">
                <a:latin typeface="微软雅黑"/>
                <a:cs typeface="微软雅黑"/>
              </a:rPr>
              <a:t>了，</a:t>
            </a:r>
            <a:r>
              <a:rPr dirty="0" sz="1400" spc="-15">
                <a:latin typeface="微软雅黑"/>
                <a:cs typeface="微软雅黑"/>
              </a:rPr>
              <a:t>看</a:t>
            </a:r>
            <a:r>
              <a:rPr dirty="0" sz="1400">
                <a:latin typeface="微软雅黑"/>
                <a:cs typeface="微软雅黑"/>
              </a:rPr>
              <a:t>，这</a:t>
            </a:r>
            <a:r>
              <a:rPr dirty="0" sz="1400" spc="-15">
                <a:latin typeface="微软雅黑"/>
                <a:cs typeface="微软雅黑"/>
              </a:rPr>
              <a:t>是</a:t>
            </a:r>
            <a:r>
              <a:rPr dirty="0" sz="1400">
                <a:latin typeface="微软雅黑"/>
                <a:cs typeface="微软雅黑"/>
              </a:rPr>
              <a:t>衣柜</a:t>
            </a:r>
            <a:r>
              <a:rPr dirty="0" sz="1400" spc="-15">
                <a:latin typeface="微软雅黑"/>
                <a:cs typeface="微软雅黑"/>
              </a:rPr>
              <a:t>，</a:t>
            </a:r>
            <a:r>
              <a:rPr dirty="0" sz="1400">
                <a:latin typeface="微软雅黑"/>
                <a:cs typeface="微软雅黑"/>
              </a:rPr>
              <a:t>我</a:t>
            </a:r>
            <a:r>
              <a:rPr dirty="0" sz="1400">
                <a:latin typeface="微软雅黑"/>
                <a:cs typeface="微软雅黑"/>
              </a:rPr>
              <a:t> 们家里的衣服全是中国</a:t>
            </a:r>
            <a:r>
              <a:rPr dirty="0" sz="1400" spc="-1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。”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942" rIns="0" bIns="0" rtlCol="0" vert="horz">
            <a:spAutoFit/>
          </a:bodyPr>
          <a:lstStyle/>
          <a:p>
            <a:pPr marL="133350">
              <a:lnSpc>
                <a:spcPct val="100000"/>
              </a:lnSpc>
            </a:pPr>
            <a:r>
              <a:rPr dirty="0" sz="2400" spc="-5"/>
              <a:t>中国外贸升级版：向服务要竞争力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14375" y="843025"/>
            <a:ext cx="2016125" cy="582930"/>
          </a:xfrm>
          <a:custGeom>
            <a:avLst/>
            <a:gdLst/>
            <a:ahLst/>
            <a:cxnLst/>
            <a:rect l="l" t="t" r="r" b="b"/>
            <a:pathLst>
              <a:path w="2016125" h="582930">
                <a:moveTo>
                  <a:pt x="1008126" y="0"/>
                </a:moveTo>
                <a:lnTo>
                  <a:pt x="925439" y="964"/>
                </a:lnTo>
                <a:lnTo>
                  <a:pt x="844594" y="3809"/>
                </a:lnTo>
                <a:lnTo>
                  <a:pt x="765850" y="8458"/>
                </a:lnTo>
                <a:lnTo>
                  <a:pt x="689467" y="14838"/>
                </a:lnTo>
                <a:lnTo>
                  <a:pt x="615703" y="22873"/>
                </a:lnTo>
                <a:lnTo>
                  <a:pt x="544819" y="32489"/>
                </a:lnTo>
                <a:lnTo>
                  <a:pt x="477073" y="43611"/>
                </a:lnTo>
                <a:lnTo>
                  <a:pt x="412725" y="56164"/>
                </a:lnTo>
                <a:lnTo>
                  <a:pt x="352034" y="70073"/>
                </a:lnTo>
                <a:lnTo>
                  <a:pt x="295260" y="85264"/>
                </a:lnTo>
                <a:lnTo>
                  <a:pt x="242662" y="101662"/>
                </a:lnTo>
                <a:lnTo>
                  <a:pt x="194500" y="119192"/>
                </a:lnTo>
                <a:lnTo>
                  <a:pt x="151032" y="137779"/>
                </a:lnTo>
                <a:lnTo>
                  <a:pt x="112518" y="157348"/>
                </a:lnTo>
                <a:lnTo>
                  <a:pt x="79218" y="177825"/>
                </a:lnTo>
                <a:lnTo>
                  <a:pt x="29296" y="221204"/>
                </a:lnTo>
                <a:lnTo>
                  <a:pt x="3341" y="267316"/>
                </a:lnTo>
                <a:lnTo>
                  <a:pt x="0" y="291211"/>
                </a:lnTo>
                <a:lnTo>
                  <a:pt x="3341" y="315106"/>
                </a:lnTo>
                <a:lnTo>
                  <a:pt x="29296" y="361225"/>
                </a:lnTo>
                <a:lnTo>
                  <a:pt x="79218" y="404616"/>
                </a:lnTo>
                <a:lnTo>
                  <a:pt x="112518" y="425100"/>
                </a:lnTo>
                <a:lnTo>
                  <a:pt x="151032" y="444678"/>
                </a:lnTo>
                <a:lnTo>
                  <a:pt x="194500" y="463274"/>
                </a:lnTo>
                <a:lnTo>
                  <a:pt x="242662" y="480813"/>
                </a:lnTo>
                <a:lnTo>
                  <a:pt x="295260" y="497220"/>
                </a:lnTo>
                <a:lnTo>
                  <a:pt x="352034" y="512421"/>
                </a:lnTo>
                <a:lnTo>
                  <a:pt x="412725" y="526339"/>
                </a:lnTo>
                <a:lnTo>
                  <a:pt x="477073" y="538901"/>
                </a:lnTo>
                <a:lnTo>
                  <a:pt x="544819" y="550031"/>
                </a:lnTo>
                <a:lnTo>
                  <a:pt x="615703" y="559655"/>
                </a:lnTo>
                <a:lnTo>
                  <a:pt x="689467" y="567697"/>
                </a:lnTo>
                <a:lnTo>
                  <a:pt x="765850" y="574082"/>
                </a:lnTo>
                <a:lnTo>
                  <a:pt x="844594" y="578736"/>
                </a:lnTo>
                <a:lnTo>
                  <a:pt x="925439" y="581583"/>
                </a:lnTo>
                <a:lnTo>
                  <a:pt x="1008126" y="582549"/>
                </a:lnTo>
                <a:lnTo>
                  <a:pt x="1090789" y="581583"/>
                </a:lnTo>
                <a:lnTo>
                  <a:pt x="1171613" y="578736"/>
                </a:lnTo>
                <a:lnTo>
                  <a:pt x="1250339" y="574082"/>
                </a:lnTo>
                <a:lnTo>
                  <a:pt x="1326708" y="567697"/>
                </a:lnTo>
                <a:lnTo>
                  <a:pt x="1400458" y="559655"/>
                </a:lnTo>
                <a:lnTo>
                  <a:pt x="1471332" y="550031"/>
                </a:lnTo>
                <a:lnTo>
                  <a:pt x="1539069" y="538901"/>
                </a:lnTo>
                <a:lnTo>
                  <a:pt x="1603410" y="526339"/>
                </a:lnTo>
                <a:lnTo>
                  <a:pt x="1664095" y="512421"/>
                </a:lnTo>
                <a:lnTo>
                  <a:pt x="1720865" y="497220"/>
                </a:lnTo>
                <a:lnTo>
                  <a:pt x="1773461" y="480813"/>
                </a:lnTo>
                <a:lnTo>
                  <a:pt x="1821621" y="463274"/>
                </a:lnTo>
                <a:lnTo>
                  <a:pt x="1865088" y="444678"/>
                </a:lnTo>
                <a:lnTo>
                  <a:pt x="1903602" y="425100"/>
                </a:lnTo>
                <a:lnTo>
                  <a:pt x="1936902" y="404616"/>
                </a:lnTo>
                <a:lnTo>
                  <a:pt x="1986826" y="361225"/>
                </a:lnTo>
                <a:lnTo>
                  <a:pt x="2012783" y="315106"/>
                </a:lnTo>
                <a:lnTo>
                  <a:pt x="2016125" y="291211"/>
                </a:lnTo>
                <a:lnTo>
                  <a:pt x="2012783" y="267316"/>
                </a:lnTo>
                <a:lnTo>
                  <a:pt x="1986826" y="221204"/>
                </a:lnTo>
                <a:lnTo>
                  <a:pt x="1936902" y="177825"/>
                </a:lnTo>
                <a:lnTo>
                  <a:pt x="1903602" y="157348"/>
                </a:lnTo>
                <a:lnTo>
                  <a:pt x="1865088" y="137779"/>
                </a:lnTo>
                <a:lnTo>
                  <a:pt x="1821621" y="119192"/>
                </a:lnTo>
                <a:lnTo>
                  <a:pt x="1773461" y="101662"/>
                </a:lnTo>
                <a:lnTo>
                  <a:pt x="1720865" y="85264"/>
                </a:lnTo>
                <a:lnTo>
                  <a:pt x="1664095" y="70073"/>
                </a:lnTo>
                <a:lnTo>
                  <a:pt x="1603410" y="56164"/>
                </a:lnTo>
                <a:lnTo>
                  <a:pt x="1539069" y="43611"/>
                </a:lnTo>
                <a:lnTo>
                  <a:pt x="1471332" y="32489"/>
                </a:lnTo>
                <a:lnTo>
                  <a:pt x="1400458" y="22873"/>
                </a:lnTo>
                <a:lnTo>
                  <a:pt x="1326708" y="14838"/>
                </a:lnTo>
                <a:lnTo>
                  <a:pt x="1250339" y="8458"/>
                </a:lnTo>
                <a:lnTo>
                  <a:pt x="1171613" y="3809"/>
                </a:lnTo>
                <a:lnTo>
                  <a:pt x="1090789" y="964"/>
                </a:lnTo>
                <a:lnTo>
                  <a:pt x="1008126" y="0"/>
                </a:lnTo>
                <a:close/>
              </a:path>
            </a:pathLst>
          </a:custGeom>
          <a:solidFill>
            <a:srgbClr val="6D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14375" y="843025"/>
            <a:ext cx="2016125" cy="582930"/>
          </a:xfrm>
          <a:custGeom>
            <a:avLst/>
            <a:gdLst/>
            <a:ahLst/>
            <a:cxnLst/>
            <a:rect l="l" t="t" r="r" b="b"/>
            <a:pathLst>
              <a:path w="2016125" h="582930">
                <a:moveTo>
                  <a:pt x="0" y="291211"/>
                </a:moveTo>
                <a:lnTo>
                  <a:pt x="13193" y="243956"/>
                </a:lnTo>
                <a:lnTo>
                  <a:pt x="51391" y="199135"/>
                </a:lnTo>
                <a:lnTo>
                  <a:pt x="112518" y="157348"/>
                </a:lnTo>
                <a:lnTo>
                  <a:pt x="151032" y="137779"/>
                </a:lnTo>
                <a:lnTo>
                  <a:pt x="194500" y="119192"/>
                </a:lnTo>
                <a:lnTo>
                  <a:pt x="242662" y="101662"/>
                </a:lnTo>
                <a:lnTo>
                  <a:pt x="295260" y="85264"/>
                </a:lnTo>
                <a:lnTo>
                  <a:pt x="352034" y="70073"/>
                </a:lnTo>
                <a:lnTo>
                  <a:pt x="412725" y="56164"/>
                </a:lnTo>
                <a:lnTo>
                  <a:pt x="477073" y="43611"/>
                </a:lnTo>
                <a:lnTo>
                  <a:pt x="544819" y="32489"/>
                </a:lnTo>
                <a:lnTo>
                  <a:pt x="615703" y="22873"/>
                </a:lnTo>
                <a:lnTo>
                  <a:pt x="689467" y="14838"/>
                </a:lnTo>
                <a:lnTo>
                  <a:pt x="765850" y="8458"/>
                </a:lnTo>
                <a:lnTo>
                  <a:pt x="844594" y="3809"/>
                </a:lnTo>
                <a:lnTo>
                  <a:pt x="925439" y="964"/>
                </a:lnTo>
                <a:lnTo>
                  <a:pt x="1008126" y="0"/>
                </a:lnTo>
                <a:lnTo>
                  <a:pt x="1090789" y="964"/>
                </a:lnTo>
                <a:lnTo>
                  <a:pt x="1171613" y="3809"/>
                </a:lnTo>
                <a:lnTo>
                  <a:pt x="1250339" y="8458"/>
                </a:lnTo>
                <a:lnTo>
                  <a:pt x="1326708" y="14838"/>
                </a:lnTo>
                <a:lnTo>
                  <a:pt x="1400458" y="22873"/>
                </a:lnTo>
                <a:lnTo>
                  <a:pt x="1471332" y="32489"/>
                </a:lnTo>
                <a:lnTo>
                  <a:pt x="1539069" y="43611"/>
                </a:lnTo>
                <a:lnTo>
                  <a:pt x="1603410" y="56164"/>
                </a:lnTo>
                <a:lnTo>
                  <a:pt x="1664095" y="70073"/>
                </a:lnTo>
                <a:lnTo>
                  <a:pt x="1720865" y="85264"/>
                </a:lnTo>
                <a:lnTo>
                  <a:pt x="1773461" y="101662"/>
                </a:lnTo>
                <a:lnTo>
                  <a:pt x="1821621" y="119192"/>
                </a:lnTo>
                <a:lnTo>
                  <a:pt x="1865088" y="137779"/>
                </a:lnTo>
                <a:lnTo>
                  <a:pt x="1903602" y="157348"/>
                </a:lnTo>
                <a:lnTo>
                  <a:pt x="1936902" y="177825"/>
                </a:lnTo>
                <a:lnTo>
                  <a:pt x="1986826" y="221204"/>
                </a:lnTo>
                <a:lnTo>
                  <a:pt x="2012783" y="267316"/>
                </a:lnTo>
                <a:lnTo>
                  <a:pt x="2016125" y="291211"/>
                </a:lnTo>
                <a:lnTo>
                  <a:pt x="2012783" y="315106"/>
                </a:lnTo>
                <a:lnTo>
                  <a:pt x="1986826" y="361225"/>
                </a:lnTo>
                <a:lnTo>
                  <a:pt x="1936902" y="404616"/>
                </a:lnTo>
                <a:lnTo>
                  <a:pt x="1903602" y="425100"/>
                </a:lnTo>
                <a:lnTo>
                  <a:pt x="1865088" y="444678"/>
                </a:lnTo>
                <a:lnTo>
                  <a:pt x="1821621" y="463274"/>
                </a:lnTo>
                <a:lnTo>
                  <a:pt x="1773461" y="480813"/>
                </a:lnTo>
                <a:lnTo>
                  <a:pt x="1720865" y="497220"/>
                </a:lnTo>
                <a:lnTo>
                  <a:pt x="1664095" y="512421"/>
                </a:lnTo>
                <a:lnTo>
                  <a:pt x="1603410" y="526339"/>
                </a:lnTo>
                <a:lnTo>
                  <a:pt x="1539069" y="538901"/>
                </a:lnTo>
                <a:lnTo>
                  <a:pt x="1471332" y="550031"/>
                </a:lnTo>
                <a:lnTo>
                  <a:pt x="1400458" y="559655"/>
                </a:lnTo>
                <a:lnTo>
                  <a:pt x="1326708" y="567697"/>
                </a:lnTo>
                <a:lnTo>
                  <a:pt x="1250339" y="574082"/>
                </a:lnTo>
                <a:lnTo>
                  <a:pt x="1171613" y="578736"/>
                </a:lnTo>
                <a:lnTo>
                  <a:pt x="1090789" y="581583"/>
                </a:lnTo>
                <a:lnTo>
                  <a:pt x="1008126" y="582549"/>
                </a:lnTo>
                <a:lnTo>
                  <a:pt x="925439" y="581583"/>
                </a:lnTo>
                <a:lnTo>
                  <a:pt x="844594" y="578736"/>
                </a:lnTo>
                <a:lnTo>
                  <a:pt x="765850" y="574082"/>
                </a:lnTo>
                <a:lnTo>
                  <a:pt x="689467" y="567697"/>
                </a:lnTo>
                <a:lnTo>
                  <a:pt x="615703" y="559655"/>
                </a:lnTo>
                <a:lnTo>
                  <a:pt x="544819" y="550031"/>
                </a:lnTo>
                <a:lnTo>
                  <a:pt x="477073" y="538901"/>
                </a:lnTo>
                <a:lnTo>
                  <a:pt x="412725" y="526339"/>
                </a:lnTo>
                <a:lnTo>
                  <a:pt x="352034" y="512421"/>
                </a:lnTo>
                <a:lnTo>
                  <a:pt x="295260" y="497220"/>
                </a:lnTo>
                <a:lnTo>
                  <a:pt x="242662" y="480813"/>
                </a:lnTo>
                <a:lnTo>
                  <a:pt x="194500" y="463274"/>
                </a:lnTo>
                <a:lnTo>
                  <a:pt x="151032" y="444678"/>
                </a:lnTo>
                <a:lnTo>
                  <a:pt x="112518" y="425100"/>
                </a:lnTo>
                <a:lnTo>
                  <a:pt x="79218" y="404616"/>
                </a:lnTo>
                <a:lnTo>
                  <a:pt x="29296" y="361225"/>
                </a:lnTo>
                <a:lnTo>
                  <a:pt x="3341" y="315106"/>
                </a:lnTo>
                <a:lnTo>
                  <a:pt x="0" y="291211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03452" y="1004696"/>
            <a:ext cx="103886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FFFFFF"/>
                </a:solidFill>
                <a:latin typeface="微软雅黑"/>
                <a:cs typeface="微软雅黑"/>
              </a:rPr>
              <a:t>劳动力成本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06775" y="843025"/>
            <a:ext cx="2016125" cy="582930"/>
          </a:xfrm>
          <a:custGeom>
            <a:avLst/>
            <a:gdLst/>
            <a:ahLst/>
            <a:cxnLst/>
            <a:rect l="l" t="t" r="r" b="b"/>
            <a:pathLst>
              <a:path w="2016125" h="582930">
                <a:moveTo>
                  <a:pt x="1008126" y="0"/>
                </a:moveTo>
                <a:lnTo>
                  <a:pt x="925444" y="964"/>
                </a:lnTo>
                <a:lnTo>
                  <a:pt x="844603" y="3809"/>
                </a:lnTo>
                <a:lnTo>
                  <a:pt x="765863" y="8458"/>
                </a:lnTo>
                <a:lnTo>
                  <a:pt x="689481" y="14838"/>
                </a:lnTo>
                <a:lnTo>
                  <a:pt x="615719" y="22873"/>
                </a:lnTo>
                <a:lnTo>
                  <a:pt x="544836" y="32489"/>
                </a:lnTo>
                <a:lnTo>
                  <a:pt x="477090" y="43611"/>
                </a:lnTo>
                <a:lnTo>
                  <a:pt x="412741" y="56164"/>
                </a:lnTo>
                <a:lnTo>
                  <a:pt x="352050" y="70073"/>
                </a:lnTo>
                <a:lnTo>
                  <a:pt x="295275" y="85264"/>
                </a:lnTo>
                <a:lnTo>
                  <a:pt x="242675" y="101662"/>
                </a:lnTo>
                <a:lnTo>
                  <a:pt x="194511" y="119192"/>
                </a:lnTo>
                <a:lnTo>
                  <a:pt x="151041" y="137779"/>
                </a:lnTo>
                <a:lnTo>
                  <a:pt x="112526" y="157348"/>
                </a:lnTo>
                <a:lnTo>
                  <a:pt x="79224" y="177825"/>
                </a:lnTo>
                <a:lnTo>
                  <a:pt x="29299" y="221204"/>
                </a:lnTo>
                <a:lnTo>
                  <a:pt x="3341" y="267316"/>
                </a:lnTo>
                <a:lnTo>
                  <a:pt x="0" y="291211"/>
                </a:lnTo>
                <a:lnTo>
                  <a:pt x="3341" y="315106"/>
                </a:lnTo>
                <a:lnTo>
                  <a:pt x="29299" y="361225"/>
                </a:lnTo>
                <a:lnTo>
                  <a:pt x="79224" y="404616"/>
                </a:lnTo>
                <a:lnTo>
                  <a:pt x="112526" y="425100"/>
                </a:lnTo>
                <a:lnTo>
                  <a:pt x="151041" y="444678"/>
                </a:lnTo>
                <a:lnTo>
                  <a:pt x="194511" y="463274"/>
                </a:lnTo>
                <a:lnTo>
                  <a:pt x="242675" y="480813"/>
                </a:lnTo>
                <a:lnTo>
                  <a:pt x="295275" y="497220"/>
                </a:lnTo>
                <a:lnTo>
                  <a:pt x="352050" y="512421"/>
                </a:lnTo>
                <a:lnTo>
                  <a:pt x="412741" y="526339"/>
                </a:lnTo>
                <a:lnTo>
                  <a:pt x="477090" y="538901"/>
                </a:lnTo>
                <a:lnTo>
                  <a:pt x="544836" y="550031"/>
                </a:lnTo>
                <a:lnTo>
                  <a:pt x="615719" y="559655"/>
                </a:lnTo>
                <a:lnTo>
                  <a:pt x="689481" y="567697"/>
                </a:lnTo>
                <a:lnTo>
                  <a:pt x="765863" y="574082"/>
                </a:lnTo>
                <a:lnTo>
                  <a:pt x="844603" y="578736"/>
                </a:lnTo>
                <a:lnTo>
                  <a:pt x="925444" y="581583"/>
                </a:lnTo>
                <a:lnTo>
                  <a:pt x="1008126" y="582549"/>
                </a:lnTo>
                <a:lnTo>
                  <a:pt x="1090789" y="581583"/>
                </a:lnTo>
                <a:lnTo>
                  <a:pt x="1171613" y="578736"/>
                </a:lnTo>
                <a:lnTo>
                  <a:pt x="1250339" y="574082"/>
                </a:lnTo>
                <a:lnTo>
                  <a:pt x="1326708" y="567697"/>
                </a:lnTo>
                <a:lnTo>
                  <a:pt x="1400458" y="559655"/>
                </a:lnTo>
                <a:lnTo>
                  <a:pt x="1471332" y="550031"/>
                </a:lnTo>
                <a:lnTo>
                  <a:pt x="1539069" y="538901"/>
                </a:lnTo>
                <a:lnTo>
                  <a:pt x="1603410" y="526339"/>
                </a:lnTo>
                <a:lnTo>
                  <a:pt x="1664095" y="512421"/>
                </a:lnTo>
                <a:lnTo>
                  <a:pt x="1720865" y="497220"/>
                </a:lnTo>
                <a:lnTo>
                  <a:pt x="1773461" y="480813"/>
                </a:lnTo>
                <a:lnTo>
                  <a:pt x="1821621" y="463274"/>
                </a:lnTo>
                <a:lnTo>
                  <a:pt x="1865088" y="444678"/>
                </a:lnTo>
                <a:lnTo>
                  <a:pt x="1903602" y="425100"/>
                </a:lnTo>
                <a:lnTo>
                  <a:pt x="1936902" y="404616"/>
                </a:lnTo>
                <a:lnTo>
                  <a:pt x="1986826" y="361225"/>
                </a:lnTo>
                <a:lnTo>
                  <a:pt x="2012783" y="315106"/>
                </a:lnTo>
                <a:lnTo>
                  <a:pt x="2016125" y="291211"/>
                </a:lnTo>
                <a:lnTo>
                  <a:pt x="2012783" y="267316"/>
                </a:lnTo>
                <a:lnTo>
                  <a:pt x="1986826" y="221204"/>
                </a:lnTo>
                <a:lnTo>
                  <a:pt x="1936902" y="177825"/>
                </a:lnTo>
                <a:lnTo>
                  <a:pt x="1903602" y="157348"/>
                </a:lnTo>
                <a:lnTo>
                  <a:pt x="1865088" y="137779"/>
                </a:lnTo>
                <a:lnTo>
                  <a:pt x="1821621" y="119192"/>
                </a:lnTo>
                <a:lnTo>
                  <a:pt x="1773461" y="101662"/>
                </a:lnTo>
                <a:lnTo>
                  <a:pt x="1720865" y="85264"/>
                </a:lnTo>
                <a:lnTo>
                  <a:pt x="1664095" y="70073"/>
                </a:lnTo>
                <a:lnTo>
                  <a:pt x="1603410" y="56164"/>
                </a:lnTo>
                <a:lnTo>
                  <a:pt x="1539069" y="43611"/>
                </a:lnTo>
                <a:lnTo>
                  <a:pt x="1471332" y="32489"/>
                </a:lnTo>
                <a:lnTo>
                  <a:pt x="1400458" y="22873"/>
                </a:lnTo>
                <a:lnTo>
                  <a:pt x="1326708" y="14838"/>
                </a:lnTo>
                <a:lnTo>
                  <a:pt x="1250339" y="8458"/>
                </a:lnTo>
                <a:lnTo>
                  <a:pt x="1171613" y="3809"/>
                </a:lnTo>
                <a:lnTo>
                  <a:pt x="1090789" y="964"/>
                </a:lnTo>
                <a:lnTo>
                  <a:pt x="1008126" y="0"/>
                </a:lnTo>
                <a:close/>
              </a:path>
            </a:pathLst>
          </a:custGeom>
          <a:solidFill>
            <a:srgbClr val="6D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406775" y="843025"/>
            <a:ext cx="2016125" cy="582930"/>
          </a:xfrm>
          <a:custGeom>
            <a:avLst/>
            <a:gdLst/>
            <a:ahLst/>
            <a:cxnLst/>
            <a:rect l="l" t="t" r="r" b="b"/>
            <a:pathLst>
              <a:path w="2016125" h="582930">
                <a:moveTo>
                  <a:pt x="0" y="291211"/>
                </a:moveTo>
                <a:lnTo>
                  <a:pt x="13194" y="243956"/>
                </a:lnTo>
                <a:lnTo>
                  <a:pt x="51395" y="199135"/>
                </a:lnTo>
                <a:lnTo>
                  <a:pt x="112526" y="157348"/>
                </a:lnTo>
                <a:lnTo>
                  <a:pt x="151041" y="137779"/>
                </a:lnTo>
                <a:lnTo>
                  <a:pt x="194511" y="119192"/>
                </a:lnTo>
                <a:lnTo>
                  <a:pt x="242675" y="101662"/>
                </a:lnTo>
                <a:lnTo>
                  <a:pt x="295275" y="85264"/>
                </a:lnTo>
                <a:lnTo>
                  <a:pt x="352050" y="70073"/>
                </a:lnTo>
                <a:lnTo>
                  <a:pt x="412741" y="56164"/>
                </a:lnTo>
                <a:lnTo>
                  <a:pt x="477090" y="43611"/>
                </a:lnTo>
                <a:lnTo>
                  <a:pt x="544836" y="32489"/>
                </a:lnTo>
                <a:lnTo>
                  <a:pt x="615719" y="22873"/>
                </a:lnTo>
                <a:lnTo>
                  <a:pt x="689481" y="14838"/>
                </a:lnTo>
                <a:lnTo>
                  <a:pt x="765863" y="8458"/>
                </a:lnTo>
                <a:lnTo>
                  <a:pt x="844603" y="3809"/>
                </a:lnTo>
                <a:lnTo>
                  <a:pt x="925444" y="964"/>
                </a:lnTo>
                <a:lnTo>
                  <a:pt x="1008126" y="0"/>
                </a:lnTo>
                <a:lnTo>
                  <a:pt x="1090789" y="964"/>
                </a:lnTo>
                <a:lnTo>
                  <a:pt x="1171613" y="3809"/>
                </a:lnTo>
                <a:lnTo>
                  <a:pt x="1250339" y="8458"/>
                </a:lnTo>
                <a:lnTo>
                  <a:pt x="1326708" y="14838"/>
                </a:lnTo>
                <a:lnTo>
                  <a:pt x="1400458" y="22873"/>
                </a:lnTo>
                <a:lnTo>
                  <a:pt x="1471332" y="32489"/>
                </a:lnTo>
                <a:lnTo>
                  <a:pt x="1539069" y="43611"/>
                </a:lnTo>
                <a:lnTo>
                  <a:pt x="1603410" y="56164"/>
                </a:lnTo>
                <a:lnTo>
                  <a:pt x="1664095" y="70073"/>
                </a:lnTo>
                <a:lnTo>
                  <a:pt x="1720865" y="85264"/>
                </a:lnTo>
                <a:lnTo>
                  <a:pt x="1773461" y="101662"/>
                </a:lnTo>
                <a:lnTo>
                  <a:pt x="1821621" y="119192"/>
                </a:lnTo>
                <a:lnTo>
                  <a:pt x="1865088" y="137779"/>
                </a:lnTo>
                <a:lnTo>
                  <a:pt x="1903602" y="157348"/>
                </a:lnTo>
                <a:lnTo>
                  <a:pt x="1936902" y="177825"/>
                </a:lnTo>
                <a:lnTo>
                  <a:pt x="1986826" y="221204"/>
                </a:lnTo>
                <a:lnTo>
                  <a:pt x="2012783" y="267316"/>
                </a:lnTo>
                <a:lnTo>
                  <a:pt x="2016125" y="291211"/>
                </a:lnTo>
                <a:lnTo>
                  <a:pt x="2012783" y="315106"/>
                </a:lnTo>
                <a:lnTo>
                  <a:pt x="1986826" y="361225"/>
                </a:lnTo>
                <a:lnTo>
                  <a:pt x="1936902" y="404616"/>
                </a:lnTo>
                <a:lnTo>
                  <a:pt x="1903602" y="425100"/>
                </a:lnTo>
                <a:lnTo>
                  <a:pt x="1865088" y="444678"/>
                </a:lnTo>
                <a:lnTo>
                  <a:pt x="1821621" y="463274"/>
                </a:lnTo>
                <a:lnTo>
                  <a:pt x="1773461" y="480813"/>
                </a:lnTo>
                <a:lnTo>
                  <a:pt x="1720865" y="497220"/>
                </a:lnTo>
                <a:lnTo>
                  <a:pt x="1664095" y="512421"/>
                </a:lnTo>
                <a:lnTo>
                  <a:pt x="1603410" y="526339"/>
                </a:lnTo>
                <a:lnTo>
                  <a:pt x="1539069" y="538901"/>
                </a:lnTo>
                <a:lnTo>
                  <a:pt x="1471332" y="550031"/>
                </a:lnTo>
                <a:lnTo>
                  <a:pt x="1400458" y="559655"/>
                </a:lnTo>
                <a:lnTo>
                  <a:pt x="1326708" y="567697"/>
                </a:lnTo>
                <a:lnTo>
                  <a:pt x="1250339" y="574082"/>
                </a:lnTo>
                <a:lnTo>
                  <a:pt x="1171613" y="578736"/>
                </a:lnTo>
                <a:lnTo>
                  <a:pt x="1090789" y="581583"/>
                </a:lnTo>
                <a:lnTo>
                  <a:pt x="1008126" y="582549"/>
                </a:lnTo>
                <a:lnTo>
                  <a:pt x="925444" y="581583"/>
                </a:lnTo>
                <a:lnTo>
                  <a:pt x="844603" y="578736"/>
                </a:lnTo>
                <a:lnTo>
                  <a:pt x="765863" y="574082"/>
                </a:lnTo>
                <a:lnTo>
                  <a:pt x="689481" y="567697"/>
                </a:lnTo>
                <a:lnTo>
                  <a:pt x="615719" y="559655"/>
                </a:lnTo>
                <a:lnTo>
                  <a:pt x="544836" y="550031"/>
                </a:lnTo>
                <a:lnTo>
                  <a:pt x="477090" y="538901"/>
                </a:lnTo>
                <a:lnTo>
                  <a:pt x="412741" y="526339"/>
                </a:lnTo>
                <a:lnTo>
                  <a:pt x="352050" y="512421"/>
                </a:lnTo>
                <a:lnTo>
                  <a:pt x="295275" y="497220"/>
                </a:lnTo>
                <a:lnTo>
                  <a:pt x="242675" y="480813"/>
                </a:lnTo>
                <a:lnTo>
                  <a:pt x="194511" y="463274"/>
                </a:lnTo>
                <a:lnTo>
                  <a:pt x="151041" y="444678"/>
                </a:lnTo>
                <a:lnTo>
                  <a:pt x="112526" y="425100"/>
                </a:lnTo>
                <a:lnTo>
                  <a:pt x="79224" y="404616"/>
                </a:lnTo>
                <a:lnTo>
                  <a:pt x="29299" y="361225"/>
                </a:lnTo>
                <a:lnTo>
                  <a:pt x="3341" y="315106"/>
                </a:lnTo>
                <a:lnTo>
                  <a:pt x="0" y="291211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96944" y="1004696"/>
            <a:ext cx="836294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FFFFFF"/>
                </a:solidFill>
                <a:latin typeface="微软雅黑"/>
                <a:cs typeface="微软雅黑"/>
              </a:rPr>
              <a:t>外汇压力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23000" y="850900"/>
            <a:ext cx="2016125" cy="582930"/>
          </a:xfrm>
          <a:custGeom>
            <a:avLst/>
            <a:gdLst/>
            <a:ahLst/>
            <a:cxnLst/>
            <a:rect l="l" t="t" r="r" b="b"/>
            <a:pathLst>
              <a:path w="2016125" h="582930">
                <a:moveTo>
                  <a:pt x="1008126" y="0"/>
                </a:moveTo>
                <a:lnTo>
                  <a:pt x="925444" y="965"/>
                </a:lnTo>
                <a:lnTo>
                  <a:pt x="844603" y="3812"/>
                </a:lnTo>
                <a:lnTo>
                  <a:pt x="765863" y="8466"/>
                </a:lnTo>
                <a:lnTo>
                  <a:pt x="689481" y="14851"/>
                </a:lnTo>
                <a:lnTo>
                  <a:pt x="615719" y="22893"/>
                </a:lnTo>
                <a:lnTo>
                  <a:pt x="544836" y="32517"/>
                </a:lnTo>
                <a:lnTo>
                  <a:pt x="477090" y="43647"/>
                </a:lnTo>
                <a:lnTo>
                  <a:pt x="412741" y="56209"/>
                </a:lnTo>
                <a:lnTo>
                  <a:pt x="352050" y="70127"/>
                </a:lnTo>
                <a:lnTo>
                  <a:pt x="295275" y="85328"/>
                </a:lnTo>
                <a:lnTo>
                  <a:pt x="242675" y="101735"/>
                </a:lnTo>
                <a:lnTo>
                  <a:pt x="194511" y="119274"/>
                </a:lnTo>
                <a:lnTo>
                  <a:pt x="151041" y="137870"/>
                </a:lnTo>
                <a:lnTo>
                  <a:pt x="112526" y="157448"/>
                </a:lnTo>
                <a:lnTo>
                  <a:pt x="79224" y="177932"/>
                </a:lnTo>
                <a:lnTo>
                  <a:pt x="29299" y="221323"/>
                </a:lnTo>
                <a:lnTo>
                  <a:pt x="3341" y="267442"/>
                </a:lnTo>
                <a:lnTo>
                  <a:pt x="0" y="291338"/>
                </a:lnTo>
                <a:lnTo>
                  <a:pt x="3341" y="315233"/>
                </a:lnTo>
                <a:lnTo>
                  <a:pt x="29299" y="361352"/>
                </a:lnTo>
                <a:lnTo>
                  <a:pt x="79224" y="404743"/>
                </a:lnTo>
                <a:lnTo>
                  <a:pt x="112526" y="425227"/>
                </a:lnTo>
                <a:lnTo>
                  <a:pt x="151041" y="444805"/>
                </a:lnTo>
                <a:lnTo>
                  <a:pt x="194511" y="463401"/>
                </a:lnTo>
                <a:lnTo>
                  <a:pt x="242675" y="480940"/>
                </a:lnTo>
                <a:lnTo>
                  <a:pt x="295275" y="497347"/>
                </a:lnTo>
                <a:lnTo>
                  <a:pt x="352050" y="512548"/>
                </a:lnTo>
                <a:lnTo>
                  <a:pt x="412741" y="526466"/>
                </a:lnTo>
                <a:lnTo>
                  <a:pt x="477090" y="539028"/>
                </a:lnTo>
                <a:lnTo>
                  <a:pt x="544836" y="550158"/>
                </a:lnTo>
                <a:lnTo>
                  <a:pt x="615719" y="559782"/>
                </a:lnTo>
                <a:lnTo>
                  <a:pt x="689481" y="567824"/>
                </a:lnTo>
                <a:lnTo>
                  <a:pt x="765863" y="574209"/>
                </a:lnTo>
                <a:lnTo>
                  <a:pt x="844603" y="578863"/>
                </a:lnTo>
                <a:lnTo>
                  <a:pt x="925444" y="581710"/>
                </a:lnTo>
                <a:lnTo>
                  <a:pt x="1008126" y="582676"/>
                </a:lnTo>
                <a:lnTo>
                  <a:pt x="1090789" y="581710"/>
                </a:lnTo>
                <a:lnTo>
                  <a:pt x="1171613" y="578863"/>
                </a:lnTo>
                <a:lnTo>
                  <a:pt x="1250339" y="574209"/>
                </a:lnTo>
                <a:lnTo>
                  <a:pt x="1326708" y="567824"/>
                </a:lnTo>
                <a:lnTo>
                  <a:pt x="1400458" y="559782"/>
                </a:lnTo>
                <a:lnTo>
                  <a:pt x="1471332" y="550158"/>
                </a:lnTo>
                <a:lnTo>
                  <a:pt x="1539069" y="539028"/>
                </a:lnTo>
                <a:lnTo>
                  <a:pt x="1603410" y="526466"/>
                </a:lnTo>
                <a:lnTo>
                  <a:pt x="1664095" y="512548"/>
                </a:lnTo>
                <a:lnTo>
                  <a:pt x="1720865" y="497347"/>
                </a:lnTo>
                <a:lnTo>
                  <a:pt x="1773461" y="480940"/>
                </a:lnTo>
                <a:lnTo>
                  <a:pt x="1821621" y="463401"/>
                </a:lnTo>
                <a:lnTo>
                  <a:pt x="1865088" y="444805"/>
                </a:lnTo>
                <a:lnTo>
                  <a:pt x="1903602" y="425227"/>
                </a:lnTo>
                <a:lnTo>
                  <a:pt x="1936902" y="404743"/>
                </a:lnTo>
                <a:lnTo>
                  <a:pt x="1986826" y="361352"/>
                </a:lnTo>
                <a:lnTo>
                  <a:pt x="2012783" y="315233"/>
                </a:lnTo>
                <a:lnTo>
                  <a:pt x="2016125" y="291338"/>
                </a:lnTo>
                <a:lnTo>
                  <a:pt x="2012783" y="267442"/>
                </a:lnTo>
                <a:lnTo>
                  <a:pt x="1986826" y="221323"/>
                </a:lnTo>
                <a:lnTo>
                  <a:pt x="1936902" y="177932"/>
                </a:lnTo>
                <a:lnTo>
                  <a:pt x="1903602" y="157448"/>
                </a:lnTo>
                <a:lnTo>
                  <a:pt x="1865088" y="137870"/>
                </a:lnTo>
                <a:lnTo>
                  <a:pt x="1821621" y="119274"/>
                </a:lnTo>
                <a:lnTo>
                  <a:pt x="1773461" y="101735"/>
                </a:lnTo>
                <a:lnTo>
                  <a:pt x="1720865" y="85328"/>
                </a:lnTo>
                <a:lnTo>
                  <a:pt x="1664095" y="70127"/>
                </a:lnTo>
                <a:lnTo>
                  <a:pt x="1603410" y="56209"/>
                </a:lnTo>
                <a:lnTo>
                  <a:pt x="1539069" y="43647"/>
                </a:lnTo>
                <a:lnTo>
                  <a:pt x="1471332" y="32517"/>
                </a:lnTo>
                <a:lnTo>
                  <a:pt x="1400458" y="22893"/>
                </a:lnTo>
                <a:lnTo>
                  <a:pt x="1326708" y="14851"/>
                </a:lnTo>
                <a:lnTo>
                  <a:pt x="1250339" y="8466"/>
                </a:lnTo>
                <a:lnTo>
                  <a:pt x="1171613" y="3812"/>
                </a:lnTo>
                <a:lnTo>
                  <a:pt x="1090789" y="965"/>
                </a:lnTo>
                <a:lnTo>
                  <a:pt x="1008126" y="0"/>
                </a:lnTo>
                <a:close/>
              </a:path>
            </a:pathLst>
          </a:custGeom>
          <a:solidFill>
            <a:srgbClr val="6D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223000" y="850900"/>
            <a:ext cx="2016125" cy="582930"/>
          </a:xfrm>
          <a:custGeom>
            <a:avLst/>
            <a:gdLst/>
            <a:ahLst/>
            <a:cxnLst/>
            <a:rect l="l" t="t" r="r" b="b"/>
            <a:pathLst>
              <a:path w="2016125" h="582930">
                <a:moveTo>
                  <a:pt x="0" y="291338"/>
                </a:moveTo>
                <a:lnTo>
                  <a:pt x="13194" y="244079"/>
                </a:lnTo>
                <a:lnTo>
                  <a:pt x="51395" y="199249"/>
                </a:lnTo>
                <a:lnTo>
                  <a:pt x="112526" y="157448"/>
                </a:lnTo>
                <a:lnTo>
                  <a:pt x="151041" y="137870"/>
                </a:lnTo>
                <a:lnTo>
                  <a:pt x="194511" y="119274"/>
                </a:lnTo>
                <a:lnTo>
                  <a:pt x="242675" y="101735"/>
                </a:lnTo>
                <a:lnTo>
                  <a:pt x="295275" y="85328"/>
                </a:lnTo>
                <a:lnTo>
                  <a:pt x="352050" y="70127"/>
                </a:lnTo>
                <a:lnTo>
                  <a:pt x="412741" y="56209"/>
                </a:lnTo>
                <a:lnTo>
                  <a:pt x="477090" y="43647"/>
                </a:lnTo>
                <a:lnTo>
                  <a:pt x="544836" y="32517"/>
                </a:lnTo>
                <a:lnTo>
                  <a:pt x="615719" y="22893"/>
                </a:lnTo>
                <a:lnTo>
                  <a:pt x="689481" y="14851"/>
                </a:lnTo>
                <a:lnTo>
                  <a:pt x="765863" y="8466"/>
                </a:lnTo>
                <a:lnTo>
                  <a:pt x="844603" y="3812"/>
                </a:lnTo>
                <a:lnTo>
                  <a:pt x="925444" y="965"/>
                </a:lnTo>
                <a:lnTo>
                  <a:pt x="1008126" y="0"/>
                </a:lnTo>
                <a:lnTo>
                  <a:pt x="1090789" y="965"/>
                </a:lnTo>
                <a:lnTo>
                  <a:pt x="1171613" y="3812"/>
                </a:lnTo>
                <a:lnTo>
                  <a:pt x="1250339" y="8466"/>
                </a:lnTo>
                <a:lnTo>
                  <a:pt x="1326708" y="14851"/>
                </a:lnTo>
                <a:lnTo>
                  <a:pt x="1400458" y="22893"/>
                </a:lnTo>
                <a:lnTo>
                  <a:pt x="1471332" y="32517"/>
                </a:lnTo>
                <a:lnTo>
                  <a:pt x="1539069" y="43647"/>
                </a:lnTo>
                <a:lnTo>
                  <a:pt x="1603410" y="56209"/>
                </a:lnTo>
                <a:lnTo>
                  <a:pt x="1664095" y="70127"/>
                </a:lnTo>
                <a:lnTo>
                  <a:pt x="1720865" y="85328"/>
                </a:lnTo>
                <a:lnTo>
                  <a:pt x="1773461" y="101735"/>
                </a:lnTo>
                <a:lnTo>
                  <a:pt x="1821621" y="119274"/>
                </a:lnTo>
                <a:lnTo>
                  <a:pt x="1865088" y="137870"/>
                </a:lnTo>
                <a:lnTo>
                  <a:pt x="1903602" y="157448"/>
                </a:lnTo>
                <a:lnTo>
                  <a:pt x="1936902" y="177932"/>
                </a:lnTo>
                <a:lnTo>
                  <a:pt x="1986826" y="221323"/>
                </a:lnTo>
                <a:lnTo>
                  <a:pt x="2012783" y="267442"/>
                </a:lnTo>
                <a:lnTo>
                  <a:pt x="2016125" y="291338"/>
                </a:lnTo>
                <a:lnTo>
                  <a:pt x="2012783" y="315233"/>
                </a:lnTo>
                <a:lnTo>
                  <a:pt x="1986826" y="361352"/>
                </a:lnTo>
                <a:lnTo>
                  <a:pt x="1936902" y="404743"/>
                </a:lnTo>
                <a:lnTo>
                  <a:pt x="1903602" y="425227"/>
                </a:lnTo>
                <a:lnTo>
                  <a:pt x="1865088" y="444805"/>
                </a:lnTo>
                <a:lnTo>
                  <a:pt x="1821621" y="463401"/>
                </a:lnTo>
                <a:lnTo>
                  <a:pt x="1773461" y="480940"/>
                </a:lnTo>
                <a:lnTo>
                  <a:pt x="1720865" y="497347"/>
                </a:lnTo>
                <a:lnTo>
                  <a:pt x="1664095" y="512548"/>
                </a:lnTo>
                <a:lnTo>
                  <a:pt x="1603410" y="526466"/>
                </a:lnTo>
                <a:lnTo>
                  <a:pt x="1539069" y="539028"/>
                </a:lnTo>
                <a:lnTo>
                  <a:pt x="1471332" y="550158"/>
                </a:lnTo>
                <a:lnTo>
                  <a:pt x="1400458" y="559782"/>
                </a:lnTo>
                <a:lnTo>
                  <a:pt x="1326708" y="567824"/>
                </a:lnTo>
                <a:lnTo>
                  <a:pt x="1250339" y="574209"/>
                </a:lnTo>
                <a:lnTo>
                  <a:pt x="1171613" y="578863"/>
                </a:lnTo>
                <a:lnTo>
                  <a:pt x="1090789" y="581710"/>
                </a:lnTo>
                <a:lnTo>
                  <a:pt x="1008126" y="582676"/>
                </a:lnTo>
                <a:lnTo>
                  <a:pt x="925444" y="581710"/>
                </a:lnTo>
                <a:lnTo>
                  <a:pt x="844603" y="578863"/>
                </a:lnTo>
                <a:lnTo>
                  <a:pt x="765863" y="574209"/>
                </a:lnTo>
                <a:lnTo>
                  <a:pt x="689481" y="567824"/>
                </a:lnTo>
                <a:lnTo>
                  <a:pt x="615719" y="559782"/>
                </a:lnTo>
                <a:lnTo>
                  <a:pt x="544836" y="550158"/>
                </a:lnTo>
                <a:lnTo>
                  <a:pt x="477090" y="539028"/>
                </a:lnTo>
                <a:lnTo>
                  <a:pt x="412741" y="526466"/>
                </a:lnTo>
                <a:lnTo>
                  <a:pt x="352050" y="512548"/>
                </a:lnTo>
                <a:lnTo>
                  <a:pt x="295275" y="497347"/>
                </a:lnTo>
                <a:lnTo>
                  <a:pt x="242675" y="480940"/>
                </a:lnTo>
                <a:lnTo>
                  <a:pt x="194511" y="463401"/>
                </a:lnTo>
                <a:lnTo>
                  <a:pt x="151041" y="444805"/>
                </a:lnTo>
                <a:lnTo>
                  <a:pt x="112526" y="425227"/>
                </a:lnTo>
                <a:lnTo>
                  <a:pt x="79224" y="404743"/>
                </a:lnTo>
                <a:lnTo>
                  <a:pt x="29299" y="361352"/>
                </a:lnTo>
                <a:lnTo>
                  <a:pt x="3341" y="315233"/>
                </a:lnTo>
                <a:lnTo>
                  <a:pt x="0" y="291338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13550" y="1012697"/>
            <a:ext cx="836294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 b="1">
                <a:solidFill>
                  <a:srgbClr val="FFFFFF"/>
                </a:solidFill>
                <a:latin typeface="微软雅黑"/>
                <a:cs typeface="微软雅黑"/>
              </a:rPr>
              <a:t>外需偏弱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30500" y="2235200"/>
            <a:ext cx="3457575" cy="336550"/>
          </a:xfrm>
          <a:custGeom>
            <a:avLst/>
            <a:gdLst/>
            <a:ahLst/>
            <a:cxnLst/>
            <a:rect l="l" t="t" r="r" b="b"/>
            <a:pathLst>
              <a:path w="3457575" h="336550">
                <a:moveTo>
                  <a:pt x="0" y="336550"/>
                </a:moveTo>
                <a:lnTo>
                  <a:pt x="3457575" y="336550"/>
                </a:lnTo>
                <a:lnTo>
                  <a:pt x="3457575" y="0"/>
                </a:lnTo>
                <a:lnTo>
                  <a:pt x="0" y="0"/>
                </a:lnTo>
                <a:lnTo>
                  <a:pt x="0" y="336550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555619" y="2241676"/>
            <a:ext cx="180721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FFFFF"/>
                </a:solidFill>
                <a:latin typeface="微软雅黑"/>
                <a:cs typeface="微软雅黑"/>
              </a:rPr>
              <a:t>原出口优势消失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217" y="1497203"/>
            <a:ext cx="139700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>
                <a:latin typeface="微软雅黑"/>
                <a:cs typeface="微软雅黑"/>
              </a:rPr>
              <a:t>工资年增长约</a:t>
            </a:r>
            <a:r>
              <a:rPr dirty="0" sz="1800" spc="-10" b="1">
                <a:solidFill>
                  <a:srgbClr val="C00000"/>
                </a:solidFill>
                <a:latin typeface="微软雅黑"/>
                <a:cs typeface="微软雅黑"/>
              </a:rPr>
              <a:t>14%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C00000"/>
                </a:solidFill>
                <a:latin typeface="微软雅黑"/>
                <a:cs typeface="微软雅黑"/>
              </a:rPr>
              <a:t>七成</a:t>
            </a:r>
            <a:r>
              <a:rPr dirty="0" sz="1200">
                <a:latin typeface="微软雅黑"/>
                <a:cs typeface="微软雅黑"/>
              </a:rPr>
              <a:t>企业仍然上升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49270" y="1514703"/>
            <a:ext cx="2858135" cy="45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260350">
              <a:lnSpc>
                <a:spcPct val="82800"/>
              </a:lnSpc>
            </a:pPr>
            <a:r>
              <a:rPr dirty="0" sz="1200">
                <a:latin typeface="微软雅黑"/>
                <a:cs typeface="微软雅黑"/>
              </a:rPr>
              <a:t>2013</a:t>
            </a:r>
            <a:r>
              <a:rPr dirty="0" sz="1200">
                <a:latin typeface="微软雅黑"/>
                <a:cs typeface="微软雅黑"/>
              </a:rPr>
              <a:t>年全年升值幅度达</a:t>
            </a: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3% </a:t>
            </a:r>
            <a:r>
              <a:rPr dirty="0" sz="1200">
                <a:latin typeface="微软雅黑"/>
                <a:cs typeface="微软雅黑"/>
              </a:rPr>
              <a:t>从</a:t>
            </a:r>
            <a:r>
              <a:rPr dirty="0" sz="1200">
                <a:latin typeface="微软雅黑"/>
                <a:cs typeface="微软雅黑"/>
              </a:rPr>
              <a:t>201</a:t>
            </a:r>
            <a:r>
              <a:rPr dirty="0" sz="1200" spc="5">
                <a:latin typeface="微软雅黑"/>
                <a:cs typeface="微软雅黑"/>
              </a:rPr>
              <a:t>1</a:t>
            </a:r>
            <a:r>
              <a:rPr dirty="0" sz="1200">
                <a:latin typeface="微软雅黑"/>
                <a:cs typeface="微软雅黑"/>
              </a:rPr>
              <a:t>年的</a:t>
            </a:r>
            <a:r>
              <a:rPr dirty="0" sz="1600" spc="-15" b="1">
                <a:solidFill>
                  <a:srgbClr val="C00000"/>
                </a:solidFill>
                <a:latin typeface="微软雅黑"/>
                <a:cs typeface="微软雅黑"/>
              </a:rPr>
              <a:t>6.</a:t>
            </a:r>
            <a:r>
              <a:rPr dirty="0" sz="1600" spc="-10" b="1">
                <a:solidFill>
                  <a:srgbClr val="C00000"/>
                </a:solidFill>
                <a:latin typeface="微软雅黑"/>
                <a:cs typeface="微软雅黑"/>
              </a:rPr>
              <a:t>6</a:t>
            </a:r>
            <a:r>
              <a:rPr dirty="0" sz="1200">
                <a:latin typeface="微软雅黑"/>
                <a:cs typeface="微软雅黑"/>
              </a:rPr>
              <a:t>左右，升到</a:t>
            </a:r>
            <a:r>
              <a:rPr dirty="0" sz="1200">
                <a:latin typeface="微软雅黑"/>
                <a:cs typeface="微软雅黑"/>
              </a:rPr>
              <a:t>14</a:t>
            </a:r>
            <a:r>
              <a:rPr dirty="0" sz="1200">
                <a:latin typeface="微软雅黑"/>
                <a:cs typeface="微软雅黑"/>
              </a:rPr>
              <a:t>年初的</a:t>
            </a:r>
            <a:r>
              <a:rPr dirty="0" sz="1600" spc="-15" b="1">
                <a:solidFill>
                  <a:srgbClr val="C00000"/>
                </a:solidFill>
                <a:latin typeface="微软雅黑"/>
                <a:cs typeface="微软雅黑"/>
              </a:rPr>
              <a:t>6.1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21729" y="1625472"/>
            <a:ext cx="23114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微软雅黑"/>
                <a:cs typeface="微软雅黑"/>
              </a:rPr>
              <a:t>欧美国家进口没有达到危机前水平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新兴市场需求也在调整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13204" y="1923288"/>
            <a:ext cx="419100" cy="452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082419" y="1980692"/>
            <a:ext cx="287655" cy="302895"/>
          </a:xfrm>
          <a:custGeom>
            <a:avLst/>
            <a:gdLst/>
            <a:ahLst/>
            <a:cxnLst/>
            <a:rect l="l" t="t" r="r" b="b"/>
            <a:pathLst>
              <a:path w="287655" h="302894">
                <a:moveTo>
                  <a:pt x="109855" y="0"/>
                </a:moveTo>
                <a:lnTo>
                  <a:pt x="0" y="141858"/>
                </a:lnTo>
                <a:lnTo>
                  <a:pt x="116078" y="231775"/>
                </a:lnTo>
                <a:lnTo>
                  <a:pt x="61213" y="302640"/>
                </a:lnTo>
                <a:lnTo>
                  <a:pt x="287147" y="250697"/>
                </a:lnTo>
                <a:lnTo>
                  <a:pt x="282739" y="89915"/>
                </a:lnTo>
                <a:lnTo>
                  <a:pt x="225932" y="89915"/>
                </a:lnTo>
                <a:lnTo>
                  <a:pt x="109855" y="0"/>
                </a:lnTo>
                <a:close/>
              </a:path>
              <a:path w="287655" h="302894">
                <a:moveTo>
                  <a:pt x="280797" y="19050"/>
                </a:moveTo>
                <a:lnTo>
                  <a:pt x="225932" y="89915"/>
                </a:lnTo>
                <a:lnTo>
                  <a:pt x="282739" y="89915"/>
                </a:lnTo>
                <a:lnTo>
                  <a:pt x="280797" y="1905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082419" y="1980692"/>
            <a:ext cx="287655" cy="302895"/>
          </a:xfrm>
          <a:custGeom>
            <a:avLst/>
            <a:gdLst/>
            <a:ahLst/>
            <a:cxnLst/>
            <a:rect l="l" t="t" r="r" b="b"/>
            <a:pathLst>
              <a:path w="287655" h="302894">
                <a:moveTo>
                  <a:pt x="109855" y="0"/>
                </a:moveTo>
                <a:lnTo>
                  <a:pt x="225932" y="89915"/>
                </a:lnTo>
                <a:lnTo>
                  <a:pt x="280797" y="19050"/>
                </a:lnTo>
                <a:lnTo>
                  <a:pt x="287147" y="250697"/>
                </a:lnTo>
                <a:lnTo>
                  <a:pt x="61213" y="302640"/>
                </a:lnTo>
                <a:lnTo>
                  <a:pt x="116078" y="231775"/>
                </a:lnTo>
                <a:lnTo>
                  <a:pt x="0" y="141858"/>
                </a:lnTo>
                <a:lnTo>
                  <a:pt x="109855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101084" y="1937004"/>
            <a:ext cx="742188" cy="358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227576" y="1978025"/>
            <a:ext cx="488950" cy="233679"/>
          </a:xfrm>
          <a:custGeom>
            <a:avLst/>
            <a:gdLst/>
            <a:ahLst/>
            <a:cxnLst/>
            <a:rect l="l" t="t" r="r" b="b"/>
            <a:pathLst>
              <a:path w="488950" h="233680">
                <a:moveTo>
                  <a:pt x="488950" y="116712"/>
                </a:moveTo>
                <a:lnTo>
                  <a:pt x="0" y="116712"/>
                </a:lnTo>
                <a:lnTo>
                  <a:pt x="244475" y="233425"/>
                </a:lnTo>
                <a:lnTo>
                  <a:pt x="488950" y="116712"/>
                </a:lnTo>
                <a:close/>
              </a:path>
              <a:path w="488950" h="233680">
                <a:moveTo>
                  <a:pt x="366649" y="0"/>
                </a:moveTo>
                <a:lnTo>
                  <a:pt x="122174" y="0"/>
                </a:lnTo>
                <a:lnTo>
                  <a:pt x="122174" y="116712"/>
                </a:lnTo>
                <a:lnTo>
                  <a:pt x="366649" y="116712"/>
                </a:lnTo>
                <a:lnTo>
                  <a:pt x="366649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227576" y="1978025"/>
            <a:ext cx="488950" cy="233679"/>
          </a:xfrm>
          <a:custGeom>
            <a:avLst/>
            <a:gdLst/>
            <a:ahLst/>
            <a:cxnLst/>
            <a:rect l="l" t="t" r="r" b="b"/>
            <a:pathLst>
              <a:path w="488950" h="233680">
                <a:moveTo>
                  <a:pt x="366649" y="0"/>
                </a:moveTo>
                <a:lnTo>
                  <a:pt x="366649" y="116712"/>
                </a:lnTo>
                <a:lnTo>
                  <a:pt x="488950" y="116712"/>
                </a:lnTo>
                <a:lnTo>
                  <a:pt x="244475" y="233425"/>
                </a:lnTo>
                <a:lnTo>
                  <a:pt x="0" y="116712"/>
                </a:lnTo>
                <a:lnTo>
                  <a:pt x="122174" y="116712"/>
                </a:lnTo>
                <a:lnTo>
                  <a:pt x="122174" y="0"/>
                </a:lnTo>
                <a:lnTo>
                  <a:pt x="366649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333744" y="1944623"/>
            <a:ext cx="516635" cy="387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422516" y="1994026"/>
            <a:ext cx="318770" cy="254000"/>
          </a:xfrm>
          <a:custGeom>
            <a:avLst/>
            <a:gdLst/>
            <a:ahLst/>
            <a:cxnLst/>
            <a:rect l="l" t="t" r="r" b="b"/>
            <a:pathLst>
              <a:path w="318770" h="254000">
                <a:moveTo>
                  <a:pt x="0" y="44450"/>
                </a:moveTo>
                <a:lnTo>
                  <a:pt x="95631" y="245999"/>
                </a:lnTo>
                <a:lnTo>
                  <a:pt x="318515" y="253746"/>
                </a:lnTo>
                <a:lnTo>
                  <a:pt x="238887" y="201422"/>
                </a:lnTo>
                <a:lnTo>
                  <a:pt x="302513" y="104521"/>
                </a:lnTo>
                <a:lnTo>
                  <a:pt x="290709" y="96774"/>
                </a:lnTo>
                <a:lnTo>
                  <a:pt x="79629" y="96774"/>
                </a:lnTo>
                <a:lnTo>
                  <a:pt x="0" y="44450"/>
                </a:lnTo>
                <a:close/>
              </a:path>
              <a:path w="318770" h="254000">
                <a:moveTo>
                  <a:pt x="143256" y="0"/>
                </a:moveTo>
                <a:lnTo>
                  <a:pt x="79629" y="96774"/>
                </a:lnTo>
                <a:lnTo>
                  <a:pt x="290709" y="96774"/>
                </a:lnTo>
                <a:lnTo>
                  <a:pt x="14325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422516" y="1994026"/>
            <a:ext cx="318770" cy="254000"/>
          </a:xfrm>
          <a:custGeom>
            <a:avLst/>
            <a:gdLst/>
            <a:ahLst/>
            <a:cxnLst/>
            <a:rect l="l" t="t" r="r" b="b"/>
            <a:pathLst>
              <a:path w="318770" h="254000">
                <a:moveTo>
                  <a:pt x="302513" y="104521"/>
                </a:moveTo>
                <a:lnTo>
                  <a:pt x="238887" y="201422"/>
                </a:lnTo>
                <a:lnTo>
                  <a:pt x="318515" y="253746"/>
                </a:lnTo>
                <a:lnTo>
                  <a:pt x="95631" y="245999"/>
                </a:lnTo>
                <a:lnTo>
                  <a:pt x="0" y="44450"/>
                </a:lnTo>
                <a:lnTo>
                  <a:pt x="79629" y="96774"/>
                </a:lnTo>
                <a:lnTo>
                  <a:pt x="143256" y="0"/>
                </a:lnTo>
                <a:lnTo>
                  <a:pt x="302513" y="10452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768852" y="2602992"/>
            <a:ext cx="1354836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964051" y="2644775"/>
            <a:ext cx="965200" cy="142875"/>
          </a:xfrm>
          <a:custGeom>
            <a:avLst/>
            <a:gdLst/>
            <a:ahLst/>
            <a:cxnLst/>
            <a:rect l="l" t="t" r="r" b="b"/>
            <a:pathLst>
              <a:path w="965200" h="142875">
                <a:moveTo>
                  <a:pt x="965200" y="71500"/>
                </a:moveTo>
                <a:lnTo>
                  <a:pt x="0" y="71500"/>
                </a:lnTo>
                <a:lnTo>
                  <a:pt x="482600" y="142875"/>
                </a:lnTo>
                <a:lnTo>
                  <a:pt x="965200" y="71500"/>
                </a:lnTo>
                <a:close/>
              </a:path>
              <a:path w="965200" h="142875">
                <a:moveTo>
                  <a:pt x="723900" y="0"/>
                </a:moveTo>
                <a:lnTo>
                  <a:pt x="241300" y="0"/>
                </a:lnTo>
                <a:lnTo>
                  <a:pt x="241300" y="71500"/>
                </a:lnTo>
                <a:lnTo>
                  <a:pt x="723900" y="71500"/>
                </a:lnTo>
                <a:lnTo>
                  <a:pt x="7239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964051" y="2644775"/>
            <a:ext cx="965200" cy="142875"/>
          </a:xfrm>
          <a:custGeom>
            <a:avLst/>
            <a:gdLst/>
            <a:ahLst/>
            <a:cxnLst/>
            <a:rect l="l" t="t" r="r" b="b"/>
            <a:pathLst>
              <a:path w="965200" h="142875">
                <a:moveTo>
                  <a:pt x="0" y="71500"/>
                </a:moveTo>
                <a:lnTo>
                  <a:pt x="241300" y="71500"/>
                </a:lnTo>
                <a:lnTo>
                  <a:pt x="241300" y="0"/>
                </a:lnTo>
                <a:lnTo>
                  <a:pt x="723900" y="0"/>
                </a:lnTo>
                <a:lnTo>
                  <a:pt x="723900" y="71500"/>
                </a:lnTo>
                <a:lnTo>
                  <a:pt x="965200" y="71500"/>
                </a:lnTo>
                <a:lnTo>
                  <a:pt x="482600" y="142875"/>
                </a:lnTo>
                <a:lnTo>
                  <a:pt x="0" y="7150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630679" y="3105911"/>
            <a:ext cx="1706880" cy="633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847088" y="3172967"/>
            <a:ext cx="1341120" cy="5654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692275" y="3148076"/>
            <a:ext cx="1584325" cy="509905"/>
          </a:xfrm>
          <a:custGeom>
            <a:avLst/>
            <a:gdLst/>
            <a:ahLst/>
            <a:cxnLst/>
            <a:rect l="l" t="t" r="r" b="b"/>
            <a:pathLst>
              <a:path w="1584325" h="509904">
                <a:moveTo>
                  <a:pt x="1499362" y="0"/>
                </a:moveTo>
                <a:lnTo>
                  <a:pt x="78258" y="259"/>
                </a:lnTo>
                <a:lnTo>
                  <a:pt x="38482" y="13787"/>
                </a:lnTo>
                <a:lnTo>
                  <a:pt x="10545" y="43838"/>
                </a:lnTo>
                <a:lnTo>
                  <a:pt x="0" y="84836"/>
                </a:lnTo>
                <a:lnTo>
                  <a:pt x="267" y="431363"/>
                </a:lnTo>
                <a:lnTo>
                  <a:pt x="13827" y="471093"/>
                </a:lnTo>
                <a:lnTo>
                  <a:pt x="43906" y="498993"/>
                </a:lnTo>
                <a:lnTo>
                  <a:pt x="84962" y="509524"/>
                </a:lnTo>
                <a:lnTo>
                  <a:pt x="1506164" y="509256"/>
                </a:lnTo>
                <a:lnTo>
                  <a:pt x="1545894" y="495696"/>
                </a:lnTo>
                <a:lnTo>
                  <a:pt x="1573794" y="465617"/>
                </a:lnTo>
                <a:lnTo>
                  <a:pt x="1584325" y="424561"/>
                </a:lnTo>
                <a:lnTo>
                  <a:pt x="1584065" y="78149"/>
                </a:lnTo>
                <a:lnTo>
                  <a:pt x="1570531" y="38450"/>
                </a:lnTo>
                <a:lnTo>
                  <a:pt x="1540446" y="10541"/>
                </a:lnTo>
                <a:lnTo>
                  <a:pt x="1499362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692275" y="3148076"/>
            <a:ext cx="1584325" cy="509905"/>
          </a:xfrm>
          <a:custGeom>
            <a:avLst/>
            <a:gdLst/>
            <a:ahLst/>
            <a:cxnLst/>
            <a:rect l="l" t="t" r="r" b="b"/>
            <a:pathLst>
              <a:path w="1584325" h="509904">
                <a:moveTo>
                  <a:pt x="0" y="84836"/>
                </a:moveTo>
                <a:lnTo>
                  <a:pt x="10545" y="43838"/>
                </a:lnTo>
                <a:lnTo>
                  <a:pt x="38482" y="13787"/>
                </a:lnTo>
                <a:lnTo>
                  <a:pt x="78258" y="259"/>
                </a:lnTo>
                <a:lnTo>
                  <a:pt x="1499362" y="0"/>
                </a:lnTo>
                <a:lnTo>
                  <a:pt x="1513936" y="1240"/>
                </a:lnTo>
                <a:lnTo>
                  <a:pt x="1551970" y="18190"/>
                </a:lnTo>
                <a:lnTo>
                  <a:pt x="1577155" y="50648"/>
                </a:lnTo>
                <a:lnTo>
                  <a:pt x="1584325" y="424561"/>
                </a:lnTo>
                <a:lnTo>
                  <a:pt x="1583086" y="439124"/>
                </a:lnTo>
                <a:lnTo>
                  <a:pt x="1566150" y="477137"/>
                </a:lnTo>
                <a:lnTo>
                  <a:pt x="1533692" y="502325"/>
                </a:lnTo>
                <a:lnTo>
                  <a:pt x="84962" y="509524"/>
                </a:lnTo>
                <a:lnTo>
                  <a:pt x="70399" y="508285"/>
                </a:lnTo>
                <a:lnTo>
                  <a:pt x="32386" y="491349"/>
                </a:lnTo>
                <a:lnTo>
                  <a:pt x="7198" y="458891"/>
                </a:lnTo>
                <a:lnTo>
                  <a:pt x="0" y="8483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014220" y="3257677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产品升级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591555" y="3105911"/>
            <a:ext cx="1706879" cy="6278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807964" y="3169920"/>
            <a:ext cx="1341119" cy="565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653151" y="3148076"/>
            <a:ext cx="1584325" cy="504825"/>
          </a:xfrm>
          <a:custGeom>
            <a:avLst/>
            <a:gdLst/>
            <a:ahLst/>
            <a:cxnLst/>
            <a:rect l="l" t="t" r="r" b="b"/>
            <a:pathLst>
              <a:path w="1584325" h="504825">
                <a:moveTo>
                  <a:pt x="1500124" y="0"/>
                </a:moveTo>
                <a:lnTo>
                  <a:pt x="78722" y="167"/>
                </a:lnTo>
                <a:lnTo>
                  <a:pt x="38765" y="13214"/>
                </a:lnTo>
                <a:lnTo>
                  <a:pt x="10635" y="43072"/>
                </a:lnTo>
                <a:lnTo>
                  <a:pt x="0" y="84074"/>
                </a:lnTo>
                <a:lnTo>
                  <a:pt x="173" y="426075"/>
                </a:lnTo>
                <a:lnTo>
                  <a:pt x="13248" y="466022"/>
                </a:lnTo>
                <a:lnTo>
                  <a:pt x="43100" y="494173"/>
                </a:lnTo>
                <a:lnTo>
                  <a:pt x="84074" y="504825"/>
                </a:lnTo>
                <a:lnTo>
                  <a:pt x="1505675" y="504644"/>
                </a:lnTo>
                <a:lnTo>
                  <a:pt x="1545575" y="491504"/>
                </a:lnTo>
                <a:lnTo>
                  <a:pt x="1573689" y="461601"/>
                </a:lnTo>
                <a:lnTo>
                  <a:pt x="1584325" y="420624"/>
                </a:lnTo>
                <a:lnTo>
                  <a:pt x="1584151" y="78622"/>
                </a:lnTo>
                <a:lnTo>
                  <a:pt x="1571038" y="38712"/>
                </a:lnTo>
                <a:lnTo>
                  <a:pt x="1541128" y="10620"/>
                </a:lnTo>
                <a:lnTo>
                  <a:pt x="1500124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653151" y="3148076"/>
            <a:ext cx="1584325" cy="504825"/>
          </a:xfrm>
          <a:custGeom>
            <a:avLst/>
            <a:gdLst/>
            <a:ahLst/>
            <a:cxnLst/>
            <a:rect l="l" t="t" r="r" b="b"/>
            <a:pathLst>
              <a:path w="1584325" h="504825">
                <a:moveTo>
                  <a:pt x="0" y="84074"/>
                </a:moveTo>
                <a:lnTo>
                  <a:pt x="10635" y="43072"/>
                </a:lnTo>
                <a:lnTo>
                  <a:pt x="38765" y="13214"/>
                </a:lnTo>
                <a:lnTo>
                  <a:pt x="78722" y="167"/>
                </a:lnTo>
                <a:lnTo>
                  <a:pt x="1500124" y="0"/>
                </a:lnTo>
                <a:lnTo>
                  <a:pt x="1514672" y="1249"/>
                </a:lnTo>
                <a:lnTo>
                  <a:pt x="1552612" y="18322"/>
                </a:lnTo>
                <a:lnTo>
                  <a:pt x="1577557" y="50981"/>
                </a:lnTo>
                <a:lnTo>
                  <a:pt x="1584325" y="420624"/>
                </a:lnTo>
                <a:lnTo>
                  <a:pt x="1583072" y="435162"/>
                </a:lnTo>
                <a:lnTo>
                  <a:pt x="1565979" y="473080"/>
                </a:lnTo>
                <a:lnTo>
                  <a:pt x="1533304" y="498028"/>
                </a:lnTo>
                <a:lnTo>
                  <a:pt x="84074" y="504825"/>
                </a:lnTo>
                <a:lnTo>
                  <a:pt x="69529" y="503571"/>
                </a:lnTo>
                <a:lnTo>
                  <a:pt x="31634" y="486453"/>
                </a:lnTo>
                <a:lnTo>
                  <a:pt x="6747" y="453736"/>
                </a:lnTo>
                <a:lnTo>
                  <a:pt x="0" y="84074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975730" y="3255264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流程升级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519426" y="2843995"/>
            <a:ext cx="3919854" cy="304165"/>
          </a:xfrm>
          <a:custGeom>
            <a:avLst/>
            <a:gdLst/>
            <a:ahLst/>
            <a:cxnLst/>
            <a:rect l="l" t="t" r="r" b="b"/>
            <a:pathLst>
              <a:path w="3919854" h="304164">
                <a:moveTo>
                  <a:pt x="0" y="303953"/>
                </a:moveTo>
                <a:lnTo>
                  <a:pt x="839" y="263915"/>
                </a:lnTo>
                <a:lnTo>
                  <a:pt x="4925" y="211238"/>
                </a:lnTo>
                <a:lnTo>
                  <a:pt x="11782" y="171253"/>
                </a:lnTo>
                <a:lnTo>
                  <a:pt x="1933066" y="144441"/>
                </a:lnTo>
                <a:lnTo>
                  <a:pt x="1936481" y="143147"/>
                </a:lnTo>
                <a:lnTo>
                  <a:pt x="1951073" y="102619"/>
                </a:lnTo>
                <a:lnTo>
                  <a:pt x="1956887" y="56767"/>
                </a:lnTo>
                <a:lnTo>
                  <a:pt x="1959619" y="0"/>
                </a:lnTo>
                <a:lnTo>
                  <a:pt x="1959906" y="18870"/>
                </a:lnTo>
                <a:lnTo>
                  <a:pt x="1963574" y="72322"/>
                </a:lnTo>
                <a:lnTo>
                  <a:pt x="1970738" y="115361"/>
                </a:lnTo>
                <a:lnTo>
                  <a:pt x="3892931" y="144441"/>
                </a:lnTo>
                <a:lnTo>
                  <a:pt x="3896318" y="145738"/>
                </a:lnTo>
                <a:lnTo>
                  <a:pt x="3910831" y="186319"/>
                </a:lnTo>
                <a:lnTo>
                  <a:pt x="3916629" y="232192"/>
                </a:lnTo>
                <a:lnTo>
                  <a:pt x="3918834" y="269079"/>
                </a:lnTo>
                <a:lnTo>
                  <a:pt x="3919357" y="288934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843532" y="3765194"/>
            <a:ext cx="10922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技术研发产品设 计品牌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169408" y="4091940"/>
            <a:ext cx="2537460" cy="630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457444" y="4157471"/>
            <a:ext cx="2026920" cy="5654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230876" y="4133850"/>
            <a:ext cx="2414905" cy="508000"/>
          </a:xfrm>
          <a:custGeom>
            <a:avLst/>
            <a:gdLst/>
            <a:ahLst/>
            <a:cxnLst/>
            <a:rect l="l" t="t" r="r" b="b"/>
            <a:pathLst>
              <a:path w="2414904" h="508000">
                <a:moveTo>
                  <a:pt x="2329815" y="0"/>
                </a:moveTo>
                <a:lnTo>
                  <a:pt x="78335" y="227"/>
                </a:lnTo>
                <a:lnTo>
                  <a:pt x="38552" y="13617"/>
                </a:lnTo>
                <a:lnTo>
                  <a:pt x="10572" y="43640"/>
                </a:lnTo>
                <a:lnTo>
                  <a:pt x="0" y="84670"/>
                </a:lnTo>
                <a:lnTo>
                  <a:pt x="226" y="429578"/>
                </a:lnTo>
                <a:lnTo>
                  <a:pt x="13597" y="469396"/>
                </a:lnTo>
                <a:lnTo>
                  <a:pt x="43584" y="497411"/>
                </a:lnTo>
                <a:lnTo>
                  <a:pt x="84582" y="508000"/>
                </a:lnTo>
                <a:lnTo>
                  <a:pt x="2336176" y="507765"/>
                </a:lnTo>
                <a:lnTo>
                  <a:pt x="2375990" y="494348"/>
                </a:lnTo>
                <a:lnTo>
                  <a:pt x="2403962" y="464332"/>
                </a:lnTo>
                <a:lnTo>
                  <a:pt x="2414524" y="423329"/>
                </a:lnTo>
                <a:lnTo>
                  <a:pt x="2414289" y="78322"/>
                </a:lnTo>
                <a:lnTo>
                  <a:pt x="2400886" y="38551"/>
                </a:lnTo>
                <a:lnTo>
                  <a:pt x="2370872" y="10573"/>
                </a:lnTo>
                <a:lnTo>
                  <a:pt x="2329815" y="0"/>
                </a:lnTo>
                <a:close/>
              </a:path>
            </a:pathLst>
          </a:custGeom>
          <a:solidFill>
            <a:srgbClr val="C7C3C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5230876" y="4133850"/>
            <a:ext cx="2414905" cy="508000"/>
          </a:xfrm>
          <a:custGeom>
            <a:avLst/>
            <a:gdLst/>
            <a:ahLst/>
            <a:cxnLst/>
            <a:rect l="l" t="t" r="r" b="b"/>
            <a:pathLst>
              <a:path w="2414904" h="508000">
                <a:moveTo>
                  <a:pt x="0" y="84670"/>
                </a:moveTo>
                <a:lnTo>
                  <a:pt x="10572" y="43640"/>
                </a:lnTo>
                <a:lnTo>
                  <a:pt x="38552" y="13617"/>
                </a:lnTo>
                <a:lnTo>
                  <a:pt x="78335" y="227"/>
                </a:lnTo>
                <a:lnTo>
                  <a:pt x="2329815" y="0"/>
                </a:lnTo>
                <a:lnTo>
                  <a:pt x="2344384" y="1244"/>
                </a:lnTo>
                <a:lnTo>
                  <a:pt x="2382379" y="18242"/>
                </a:lnTo>
                <a:lnTo>
                  <a:pt x="2407475" y="50775"/>
                </a:lnTo>
                <a:lnTo>
                  <a:pt x="2414524" y="423329"/>
                </a:lnTo>
                <a:lnTo>
                  <a:pt x="2413281" y="437871"/>
                </a:lnTo>
                <a:lnTo>
                  <a:pt x="2396298" y="475835"/>
                </a:lnTo>
                <a:lnTo>
                  <a:pt x="2363760" y="500942"/>
                </a:lnTo>
                <a:lnTo>
                  <a:pt x="84582" y="508000"/>
                </a:lnTo>
                <a:lnTo>
                  <a:pt x="70038" y="506754"/>
                </a:lnTo>
                <a:lnTo>
                  <a:pt x="32088" y="489731"/>
                </a:lnTo>
                <a:lnTo>
                  <a:pt x="7017" y="457157"/>
                </a:lnTo>
                <a:lnTo>
                  <a:pt x="0" y="8467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5625210" y="4242816"/>
            <a:ext cx="16256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外贸综合服务商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93815" y="3724275"/>
            <a:ext cx="100330" cy="360680"/>
          </a:xfrm>
          <a:custGeom>
            <a:avLst/>
            <a:gdLst/>
            <a:ahLst/>
            <a:cxnLst/>
            <a:rect l="l" t="t" r="r" b="b"/>
            <a:pathLst>
              <a:path w="100329" h="360679">
                <a:moveTo>
                  <a:pt x="51106" y="18944"/>
                </a:moveTo>
                <a:lnTo>
                  <a:pt x="46168" y="27053"/>
                </a:lnTo>
                <a:lnTo>
                  <a:pt x="40259" y="360273"/>
                </a:lnTo>
                <a:lnTo>
                  <a:pt x="49784" y="360451"/>
                </a:lnTo>
                <a:lnTo>
                  <a:pt x="55694" y="27147"/>
                </a:lnTo>
                <a:lnTo>
                  <a:pt x="51106" y="18944"/>
                </a:lnTo>
                <a:close/>
              </a:path>
              <a:path w="100329" h="360679">
                <a:moveTo>
                  <a:pt x="56701" y="9397"/>
                </a:moveTo>
                <a:lnTo>
                  <a:pt x="46482" y="9397"/>
                </a:lnTo>
                <a:lnTo>
                  <a:pt x="56007" y="9525"/>
                </a:lnTo>
                <a:lnTo>
                  <a:pt x="55694" y="27147"/>
                </a:lnTo>
                <a:lnTo>
                  <a:pt x="91439" y="91059"/>
                </a:lnTo>
                <a:lnTo>
                  <a:pt x="94361" y="91821"/>
                </a:lnTo>
                <a:lnTo>
                  <a:pt x="98933" y="89281"/>
                </a:lnTo>
                <a:lnTo>
                  <a:pt x="99822" y="86359"/>
                </a:lnTo>
                <a:lnTo>
                  <a:pt x="56701" y="9397"/>
                </a:lnTo>
                <a:close/>
              </a:path>
              <a:path w="100329" h="360679">
                <a:moveTo>
                  <a:pt x="51435" y="0"/>
                </a:moveTo>
                <a:lnTo>
                  <a:pt x="1397" y="82422"/>
                </a:lnTo>
                <a:lnTo>
                  <a:pt x="0" y="84581"/>
                </a:lnTo>
                <a:lnTo>
                  <a:pt x="762" y="87503"/>
                </a:lnTo>
                <a:lnTo>
                  <a:pt x="3048" y="88900"/>
                </a:lnTo>
                <a:lnTo>
                  <a:pt x="5207" y="90297"/>
                </a:lnTo>
                <a:lnTo>
                  <a:pt x="8127" y="89534"/>
                </a:lnTo>
                <a:lnTo>
                  <a:pt x="46168" y="27053"/>
                </a:lnTo>
                <a:lnTo>
                  <a:pt x="46482" y="9397"/>
                </a:lnTo>
                <a:lnTo>
                  <a:pt x="56701" y="9397"/>
                </a:lnTo>
                <a:lnTo>
                  <a:pt x="51435" y="0"/>
                </a:lnTo>
                <a:close/>
              </a:path>
              <a:path w="100329" h="360679">
                <a:moveTo>
                  <a:pt x="55966" y="11811"/>
                </a:moveTo>
                <a:lnTo>
                  <a:pt x="47117" y="11811"/>
                </a:lnTo>
                <a:lnTo>
                  <a:pt x="55372" y="11937"/>
                </a:lnTo>
                <a:lnTo>
                  <a:pt x="51106" y="18944"/>
                </a:lnTo>
                <a:lnTo>
                  <a:pt x="55694" y="27147"/>
                </a:lnTo>
                <a:lnTo>
                  <a:pt x="55966" y="11811"/>
                </a:lnTo>
                <a:close/>
              </a:path>
              <a:path w="100329" h="360679">
                <a:moveTo>
                  <a:pt x="46482" y="9397"/>
                </a:moveTo>
                <a:lnTo>
                  <a:pt x="46168" y="27053"/>
                </a:lnTo>
                <a:lnTo>
                  <a:pt x="51106" y="18944"/>
                </a:lnTo>
                <a:lnTo>
                  <a:pt x="47117" y="11811"/>
                </a:lnTo>
                <a:lnTo>
                  <a:pt x="55966" y="11811"/>
                </a:lnTo>
                <a:lnTo>
                  <a:pt x="56007" y="9525"/>
                </a:lnTo>
                <a:lnTo>
                  <a:pt x="46482" y="9397"/>
                </a:lnTo>
                <a:close/>
              </a:path>
              <a:path w="100329" h="360679">
                <a:moveTo>
                  <a:pt x="47117" y="11811"/>
                </a:moveTo>
                <a:lnTo>
                  <a:pt x="51106" y="18944"/>
                </a:lnTo>
                <a:lnTo>
                  <a:pt x="55372" y="11937"/>
                </a:lnTo>
                <a:lnTo>
                  <a:pt x="47117" y="1181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668769" y="3735628"/>
            <a:ext cx="13970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微软雅黑"/>
                <a:cs typeface="微软雅黑"/>
              </a:rPr>
              <a:t>节约时间、降低成本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提供其他附加价值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3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80">
                <a:moveTo>
                  <a:pt x="0" y="627062"/>
                </a:moveTo>
                <a:lnTo>
                  <a:pt x="9144000" y="627062"/>
                </a:lnTo>
                <a:lnTo>
                  <a:pt x="9144000" y="0"/>
                </a:lnTo>
                <a:lnTo>
                  <a:pt x="0" y="0"/>
                </a:lnTo>
                <a:lnTo>
                  <a:pt x="0" y="627062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01625">
              <a:lnSpc>
                <a:spcPct val="100000"/>
              </a:lnSpc>
            </a:pPr>
            <a:r>
              <a:rPr dirty="0" sz="2400"/>
              <a:t>跨境贸易生态体系的价值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27087" y="717550"/>
            <a:ext cx="7417434" cy="3654425"/>
          </a:xfrm>
          <a:custGeom>
            <a:avLst/>
            <a:gdLst/>
            <a:ahLst/>
            <a:cxnLst/>
            <a:rect l="l" t="t" r="r" b="b"/>
            <a:pathLst>
              <a:path w="7417434" h="3654425">
                <a:moveTo>
                  <a:pt x="0" y="1827276"/>
                </a:moveTo>
                <a:lnTo>
                  <a:pt x="12293" y="1677415"/>
                </a:lnTo>
                <a:lnTo>
                  <a:pt x="48537" y="1530890"/>
                </a:lnTo>
                <a:lnTo>
                  <a:pt x="107777" y="1388171"/>
                </a:lnTo>
                <a:lnTo>
                  <a:pt x="189059" y="1249728"/>
                </a:lnTo>
                <a:lnTo>
                  <a:pt x="291429" y="1116032"/>
                </a:lnTo>
                <a:lnTo>
                  <a:pt x="413931" y="987552"/>
                </a:lnTo>
                <a:lnTo>
                  <a:pt x="555612" y="864760"/>
                </a:lnTo>
                <a:lnTo>
                  <a:pt x="715518" y="748125"/>
                </a:lnTo>
                <a:lnTo>
                  <a:pt x="892693" y="638118"/>
                </a:lnTo>
                <a:lnTo>
                  <a:pt x="1086183" y="535209"/>
                </a:lnTo>
                <a:lnTo>
                  <a:pt x="1295034" y="439869"/>
                </a:lnTo>
                <a:lnTo>
                  <a:pt x="1518292" y="352568"/>
                </a:lnTo>
                <a:lnTo>
                  <a:pt x="1755002" y="273776"/>
                </a:lnTo>
                <a:lnTo>
                  <a:pt x="2004210" y="203963"/>
                </a:lnTo>
                <a:lnTo>
                  <a:pt x="2264961" y="143601"/>
                </a:lnTo>
                <a:lnTo>
                  <a:pt x="2536301" y="93159"/>
                </a:lnTo>
                <a:lnTo>
                  <a:pt x="2817276" y="53107"/>
                </a:lnTo>
                <a:lnTo>
                  <a:pt x="3106931" y="23916"/>
                </a:lnTo>
                <a:lnTo>
                  <a:pt x="3404311" y="6057"/>
                </a:lnTo>
                <a:lnTo>
                  <a:pt x="3708463" y="0"/>
                </a:lnTo>
                <a:lnTo>
                  <a:pt x="4012597" y="6057"/>
                </a:lnTo>
                <a:lnTo>
                  <a:pt x="4309963" y="23916"/>
                </a:lnTo>
                <a:lnTo>
                  <a:pt x="4599605" y="53107"/>
                </a:lnTo>
                <a:lnTo>
                  <a:pt x="4880569" y="93159"/>
                </a:lnTo>
                <a:lnTo>
                  <a:pt x="5151901" y="143601"/>
                </a:lnTo>
                <a:lnTo>
                  <a:pt x="5412646" y="203963"/>
                </a:lnTo>
                <a:lnTo>
                  <a:pt x="5661850" y="273776"/>
                </a:lnTo>
                <a:lnTo>
                  <a:pt x="5898557" y="352568"/>
                </a:lnTo>
                <a:lnTo>
                  <a:pt x="6121813" y="439869"/>
                </a:lnTo>
                <a:lnTo>
                  <a:pt x="6330664" y="535209"/>
                </a:lnTo>
                <a:lnTo>
                  <a:pt x="6524155" y="638118"/>
                </a:lnTo>
                <a:lnTo>
                  <a:pt x="6701331" y="748125"/>
                </a:lnTo>
                <a:lnTo>
                  <a:pt x="6861238" y="864760"/>
                </a:lnTo>
                <a:lnTo>
                  <a:pt x="7002921" y="987552"/>
                </a:lnTo>
                <a:lnTo>
                  <a:pt x="7125426" y="1116032"/>
                </a:lnTo>
                <a:lnTo>
                  <a:pt x="7227798" y="1249728"/>
                </a:lnTo>
                <a:lnTo>
                  <a:pt x="7309082" y="1388171"/>
                </a:lnTo>
                <a:lnTo>
                  <a:pt x="7368324" y="1530890"/>
                </a:lnTo>
                <a:lnTo>
                  <a:pt x="7404569" y="1677415"/>
                </a:lnTo>
                <a:lnTo>
                  <a:pt x="7416863" y="1827276"/>
                </a:lnTo>
                <a:lnTo>
                  <a:pt x="7404569" y="1977118"/>
                </a:lnTo>
                <a:lnTo>
                  <a:pt x="7368324" y="2123626"/>
                </a:lnTo>
                <a:lnTo>
                  <a:pt x="7309082" y="2266331"/>
                </a:lnTo>
                <a:lnTo>
                  <a:pt x="7227798" y="2404761"/>
                </a:lnTo>
                <a:lnTo>
                  <a:pt x="7125426" y="2538446"/>
                </a:lnTo>
                <a:lnTo>
                  <a:pt x="7002921" y="2666915"/>
                </a:lnTo>
                <a:lnTo>
                  <a:pt x="6861238" y="2789699"/>
                </a:lnTo>
                <a:lnTo>
                  <a:pt x="6701331" y="2906326"/>
                </a:lnTo>
                <a:lnTo>
                  <a:pt x="6524155" y="3016327"/>
                </a:lnTo>
                <a:lnTo>
                  <a:pt x="6330664" y="3119231"/>
                </a:lnTo>
                <a:lnTo>
                  <a:pt x="6121813" y="3214567"/>
                </a:lnTo>
                <a:lnTo>
                  <a:pt x="5898557" y="3301864"/>
                </a:lnTo>
                <a:lnTo>
                  <a:pt x="5661850" y="3380654"/>
                </a:lnTo>
                <a:lnTo>
                  <a:pt x="5412646" y="3450464"/>
                </a:lnTo>
                <a:lnTo>
                  <a:pt x="5151901" y="3510825"/>
                </a:lnTo>
                <a:lnTo>
                  <a:pt x="4880569" y="3561266"/>
                </a:lnTo>
                <a:lnTo>
                  <a:pt x="4599605" y="3601317"/>
                </a:lnTo>
                <a:lnTo>
                  <a:pt x="4309963" y="3630508"/>
                </a:lnTo>
                <a:lnTo>
                  <a:pt x="4012597" y="3648367"/>
                </a:lnTo>
                <a:lnTo>
                  <a:pt x="3708463" y="3654425"/>
                </a:lnTo>
                <a:lnTo>
                  <a:pt x="3404311" y="3648367"/>
                </a:lnTo>
                <a:lnTo>
                  <a:pt x="3106931" y="3630508"/>
                </a:lnTo>
                <a:lnTo>
                  <a:pt x="2817276" y="3601317"/>
                </a:lnTo>
                <a:lnTo>
                  <a:pt x="2536301" y="3561266"/>
                </a:lnTo>
                <a:lnTo>
                  <a:pt x="2264961" y="3510825"/>
                </a:lnTo>
                <a:lnTo>
                  <a:pt x="2004210" y="3450464"/>
                </a:lnTo>
                <a:lnTo>
                  <a:pt x="1755002" y="3380654"/>
                </a:lnTo>
                <a:lnTo>
                  <a:pt x="1518292" y="3301864"/>
                </a:lnTo>
                <a:lnTo>
                  <a:pt x="1295034" y="3214567"/>
                </a:lnTo>
                <a:lnTo>
                  <a:pt x="1086183" y="3119231"/>
                </a:lnTo>
                <a:lnTo>
                  <a:pt x="892693" y="3016327"/>
                </a:lnTo>
                <a:lnTo>
                  <a:pt x="715517" y="2906326"/>
                </a:lnTo>
                <a:lnTo>
                  <a:pt x="555612" y="2789699"/>
                </a:lnTo>
                <a:lnTo>
                  <a:pt x="413931" y="2666915"/>
                </a:lnTo>
                <a:lnTo>
                  <a:pt x="291429" y="2538446"/>
                </a:lnTo>
                <a:lnTo>
                  <a:pt x="189059" y="2404761"/>
                </a:lnTo>
                <a:lnTo>
                  <a:pt x="107777" y="2266331"/>
                </a:lnTo>
                <a:lnTo>
                  <a:pt x="48537" y="2123626"/>
                </a:lnTo>
                <a:lnTo>
                  <a:pt x="12293" y="1977118"/>
                </a:lnTo>
                <a:lnTo>
                  <a:pt x="0" y="1827276"/>
                </a:lnTo>
                <a:close/>
              </a:path>
            </a:pathLst>
          </a:custGeom>
          <a:ln w="25400">
            <a:solidFill>
              <a:srgbClr val="221F1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27221" y="871982"/>
            <a:ext cx="2082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微软雅黑"/>
                <a:cs typeface="微软雅黑"/>
              </a:rPr>
              <a:t>全球跨境贸易生态圈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29101" y="2478151"/>
            <a:ext cx="1368425" cy="554355"/>
          </a:xfrm>
          <a:custGeom>
            <a:avLst/>
            <a:gdLst/>
            <a:ahLst/>
            <a:cxnLst/>
            <a:rect l="l" t="t" r="r" b="b"/>
            <a:pathLst>
              <a:path w="1368425" h="554355">
                <a:moveTo>
                  <a:pt x="684149" y="0"/>
                </a:moveTo>
                <a:lnTo>
                  <a:pt x="628040" y="917"/>
                </a:lnTo>
                <a:lnTo>
                  <a:pt x="573181" y="3623"/>
                </a:lnTo>
                <a:lnTo>
                  <a:pt x="519746" y="8046"/>
                </a:lnTo>
                <a:lnTo>
                  <a:pt x="467912" y="14115"/>
                </a:lnTo>
                <a:lnTo>
                  <a:pt x="417855" y="21758"/>
                </a:lnTo>
                <a:lnTo>
                  <a:pt x="369751" y="30905"/>
                </a:lnTo>
                <a:lnTo>
                  <a:pt x="323777" y="41484"/>
                </a:lnTo>
                <a:lnTo>
                  <a:pt x="280108" y="53425"/>
                </a:lnTo>
                <a:lnTo>
                  <a:pt x="238920" y="66655"/>
                </a:lnTo>
                <a:lnTo>
                  <a:pt x="200390" y="81105"/>
                </a:lnTo>
                <a:lnTo>
                  <a:pt x="164693" y="96702"/>
                </a:lnTo>
                <a:lnTo>
                  <a:pt x="102506" y="131055"/>
                </a:lnTo>
                <a:lnTo>
                  <a:pt x="53766" y="169146"/>
                </a:lnTo>
                <a:lnTo>
                  <a:pt x="19884" y="210404"/>
                </a:lnTo>
                <a:lnTo>
                  <a:pt x="2268" y="254261"/>
                </a:lnTo>
                <a:lnTo>
                  <a:pt x="0" y="276987"/>
                </a:lnTo>
                <a:lnTo>
                  <a:pt x="2268" y="299695"/>
                </a:lnTo>
                <a:lnTo>
                  <a:pt x="19884" y="343528"/>
                </a:lnTo>
                <a:lnTo>
                  <a:pt x="53766" y="384774"/>
                </a:lnTo>
                <a:lnTo>
                  <a:pt x="102506" y="422861"/>
                </a:lnTo>
                <a:lnTo>
                  <a:pt x="164693" y="457219"/>
                </a:lnTo>
                <a:lnTo>
                  <a:pt x="200390" y="472821"/>
                </a:lnTo>
                <a:lnTo>
                  <a:pt x="238920" y="487275"/>
                </a:lnTo>
                <a:lnTo>
                  <a:pt x="280108" y="500512"/>
                </a:lnTo>
                <a:lnTo>
                  <a:pt x="323777" y="512458"/>
                </a:lnTo>
                <a:lnTo>
                  <a:pt x="369751" y="523044"/>
                </a:lnTo>
                <a:lnTo>
                  <a:pt x="417855" y="532197"/>
                </a:lnTo>
                <a:lnTo>
                  <a:pt x="467912" y="539846"/>
                </a:lnTo>
                <a:lnTo>
                  <a:pt x="519746" y="545920"/>
                </a:lnTo>
                <a:lnTo>
                  <a:pt x="573181" y="550346"/>
                </a:lnTo>
                <a:lnTo>
                  <a:pt x="628040" y="553055"/>
                </a:lnTo>
                <a:lnTo>
                  <a:pt x="684149" y="553974"/>
                </a:lnTo>
                <a:lnTo>
                  <a:pt x="740258" y="553055"/>
                </a:lnTo>
                <a:lnTo>
                  <a:pt x="795120" y="550346"/>
                </a:lnTo>
                <a:lnTo>
                  <a:pt x="848559" y="545920"/>
                </a:lnTo>
                <a:lnTo>
                  <a:pt x="900398" y="539846"/>
                </a:lnTo>
                <a:lnTo>
                  <a:pt x="950462" y="532197"/>
                </a:lnTo>
                <a:lnTo>
                  <a:pt x="998573" y="523044"/>
                </a:lnTo>
                <a:lnTo>
                  <a:pt x="1044556" y="512458"/>
                </a:lnTo>
                <a:lnTo>
                  <a:pt x="1088234" y="500512"/>
                </a:lnTo>
                <a:lnTo>
                  <a:pt x="1129431" y="487275"/>
                </a:lnTo>
                <a:lnTo>
                  <a:pt x="1167971" y="472820"/>
                </a:lnTo>
                <a:lnTo>
                  <a:pt x="1203677" y="457219"/>
                </a:lnTo>
                <a:lnTo>
                  <a:pt x="1265883" y="422861"/>
                </a:lnTo>
                <a:lnTo>
                  <a:pt x="1314638" y="384774"/>
                </a:lnTo>
                <a:lnTo>
                  <a:pt x="1348532" y="343528"/>
                </a:lnTo>
                <a:lnTo>
                  <a:pt x="1366156" y="299695"/>
                </a:lnTo>
                <a:lnTo>
                  <a:pt x="1368425" y="276987"/>
                </a:lnTo>
                <a:lnTo>
                  <a:pt x="1366156" y="254261"/>
                </a:lnTo>
                <a:lnTo>
                  <a:pt x="1348532" y="210404"/>
                </a:lnTo>
                <a:lnTo>
                  <a:pt x="1314638" y="169146"/>
                </a:lnTo>
                <a:lnTo>
                  <a:pt x="1265883" y="131055"/>
                </a:lnTo>
                <a:lnTo>
                  <a:pt x="1203677" y="96702"/>
                </a:lnTo>
                <a:lnTo>
                  <a:pt x="1167971" y="81105"/>
                </a:lnTo>
                <a:lnTo>
                  <a:pt x="1129431" y="66655"/>
                </a:lnTo>
                <a:lnTo>
                  <a:pt x="1088234" y="53425"/>
                </a:lnTo>
                <a:lnTo>
                  <a:pt x="1044556" y="41484"/>
                </a:lnTo>
                <a:lnTo>
                  <a:pt x="998573" y="30905"/>
                </a:lnTo>
                <a:lnTo>
                  <a:pt x="950462" y="21758"/>
                </a:lnTo>
                <a:lnTo>
                  <a:pt x="900398" y="14115"/>
                </a:lnTo>
                <a:lnTo>
                  <a:pt x="848559" y="8046"/>
                </a:lnTo>
                <a:lnTo>
                  <a:pt x="795120" y="3623"/>
                </a:lnTo>
                <a:lnTo>
                  <a:pt x="740258" y="917"/>
                </a:lnTo>
                <a:lnTo>
                  <a:pt x="684149" y="0"/>
                </a:lnTo>
                <a:close/>
              </a:path>
            </a:pathLst>
          </a:custGeom>
          <a:solidFill>
            <a:srgbClr val="BB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729101" y="2478151"/>
            <a:ext cx="1368425" cy="554355"/>
          </a:xfrm>
          <a:custGeom>
            <a:avLst/>
            <a:gdLst/>
            <a:ahLst/>
            <a:cxnLst/>
            <a:rect l="l" t="t" r="r" b="b"/>
            <a:pathLst>
              <a:path w="1368425" h="554355">
                <a:moveTo>
                  <a:pt x="0" y="276987"/>
                </a:moveTo>
                <a:lnTo>
                  <a:pt x="8954" y="232043"/>
                </a:lnTo>
                <a:lnTo>
                  <a:pt x="34880" y="189414"/>
                </a:lnTo>
                <a:lnTo>
                  <a:pt x="76367" y="149669"/>
                </a:lnTo>
                <a:lnTo>
                  <a:pt x="132006" y="113376"/>
                </a:lnTo>
                <a:lnTo>
                  <a:pt x="200390" y="81105"/>
                </a:lnTo>
                <a:lnTo>
                  <a:pt x="238920" y="66655"/>
                </a:lnTo>
                <a:lnTo>
                  <a:pt x="280108" y="53425"/>
                </a:lnTo>
                <a:lnTo>
                  <a:pt x="323777" y="41484"/>
                </a:lnTo>
                <a:lnTo>
                  <a:pt x="369751" y="30905"/>
                </a:lnTo>
                <a:lnTo>
                  <a:pt x="417855" y="21758"/>
                </a:lnTo>
                <a:lnTo>
                  <a:pt x="467912" y="14115"/>
                </a:lnTo>
                <a:lnTo>
                  <a:pt x="519746" y="8046"/>
                </a:lnTo>
                <a:lnTo>
                  <a:pt x="573181" y="3623"/>
                </a:lnTo>
                <a:lnTo>
                  <a:pt x="628040" y="917"/>
                </a:lnTo>
                <a:lnTo>
                  <a:pt x="684149" y="0"/>
                </a:lnTo>
                <a:lnTo>
                  <a:pt x="740258" y="917"/>
                </a:lnTo>
                <a:lnTo>
                  <a:pt x="795120" y="3623"/>
                </a:lnTo>
                <a:lnTo>
                  <a:pt x="848559" y="8046"/>
                </a:lnTo>
                <a:lnTo>
                  <a:pt x="900398" y="14115"/>
                </a:lnTo>
                <a:lnTo>
                  <a:pt x="950462" y="21758"/>
                </a:lnTo>
                <a:lnTo>
                  <a:pt x="998573" y="30905"/>
                </a:lnTo>
                <a:lnTo>
                  <a:pt x="1044556" y="41484"/>
                </a:lnTo>
                <a:lnTo>
                  <a:pt x="1088234" y="53425"/>
                </a:lnTo>
                <a:lnTo>
                  <a:pt x="1129431" y="66655"/>
                </a:lnTo>
                <a:lnTo>
                  <a:pt x="1167971" y="81105"/>
                </a:lnTo>
                <a:lnTo>
                  <a:pt x="1203677" y="96702"/>
                </a:lnTo>
                <a:lnTo>
                  <a:pt x="1265883" y="131055"/>
                </a:lnTo>
                <a:lnTo>
                  <a:pt x="1314638" y="169146"/>
                </a:lnTo>
                <a:lnTo>
                  <a:pt x="1348532" y="210404"/>
                </a:lnTo>
                <a:lnTo>
                  <a:pt x="1366156" y="254261"/>
                </a:lnTo>
                <a:lnTo>
                  <a:pt x="1368425" y="276987"/>
                </a:lnTo>
                <a:lnTo>
                  <a:pt x="1366156" y="299695"/>
                </a:lnTo>
                <a:lnTo>
                  <a:pt x="1348532" y="343528"/>
                </a:lnTo>
                <a:lnTo>
                  <a:pt x="1314638" y="384774"/>
                </a:lnTo>
                <a:lnTo>
                  <a:pt x="1265883" y="422861"/>
                </a:lnTo>
                <a:lnTo>
                  <a:pt x="1203677" y="457219"/>
                </a:lnTo>
                <a:lnTo>
                  <a:pt x="1167971" y="472820"/>
                </a:lnTo>
                <a:lnTo>
                  <a:pt x="1129431" y="487275"/>
                </a:lnTo>
                <a:lnTo>
                  <a:pt x="1088234" y="500512"/>
                </a:lnTo>
                <a:lnTo>
                  <a:pt x="1044556" y="512458"/>
                </a:lnTo>
                <a:lnTo>
                  <a:pt x="998573" y="523044"/>
                </a:lnTo>
                <a:lnTo>
                  <a:pt x="950462" y="532197"/>
                </a:lnTo>
                <a:lnTo>
                  <a:pt x="900398" y="539846"/>
                </a:lnTo>
                <a:lnTo>
                  <a:pt x="848559" y="545920"/>
                </a:lnTo>
                <a:lnTo>
                  <a:pt x="795120" y="550346"/>
                </a:lnTo>
                <a:lnTo>
                  <a:pt x="740258" y="553055"/>
                </a:lnTo>
                <a:lnTo>
                  <a:pt x="684149" y="553974"/>
                </a:lnTo>
                <a:lnTo>
                  <a:pt x="628040" y="553055"/>
                </a:lnTo>
                <a:lnTo>
                  <a:pt x="573181" y="550346"/>
                </a:lnTo>
                <a:lnTo>
                  <a:pt x="519746" y="545920"/>
                </a:lnTo>
                <a:lnTo>
                  <a:pt x="467912" y="539846"/>
                </a:lnTo>
                <a:lnTo>
                  <a:pt x="417855" y="532197"/>
                </a:lnTo>
                <a:lnTo>
                  <a:pt x="369751" y="523044"/>
                </a:lnTo>
                <a:lnTo>
                  <a:pt x="323777" y="512458"/>
                </a:lnTo>
                <a:lnTo>
                  <a:pt x="280108" y="500512"/>
                </a:lnTo>
                <a:lnTo>
                  <a:pt x="238920" y="487275"/>
                </a:lnTo>
                <a:lnTo>
                  <a:pt x="200390" y="472821"/>
                </a:lnTo>
                <a:lnTo>
                  <a:pt x="164693" y="457219"/>
                </a:lnTo>
                <a:lnTo>
                  <a:pt x="102506" y="422861"/>
                </a:lnTo>
                <a:lnTo>
                  <a:pt x="53766" y="384774"/>
                </a:lnTo>
                <a:lnTo>
                  <a:pt x="19884" y="343528"/>
                </a:lnTo>
                <a:lnTo>
                  <a:pt x="2268" y="299695"/>
                </a:lnTo>
                <a:lnTo>
                  <a:pt x="0" y="276987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944111" y="2482595"/>
            <a:ext cx="954024" cy="400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122420" y="2695955"/>
            <a:ext cx="597408" cy="40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479035" y="2695955"/>
            <a:ext cx="294132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44188" y="2535554"/>
            <a:ext cx="73914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90500" marR="6350" indent="-178435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小微外贸 企业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84951" y="2593975"/>
            <a:ext cx="1368425" cy="554355"/>
          </a:xfrm>
          <a:custGeom>
            <a:avLst/>
            <a:gdLst/>
            <a:ahLst/>
            <a:cxnLst/>
            <a:rect l="l" t="t" r="r" b="b"/>
            <a:pathLst>
              <a:path w="1368425" h="554355">
                <a:moveTo>
                  <a:pt x="684149" y="0"/>
                </a:moveTo>
                <a:lnTo>
                  <a:pt x="628040" y="918"/>
                </a:lnTo>
                <a:lnTo>
                  <a:pt x="573181" y="3627"/>
                </a:lnTo>
                <a:lnTo>
                  <a:pt x="519746" y="8053"/>
                </a:lnTo>
                <a:lnTo>
                  <a:pt x="467912" y="14127"/>
                </a:lnTo>
                <a:lnTo>
                  <a:pt x="417855" y="21776"/>
                </a:lnTo>
                <a:lnTo>
                  <a:pt x="369751" y="30929"/>
                </a:lnTo>
                <a:lnTo>
                  <a:pt x="323777" y="41515"/>
                </a:lnTo>
                <a:lnTo>
                  <a:pt x="280108" y="53461"/>
                </a:lnTo>
                <a:lnTo>
                  <a:pt x="238920" y="66698"/>
                </a:lnTo>
                <a:lnTo>
                  <a:pt x="200390" y="81153"/>
                </a:lnTo>
                <a:lnTo>
                  <a:pt x="164693" y="96754"/>
                </a:lnTo>
                <a:lnTo>
                  <a:pt x="102506" y="131112"/>
                </a:lnTo>
                <a:lnTo>
                  <a:pt x="53766" y="169199"/>
                </a:lnTo>
                <a:lnTo>
                  <a:pt x="19884" y="210445"/>
                </a:lnTo>
                <a:lnTo>
                  <a:pt x="2268" y="254278"/>
                </a:lnTo>
                <a:lnTo>
                  <a:pt x="0" y="276987"/>
                </a:lnTo>
                <a:lnTo>
                  <a:pt x="2268" y="299713"/>
                </a:lnTo>
                <a:lnTo>
                  <a:pt x="19884" y="343577"/>
                </a:lnTo>
                <a:lnTo>
                  <a:pt x="53766" y="384847"/>
                </a:lnTo>
                <a:lnTo>
                  <a:pt x="102506" y="422954"/>
                </a:lnTo>
                <a:lnTo>
                  <a:pt x="164693" y="457325"/>
                </a:lnTo>
                <a:lnTo>
                  <a:pt x="200390" y="472932"/>
                </a:lnTo>
                <a:lnTo>
                  <a:pt x="238920" y="487391"/>
                </a:lnTo>
                <a:lnTo>
                  <a:pt x="280108" y="500630"/>
                </a:lnTo>
                <a:lnTo>
                  <a:pt x="323777" y="512580"/>
                </a:lnTo>
                <a:lnTo>
                  <a:pt x="369751" y="523167"/>
                </a:lnTo>
                <a:lnTo>
                  <a:pt x="417855" y="532322"/>
                </a:lnTo>
                <a:lnTo>
                  <a:pt x="467912" y="539972"/>
                </a:lnTo>
                <a:lnTo>
                  <a:pt x="519746" y="546046"/>
                </a:lnTo>
                <a:lnTo>
                  <a:pt x="573181" y="550473"/>
                </a:lnTo>
                <a:lnTo>
                  <a:pt x="628040" y="553182"/>
                </a:lnTo>
                <a:lnTo>
                  <a:pt x="684149" y="554101"/>
                </a:lnTo>
                <a:lnTo>
                  <a:pt x="740258" y="553182"/>
                </a:lnTo>
                <a:lnTo>
                  <a:pt x="795120" y="550473"/>
                </a:lnTo>
                <a:lnTo>
                  <a:pt x="848559" y="546046"/>
                </a:lnTo>
                <a:lnTo>
                  <a:pt x="900398" y="539972"/>
                </a:lnTo>
                <a:lnTo>
                  <a:pt x="950462" y="532322"/>
                </a:lnTo>
                <a:lnTo>
                  <a:pt x="998573" y="523167"/>
                </a:lnTo>
                <a:lnTo>
                  <a:pt x="1044556" y="512580"/>
                </a:lnTo>
                <a:lnTo>
                  <a:pt x="1088234" y="500630"/>
                </a:lnTo>
                <a:lnTo>
                  <a:pt x="1129431" y="487391"/>
                </a:lnTo>
                <a:lnTo>
                  <a:pt x="1167971" y="472932"/>
                </a:lnTo>
                <a:lnTo>
                  <a:pt x="1203677" y="457325"/>
                </a:lnTo>
                <a:lnTo>
                  <a:pt x="1265883" y="422954"/>
                </a:lnTo>
                <a:lnTo>
                  <a:pt x="1314638" y="384847"/>
                </a:lnTo>
                <a:lnTo>
                  <a:pt x="1348532" y="343577"/>
                </a:lnTo>
                <a:lnTo>
                  <a:pt x="1366156" y="299713"/>
                </a:lnTo>
                <a:lnTo>
                  <a:pt x="1368425" y="276987"/>
                </a:lnTo>
                <a:lnTo>
                  <a:pt x="1366156" y="254278"/>
                </a:lnTo>
                <a:lnTo>
                  <a:pt x="1348532" y="210445"/>
                </a:lnTo>
                <a:lnTo>
                  <a:pt x="1314638" y="169199"/>
                </a:lnTo>
                <a:lnTo>
                  <a:pt x="1265883" y="131112"/>
                </a:lnTo>
                <a:lnTo>
                  <a:pt x="1203677" y="96754"/>
                </a:lnTo>
                <a:lnTo>
                  <a:pt x="1167971" y="81152"/>
                </a:lnTo>
                <a:lnTo>
                  <a:pt x="1129431" y="66698"/>
                </a:lnTo>
                <a:lnTo>
                  <a:pt x="1088234" y="53461"/>
                </a:lnTo>
                <a:lnTo>
                  <a:pt x="1044556" y="41515"/>
                </a:lnTo>
                <a:lnTo>
                  <a:pt x="998573" y="30929"/>
                </a:lnTo>
                <a:lnTo>
                  <a:pt x="950462" y="21776"/>
                </a:lnTo>
                <a:lnTo>
                  <a:pt x="900398" y="14127"/>
                </a:lnTo>
                <a:lnTo>
                  <a:pt x="848559" y="8053"/>
                </a:lnTo>
                <a:lnTo>
                  <a:pt x="795120" y="3627"/>
                </a:lnTo>
                <a:lnTo>
                  <a:pt x="740258" y="918"/>
                </a:lnTo>
                <a:lnTo>
                  <a:pt x="684149" y="0"/>
                </a:lnTo>
                <a:close/>
              </a:path>
            </a:pathLst>
          </a:custGeom>
          <a:solidFill>
            <a:srgbClr val="6D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084951" y="2593975"/>
            <a:ext cx="1368425" cy="554355"/>
          </a:xfrm>
          <a:custGeom>
            <a:avLst/>
            <a:gdLst/>
            <a:ahLst/>
            <a:cxnLst/>
            <a:rect l="l" t="t" r="r" b="b"/>
            <a:pathLst>
              <a:path w="1368425" h="554355">
                <a:moveTo>
                  <a:pt x="0" y="276987"/>
                </a:moveTo>
                <a:lnTo>
                  <a:pt x="8954" y="232074"/>
                </a:lnTo>
                <a:lnTo>
                  <a:pt x="34880" y="189463"/>
                </a:lnTo>
                <a:lnTo>
                  <a:pt x="76367" y="149725"/>
                </a:lnTo>
                <a:lnTo>
                  <a:pt x="132006" y="113431"/>
                </a:lnTo>
                <a:lnTo>
                  <a:pt x="200390" y="81153"/>
                </a:lnTo>
                <a:lnTo>
                  <a:pt x="238920" y="66698"/>
                </a:lnTo>
                <a:lnTo>
                  <a:pt x="280108" y="53461"/>
                </a:lnTo>
                <a:lnTo>
                  <a:pt x="323777" y="41515"/>
                </a:lnTo>
                <a:lnTo>
                  <a:pt x="369751" y="30929"/>
                </a:lnTo>
                <a:lnTo>
                  <a:pt x="417855" y="21776"/>
                </a:lnTo>
                <a:lnTo>
                  <a:pt x="467912" y="14127"/>
                </a:lnTo>
                <a:lnTo>
                  <a:pt x="519746" y="8053"/>
                </a:lnTo>
                <a:lnTo>
                  <a:pt x="573181" y="3627"/>
                </a:lnTo>
                <a:lnTo>
                  <a:pt x="628040" y="918"/>
                </a:lnTo>
                <a:lnTo>
                  <a:pt x="684149" y="0"/>
                </a:lnTo>
                <a:lnTo>
                  <a:pt x="740258" y="918"/>
                </a:lnTo>
                <a:lnTo>
                  <a:pt x="795120" y="3627"/>
                </a:lnTo>
                <a:lnTo>
                  <a:pt x="848559" y="8053"/>
                </a:lnTo>
                <a:lnTo>
                  <a:pt x="900398" y="14127"/>
                </a:lnTo>
                <a:lnTo>
                  <a:pt x="950462" y="21776"/>
                </a:lnTo>
                <a:lnTo>
                  <a:pt x="998573" y="30929"/>
                </a:lnTo>
                <a:lnTo>
                  <a:pt x="1044556" y="41515"/>
                </a:lnTo>
                <a:lnTo>
                  <a:pt x="1088234" y="53461"/>
                </a:lnTo>
                <a:lnTo>
                  <a:pt x="1129431" y="66698"/>
                </a:lnTo>
                <a:lnTo>
                  <a:pt x="1167971" y="81152"/>
                </a:lnTo>
                <a:lnTo>
                  <a:pt x="1203677" y="96754"/>
                </a:lnTo>
                <a:lnTo>
                  <a:pt x="1265883" y="131112"/>
                </a:lnTo>
                <a:lnTo>
                  <a:pt x="1314638" y="169199"/>
                </a:lnTo>
                <a:lnTo>
                  <a:pt x="1348532" y="210445"/>
                </a:lnTo>
                <a:lnTo>
                  <a:pt x="1366156" y="254278"/>
                </a:lnTo>
                <a:lnTo>
                  <a:pt x="1368425" y="276987"/>
                </a:lnTo>
                <a:lnTo>
                  <a:pt x="1366156" y="299713"/>
                </a:lnTo>
                <a:lnTo>
                  <a:pt x="1348532" y="343577"/>
                </a:lnTo>
                <a:lnTo>
                  <a:pt x="1314638" y="384847"/>
                </a:lnTo>
                <a:lnTo>
                  <a:pt x="1265883" y="422954"/>
                </a:lnTo>
                <a:lnTo>
                  <a:pt x="1203677" y="457325"/>
                </a:lnTo>
                <a:lnTo>
                  <a:pt x="1167971" y="472932"/>
                </a:lnTo>
                <a:lnTo>
                  <a:pt x="1129431" y="487391"/>
                </a:lnTo>
                <a:lnTo>
                  <a:pt x="1088234" y="500630"/>
                </a:lnTo>
                <a:lnTo>
                  <a:pt x="1044556" y="512580"/>
                </a:lnTo>
                <a:lnTo>
                  <a:pt x="998573" y="523167"/>
                </a:lnTo>
                <a:lnTo>
                  <a:pt x="950462" y="532322"/>
                </a:lnTo>
                <a:lnTo>
                  <a:pt x="900398" y="539972"/>
                </a:lnTo>
                <a:lnTo>
                  <a:pt x="848559" y="546046"/>
                </a:lnTo>
                <a:lnTo>
                  <a:pt x="795120" y="550473"/>
                </a:lnTo>
                <a:lnTo>
                  <a:pt x="740258" y="553182"/>
                </a:lnTo>
                <a:lnTo>
                  <a:pt x="684149" y="554101"/>
                </a:lnTo>
                <a:lnTo>
                  <a:pt x="628040" y="553182"/>
                </a:lnTo>
                <a:lnTo>
                  <a:pt x="573181" y="550473"/>
                </a:lnTo>
                <a:lnTo>
                  <a:pt x="519746" y="546046"/>
                </a:lnTo>
                <a:lnTo>
                  <a:pt x="467912" y="539972"/>
                </a:lnTo>
                <a:lnTo>
                  <a:pt x="417855" y="532322"/>
                </a:lnTo>
                <a:lnTo>
                  <a:pt x="369751" y="523167"/>
                </a:lnTo>
                <a:lnTo>
                  <a:pt x="323777" y="512580"/>
                </a:lnTo>
                <a:lnTo>
                  <a:pt x="280108" y="500630"/>
                </a:lnTo>
                <a:lnTo>
                  <a:pt x="238920" y="487391"/>
                </a:lnTo>
                <a:lnTo>
                  <a:pt x="200390" y="472932"/>
                </a:lnTo>
                <a:lnTo>
                  <a:pt x="164693" y="457325"/>
                </a:lnTo>
                <a:lnTo>
                  <a:pt x="102506" y="422954"/>
                </a:lnTo>
                <a:lnTo>
                  <a:pt x="53766" y="384847"/>
                </a:lnTo>
                <a:lnTo>
                  <a:pt x="19884" y="343577"/>
                </a:lnTo>
                <a:lnTo>
                  <a:pt x="2268" y="299713"/>
                </a:lnTo>
                <a:lnTo>
                  <a:pt x="0" y="276987"/>
                </a:lnTo>
                <a:close/>
              </a:path>
            </a:pathLst>
          </a:custGeom>
          <a:ln w="25399">
            <a:solidFill>
              <a:srgbClr val="6E6B6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300215" y="2599944"/>
            <a:ext cx="954024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478523" y="2813304"/>
            <a:ext cx="597407" cy="400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835140" y="2813304"/>
            <a:ext cx="294131" cy="400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097526" y="2754376"/>
            <a:ext cx="987425" cy="116205"/>
          </a:xfrm>
          <a:custGeom>
            <a:avLst/>
            <a:gdLst/>
            <a:ahLst/>
            <a:cxnLst/>
            <a:rect l="l" t="t" r="r" b="b"/>
            <a:pathLst>
              <a:path w="987425" h="116205">
                <a:moveTo>
                  <a:pt x="0" y="0"/>
                </a:moveTo>
                <a:lnTo>
                  <a:pt x="987425" y="115824"/>
                </a:lnTo>
              </a:path>
            </a:pathLst>
          </a:custGeom>
          <a:ln w="9525">
            <a:solidFill>
              <a:srgbClr val="221F1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547875" y="2478151"/>
            <a:ext cx="1447800" cy="525780"/>
          </a:xfrm>
          <a:custGeom>
            <a:avLst/>
            <a:gdLst/>
            <a:ahLst/>
            <a:cxnLst/>
            <a:rect l="l" t="t" r="r" b="b"/>
            <a:pathLst>
              <a:path w="1447800" h="525780">
                <a:moveTo>
                  <a:pt x="723900" y="0"/>
                </a:moveTo>
                <a:lnTo>
                  <a:pt x="664512" y="870"/>
                </a:lnTo>
                <a:lnTo>
                  <a:pt x="606449" y="3437"/>
                </a:lnTo>
                <a:lnTo>
                  <a:pt x="549898" y="7633"/>
                </a:lnTo>
                <a:lnTo>
                  <a:pt x="495043" y="13390"/>
                </a:lnTo>
                <a:lnTo>
                  <a:pt x="442073" y="20641"/>
                </a:lnTo>
                <a:lnTo>
                  <a:pt x="391171" y="29317"/>
                </a:lnTo>
                <a:lnTo>
                  <a:pt x="342525" y="39352"/>
                </a:lnTo>
                <a:lnTo>
                  <a:pt x="296320" y="50678"/>
                </a:lnTo>
                <a:lnTo>
                  <a:pt x="252742" y="63226"/>
                </a:lnTo>
                <a:lnTo>
                  <a:pt x="211978" y="76930"/>
                </a:lnTo>
                <a:lnTo>
                  <a:pt x="174214" y="91721"/>
                </a:lnTo>
                <a:lnTo>
                  <a:pt x="108427" y="124297"/>
                </a:lnTo>
                <a:lnTo>
                  <a:pt x="56870" y="160412"/>
                </a:lnTo>
                <a:lnTo>
                  <a:pt x="21031" y="199526"/>
                </a:lnTo>
                <a:lnTo>
                  <a:pt x="2398" y="241097"/>
                </a:lnTo>
                <a:lnTo>
                  <a:pt x="0" y="262636"/>
                </a:lnTo>
                <a:lnTo>
                  <a:pt x="2398" y="284192"/>
                </a:lnTo>
                <a:lnTo>
                  <a:pt x="21031" y="325794"/>
                </a:lnTo>
                <a:lnTo>
                  <a:pt x="56870" y="364932"/>
                </a:lnTo>
                <a:lnTo>
                  <a:pt x="108427" y="401066"/>
                </a:lnTo>
                <a:lnTo>
                  <a:pt x="174214" y="433656"/>
                </a:lnTo>
                <a:lnTo>
                  <a:pt x="211978" y="448452"/>
                </a:lnTo>
                <a:lnTo>
                  <a:pt x="252742" y="462160"/>
                </a:lnTo>
                <a:lnTo>
                  <a:pt x="296320" y="474712"/>
                </a:lnTo>
                <a:lnTo>
                  <a:pt x="342525" y="486040"/>
                </a:lnTo>
                <a:lnTo>
                  <a:pt x="391171" y="496077"/>
                </a:lnTo>
                <a:lnTo>
                  <a:pt x="442073" y="504755"/>
                </a:lnTo>
                <a:lnTo>
                  <a:pt x="495043" y="512007"/>
                </a:lnTo>
                <a:lnTo>
                  <a:pt x="549898" y="517764"/>
                </a:lnTo>
                <a:lnTo>
                  <a:pt x="606449" y="521960"/>
                </a:lnTo>
                <a:lnTo>
                  <a:pt x="664512" y="524528"/>
                </a:lnTo>
                <a:lnTo>
                  <a:pt x="723900" y="525399"/>
                </a:lnTo>
                <a:lnTo>
                  <a:pt x="783270" y="524528"/>
                </a:lnTo>
                <a:lnTo>
                  <a:pt x="841319" y="521960"/>
                </a:lnTo>
                <a:lnTo>
                  <a:pt x="897860" y="517764"/>
                </a:lnTo>
                <a:lnTo>
                  <a:pt x="952707" y="512007"/>
                </a:lnTo>
                <a:lnTo>
                  <a:pt x="1005673" y="504755"/>
                </a:lnTo>
                <a:lnTo>
                  <a:pt x="1056572" y="496077"/>
                </a:lnTo>
                <a:lnTo>
                  <a:pt x="1105218" y="486040"/>
                </a:lnTo>
                <a:lnTo>
                  <a:pt x="1151424" y="474712"/>
                </a:lnTo>
                <a:lnTo>
                  <a:pt x="1195005" y="462160"/>
                </a:lnTo>
                <a:lnTo>
                  <a:pt x="1235773" y="448452"/>
                </a:lnTo>
                <a:lnTo>
                  <a:pt x="1273543" y="433656"/>
                </a:lnTo>
                <a:lnTo>
                  <a:pt x="1339342" y="401066"/>
                </a:lnTo>
                <a:lnTo>
                  <a:pt x="1390911" y="364932"/>
                </a:lnTo>
                <a:lnTo>
                  <a:pt x="1426761" y="325794"/>
                </a:lnTo>
                <a:lnTo>
                  <a:pt x="1445400" y="284192"/>
                </a:lnTo>
                <a:lnTo>
                  <a:pt x="1447800" y="262636"/>
                </a:lnTo>
                <a:lnTo>
                  <a:pt x="1445400" y="241097"/>
                </a:lnTo>
                <a:lnTo>
                  <a:pt x="1426761" y="199526"/>
                </a:lnTo>
                <a:lnTo>
                  <a:pt x="1390911" y="160412"/>
                </a:lnTo>
                <a:lnTo>
                  <a:pt x="1339342" y="124297"/>
                </a:lnTo>
                <a:lnTo>
                  <a:pt x="1273543" y="91721"/>
                </a:lnTo>
                <a:lnTo>
                  <a:pt x="1235773" y="76930"/>
                </a:lnTo>
                <a:lnTo>
                  <a:pt x="1195005" y="63226"/>
                </a:lnTo>
                <a:lnTo>
                  <a:pt x="1151424" y="50678"/>
                </a:lnTo>
                <a:lnTo>
                  <a:pt x="1105218" y="39352"/>
                </a:lnTo>
                <a:lnTo>
                  <a:pt x="1056572" y="29317"/>
                </a:lnTo>
                <a:lnTo>
                  <a:pt x="1005673" y="20641"/>
                </a:lnTo>
                <a:lnTo>
                  <a:pt x="952707" y="13390"/>
                </a:lnTo>
                <a:lnTo>
                  <a:pt x="897860" y="7633"/>
                </a:lnTo>
                <a:lnTo>
                  <a:pt x="841319" y="3437"/>
                </a:lnTo>
                <a:lnTo>
                  <a:pt x="783270" y="870"/>
                </a:lnTo>
                <a:lnTo>
                  <a:pt x="723900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547875" y="2478151"/>
            <a:ext cx="1447800" cy="525780"/>
          </a:xfrm>
          <a:custGeom>
            <a:avLst/>
            <a:gdLst/>
            <a:ahLst/>
            <a:cxnLst/>
            <a:rect l="l" t="t" r="r" b="b"/>
            <a:pathLst>
              <a:path w="1447800" h="525780">
                <a:moveTo>
                  <a:pt x="0" y="262636"/>
                </a:moveTo>
                <a:lnTo>
                  <a:pt x="9471" y="220038"/>
                </a:lnTo>
                <a:lnTo>
                  <a:pt x="36892" y="179628"/>
                </a:lnTo>
                <a:lnTo>
                  <a:pt x="80776" y="141946"/>
                </a:lnTo>
                <a:lnTo>
                  <a:pt x="139634" y="107533"/>
                </a:lnTo>
                <a:lnTo>
                  <a:pt x="211978" y="76930"/>
                </a:lnTo>
                <a:lnTo>
                  <a:pt x="252742" y="63226"/>
                </a:lnTo>
                <a:lnTo>
                  <a:pt x="296320" y="50678"/>
                </a:lnTo>
                <a:lnTo>
                  <a:pt x="342525" y="39352"/>
                </a:lnTo>
                <a:lnTo>
                  <a:pt x="391171" y="29317"/>
                </a:lnTo>
                <a:lnTo>
                  <a:pt x="442073" y="20641"/>
                </a:lnTo>
                <a:lnTo>
                  <a:pt x="495043" y="13390"/>
                </a:lnTo>
                <a:lnTo>
                  <a:pt x="549898" y="7633"/>
                </a:lnTo>
                <a:lnTo>
                  <a:pt x="606449" y="3437"/>
                </a:lnTo>
                <a:lnTo>
                  <a:pt x="664512" y="870"/>
                </a:lnTo>
                <a:lnTo>
                  <a:pt x="723900" y="0"/>
                </a:lnTo>
                <a:lnTo>
                  <a:pt x="783270" y="870"/>
                </a:lnTo>
                <a:lnTo>
                  <a:pt x="841319" y="3437"/>
                </a:lnTo>
                <a:lnTo>
                  <a:pt x="897860" y="7633"/>
                </a:lnTo>
                <a:lnTo>
                  <a:pt x="952707" y="13390"/>
                </a:lnTo>
                <a:lnTo>
                  <a:pt x="1005673" y="20641"/>
                </a:lnTo>
                <a:lnTo>
                  <a:pt x="1056572" y="29317"/>
                </a:lnTo>
                <a:lnTo>
                  <a:pt x="1105218" y="39352"/>
                </a:lnTo>
                <a:lnTo>
                  <a:pt x="1151424" y="50678"/>
                </a:lnTo>
                <a:lnTo>
                  <a:pt x="1195005" y="63226"/>
                </a:lnTo>
                <a:lnTo>
                  <a:pt x="1235773" y="76930"/>
                </a:lnTo>
                <a:lnTo>
                  <a:pt x="1273543" y="91721"/>
                </a:lnTo>
                <a:lnTo>
                  <a:pt x="1339342" y="124297"/>
                </a:lnTo>
                <a:lnTo>
                  <a:pt x="1390911" y="160412"/>
                </a:lnTo>
                <a:lnTo>
                  <a:pt x="1426761" y="199526"/>
                </a:lnTo>
                <a:lnTo>
                  <a:pt x="1445400" y="241097"/>
                </a:lnTo>
                <a:lnTo>
                  <a:pt x="1447800" y="262636"/>
                </a:lnTo>
                <a:lnTo>
                  <a:pt x="1445400" y="284192"/>
                </a:lnTo>
                <a:lnTo>
                  <a:pt x="1426761" y="325794"/>
                </a:lnTo>
                <a:lnTo>
                  <a:pt x="1390911" y="364932"/>
                </a:lnTo>
                <a:lnTo>
                  <a:pt x="1339342" y="401066"/>
                </a:lnTo>
                <a:lnTo>
                  <a:pt x="1273543" y="433656"/>
                </a:lnTo>
                <a:lnTo>
                  <a:pt x="1235773" y="448452"/>
                </a:lnTo>
                <a:lnTo>
                  <a:pt x="1195005" y="462160"/>
                </a:lnTo>
                <a:lnTo>
                  <a:pt x="1151424" y="474712"/>
                </a:lnTo>
                <a:lnTo>
                  <a:pt x="1105218" y="486040"/>
                </a:lnTo>
                <a:lnTo>
                  <a:pt x="1056572" y="496077"/>
                </a:lnTo>
                <a:lnTo>
                  <a:pt x="1005673" y="504755"/>
                </a:lnTo>
                <a:lnTo>
                  <a:pt x="952707" y="512007"/>
                </a:lnTo>
                <a:lnTo>
                  <a:pt x="897860" y="517764"/>
                </a:lnTo>
                <a:lnTo>
                  <a:pt x="841319" y="521960"/>
                </a:lnTo>
                <a:lnTo>
                  <a:pt x="783270" y="524528"/>
                </a:lnTo>
                <a:lnTo>
                  <a:pt x="723900" y="525399"/>
                </a:lnTo>
                <a:lnTo>
                  <a:pt x="664512" y="524528"/>
                </a:lnTo>
                <a:lnTo>
                  <a:pt x="606449" y="521960"/>
                </a:lnTo>
                <a:lnTo>
                  <a:pt x="549898" y="517764"/>
                </a:lnTo>
                <a:lnTo>
                  <a:pt x="495043" y="512007"/>
                </a:lnTo>
                <a:lnTo>
                  <a:pt x="442073" y="504755"/>
                </a:lnTo>
                <a:lnTo>
                  <a:pt x="391171" y="496077"/>
                </a:lnTo>
                <a:lnTo>
                  <a:pt x="342525" y="486040"/>
                </a:lnTo>
                <a:lnTo>
                  <a:pt x="296320" y="474712"/>
                </a:lnTo>
                <a:lnTo>
                  <a:pt x="252742" y="462160"/>
                </a:lnTo>
                <a:lnTo>
                  <a:pt x="211978" y="448452"/>
                </a:lnTo>
                <a:lnTo>
                  <a:pt x="174214" y="433656"/>
                </a:lnTo>
                <a:lnTo>
                  <a:pt x="108427" y="401066"/>
                </a:lnTo>
                <a:lnTo>
                  <a:pt x="56870" y="364932"/>
                </a:lnTo>
                <a:lnTo>
                  <a:pt x="21031" y="325794"/>
                </a:lnTo>
                <a:lnTo>
                  <a:pt x="2398" y="284192"/>
                </a:lnTo>
                <a:lnTo>
                  <a:pt x="0" y="262636"/>
                </a:lnTo>
                <a:close/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761744" y="2468879"/>
            <a:ext cx="597407" cy="4008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118360" y="2468879"/>
            <a:ext cx="324612" cy="400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202179" y="2468879"/>
            <a:ext cx="597407" cy="4008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761744" y="2682239"/>
            <a:ext cx="324612" cy="4008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845564" y="2682239"/>
            <a:ext cx="954024" cy="4008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558795" y="2682239"/>
            <a:ext cx="294131" cy="4008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095500" y="1836801"/>
            <a:ext cx="1079500" cy="519430"/>
          </a:xfrm>
          <a:custGeom>
            <a:avLst/>
            <a:gdLst/>
            <a:ahLst/>
            <a:cxnLst/>
            <a:rect l="l" t="t" r="r" b="b"/>
            <a:pathLst>
              <a:path w="1079500" h="519430">
                <a:moveTo>
                  <a:pt x="539750" y="0"/>
                </a:moveTo>
                <a:lnTo>
                  <a:pt x="495485" y="860"/>
                </a:lnTo>
                <a:lnTo>
                  <a:pt x="452206" y="3396"/>
                </a:lnTo>
                <a:lnTo>
                  <a:pt x="410050" y="7542"/>
                </a:lnTo>
                <a:lnTo>
                  <a:pt x="369157" y="13231"/>
                </a:lnTo>
                <a:lnTo>
                  <a:pt x="329666" y="20395"/>
                </a:lnTo>
                <a:lnTo>
                  <a:pt x="291715" y="28968"/>
                </a:lnTo>
                <a:lnTo>
                  <a:pt x="220992" y="50072"/>
                </a:lnTo>
                <a:lnTo>
                  <a:pt x="158099" y="76009"/>
                </a:lnTo>
                <a:lnTo>
                  <a:pt x="104148" y="106244"/>
                </a:lnTo>
                <a:lnTo>
                  <a:pt x="60250" y="140241"/>
                </a:lnTo>
                <a:lnTo>
                  <a:pt x="27519" y="177466"/>
                </a:lnTo>
                <a:lnTo>
                  <a:pt x="7065" y="217384"/>
                </a:lnTo>
                <a:lnTo>
                  <a:pt x="0" y="259461"/>
                </a:lnTo>
                <a:lnTo>
                  <a:pt x="1789" y="280753"/>
                </a:lnTo>
                <a:lnTo>
                  <a:pt x="15688" y="321848"/>
                </a:lnTo>
                <a:lnTo>
                  <a:pt x="42419" y="360511"/>
                </a:lnTo>
                <a:lnTo>
                  <a:pt x="80873" y="396208"/>
                </a:lnTo>
                <a:lnTo>
                  <a:pt x="129936" y="428404"/>
                </a:lnTo>
                <a:lnTo>
                  <a:pt x="188497" y="456567"/>
                </a:lnTo>
                <a:lnTo>
                  <a:pt x="255444" y="480160"/>
                </a:lnTo>
                <a:lnTo>
                  <a:pt x="329666" y="498651"/>
                </a:lnTo>
                <a:lnTo>
                  <a:pt x="369157" y="505816"/>
                </a:lnTo>
                <a:lnTo>
                  <a:pt x="410050" y="511505"/>
                </a:lnTo>
                <a:lnTo>
                  <a:pt x="452206" y="515651"/>
                </a:lnTo>
                <a:lnTo>
                  <a:pt x="495485" y="518188"/>
                </a:lnTo>
                <a:lnTo>
                  <a:pt x="539750" y="519049"/>
                </a:lnTo>
                <a:lnTo>
                  <a:pt x="584014" y="518188"/>
                </a:lnTo>
                <a:lnTo>
                  <a:pt x="627293" y="515651"/>
                </a:lnTo>
                <a:lnTo>
                  <a:pt x="669449" y="511505"/>
                </a:lnTo>
                <a:lnTo>
                  <a:pt x="710342" y="505816"/>
                </a:lnTo>
                <a:lnTo>
                  <a:pt x="749833" y="498651"/>
                </a:lnTo>
                <a:lnTo>
                  <a:pt x="787784" y="490077"/>
                </a:lnTo>
                <a:lnTo>
                  <a:pt x="858507" y="468968"/>
                </a:lnTo>
                <a:lnTo>
                  <a:pt x="921400" y="443023"/>
                </a:lnTo>
                <a:lnTo>
                  <a:pt x="975351" y="412777"/>
                </a:lnTo>
                <a:lnTo>
                  <a:pt x="1019249" y="378763"/>
                </a:lnTo>
                <a:lnTo>
                  <a:pt x="1051980" y="341517"/>
                </a:lnTo>
                <a:lnTo>
                  <a:pt x="1072434" y="301571"/>
                </a:lnTo>
                <a:lnTo>
                  <a:pt x="1079500" y="259461"/>
                </a:lnTo>
                <a:lnTo>
                  <a:pt x="1077710" y="238186"/>
                </a:lnTo>
                <a:lnTo>
                  <a:pt x="1063811" y="197122"/>
                </a:lnTo>
                <a:lnTo>
                  <a:pt x="1037080" y="158484"/>
                </a:lnTo>
                <a:lnTo>
                  <a:pt x="998626" y="122805"/>
                </a:lnTo>
                <a:lnTo>
                  <a:pt x="949563" y="90623"/>
                </a:lnTo>
                <a:lnTo>
                  <a:pt x="891002" y="62470"/>
                </a:lnTo>
                <a:lnTo>
                  <a:pt x="824055" y="38882"/>
                </a:lnTo>
                <a:lnTo>
                  <a:pt x="749833" y="20395"/>
                </a:lnTo>
                <a:lnTo>
                  <a:pt x="710342" y="13231"/>
                </a:lnTo>
                <a:lnTo>
                  <a:pt x="669449" y="7542"/>
                </a:lnTo>
                <a:lnTo>
                  <a:pt x="627293" y="3396"/>
                </a:lnTo>
                <a:lnTo>
                  <a:pt x="584014" y="860"/>
                </a:lnTo>
                <a:lnTo>
                  <a:pt x="539750" y="0"/>
                </a:lnTo>
                <a:close/>
              </a:path>
            </a:pathLst>
          </a:custGeom>
          <a:solidFill>
            <a:srgbClr val="C7C3C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095500" y="1836801"/>
            <a:ext cx="1079500" cy="519430"/>
          </a:xfrm>
          <a:custGeom>
            <a:avLst/>
            <a:gdLst/>
            <a:ahLst/>
            <a:cxnLst/>
            <a:rect l="l" t="t" r="r" b="b"/>
            <a:pathLst>
              <a:path w="1079500" h="519430">
                <a:moveTo>
                  <a:pt x="0" y="259461"/>
                </a:moveTo>
                <a:lnTo>
                  <a:pt x="7065" y="217384"/>
                </a:lnTo>
                <a:lnTo>
                  <a:pt x="27519" y="177466"/>
                </a:lnTo>
                <a:lnTo>
                  <a:pt x="60250" y="140241"/>
                </a:lnTo>
                <a:lnTo>
                  <a:pt x="104148" y="106244"/>
                </a:lnTo>
                <a:lnTo>
                  <a:pt x="158099" y="76009"/>
                </a:lnTo>
                <a:lnTo>
                  <a:pt x="220992" y="50072"/>
                </a:lnTo>
                <a:lnTo>
                  <a:pt x="291715" y="28968"/>
                </a:lnTo>
                <a:lnTo>
                  <a:pt x="329666" y="20395"/>
                </a:lnTo>
                <a:lnTo>
                  <a:pt x="369157" y="13231"/>
                </a:lnTo>
                <a:lnTo>
                  <a:pt x="410050" y="7542"/>
                </a:lnTo>
                <a:lnTo>
                  <a:pt x="452206" y="3396"/>
                </a:lnTo>
                <a:lnTo>
                  <a:pt x="495485" y="860"/>
                </a:lnTo>
                <a:lnTo>
                  <a:pt x="539750" y="0"/>
                </a:lnTo>
                <a:lnTo>
                  <a:pt x="584014" y="860"/>
                </a:lnTo>
                <a:lnTo>
                  <a:pt x="627293" y="3396"/>
                </a:lnTo>
                <a:lnTo>
                  <a:pt x="669449" y="7542"/>
                </a:lnTo>
                <a:lnTo>
                  <a:pt x="710342" y="13231"/>
                </a:lnTo>
                <a:lnTo>
                  <a:pt x="749833" y="20395"/>
                </a:lnTo>
                <a:lnTo>
                  <a:pt x="787784" y="28968"/>
                </a:lnTo>
                <a:lnTo>
                  <a:pt x="858507" y="50072"/>
                </a:lnTo>
                <a:lnTo>
                  <a:pt x="921400" y="76009"/>
                </a:lnTo>
                <a:lnTo>
                  <a:pt x="975351" y="106244"/>
                </a:lnTo>
                <a:lnTo>
                  <a:pt x="1019249" y="140241"/>
                </a:lnTo>
                <a:lnTo>
                  <a:pt x="1051980" y="177466"/>
                </a:lnTo>
                <a:lnTo>
                  <a:pt x="1072434" y="217384"/>
                </a:lnTo>
                <a:lnTo>
                  <a:pt x="1079500" y="259461"/>
                </a:lnTo>
                <a:lnTo>
                  <a:pt x="1077710" y="280753"/>
                </a:lnTo>
                <a:lnTo>
                  <a:pt x="1063811" y="321848"/>
                </a:lnTo>
                <a:lnTo>
                  <a:pt x="1037080" y="360511"/>
                </a:lnTo>
                <a:lnTo>
                  <a:pt x="998626" y="396208"/>
                </a:lnTo>
                <a:lnTo>
                  <a:pt x="949563" y="428404"/>
                </a:lnTo>
                <a:lnTo>
                  <a:pt x="891002" y="456567"/>
                </a:lnTo>
                <a:lnTo>
                  <a:pt x="824055" y="480160"/>
                </a:lnTo>
                <a:lnTo>
                  <a:pt x="749833" y="498651"/>
                </a:lnTo>
                <a:lnTo>
                  <a:pt x="710342" y="505816"/>
                </a:lnTo>
                <a:lnTo>
                  <a:pt x="669449" y="511505"/>
                </a:lnTo>
                <a:lnTo>
                  <a:pt x="627293" y="515651"/>
                </a:lnTo>
                <a:lnTo>
                  <a:pt x="584014" y="518188"/>
                </a:lnTo>
                <a:lnTo>
                  <a:pt x="539750" y="519049"/>
                </a:lnTo>
                <a:lnTo>
                  <a:pt x="495485" y="518188"/>
                </a:lnTo>
                <a:lnTo>
                  <a:pt x="452206" y="515651"/>
                </a:lnTo>
                <a:lnTo>
                  <a:pt x="410050" y="511505"/>
                </a:lnTo>
                <a:lnTo>
                  <a:pt x="369157" y="505816"/>
                </a:lnTo>
                <a:lnTo>
                  <a:pt x="329666" y="498651"/>
                </a:lnTo>
                <a:lnTo>
                  <a:pt x="291715" y="490077"/>
                </a:lnTo>
                <a:lnTo>
                  <a:pt x="220992" y="468968"/>
                </a:lnTo>
                <a:lnTo>
                  <a:pt x="158099" y="443023"/>
                </a:lnTo>
                <a:lnTo>
                  <a:pt x="104148" y="412777"/>
                </a:lnTo>
                <a:lnTo>
                  <a:pt x="60250" y="378763"/>
                </a:lnTo>
                <a:lnTo>
                  <a:pt x="27519" y="341517"/>
                </a:lnTo>
                <a:lnTo>
                  <a:pt x="7065" y="301571"/>
                </a:lnTo>
                <a:lnTo>
                  <a:pt x="0" y="259461"/>
                </a:lnTo>
                <a:close/>
              </a:path>
            </a:pathLst>
          </a:custGeom>
          <a:ln w="25400">
            <a:solidFill>
              <a:srgbClr val="C7C3C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255520" y="1824227"/>
            <a:ext cx="775716" cy="400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255520" y="2037588"/>
            <a:ext cx="775716" cy="4008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790444" y="2037588"/>
            <a:ext cx="294131" cy="4008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4340225" y="1354200"/>
            <a:ext cx="1079500" cy="387350"/>
          </a:xfrm>
          <a:custGeom>
            <a:avLst/>
            <a:gdLst/>
            <a:ahLst/>
            <a:cxnLst/>
            <a:rect l="l" t="t" r="r" b="b"/>
            <a:pathLst>
              <a:path w="1079500" h="387350">
                <a:moveTo>
                  <a:pt x="539750" y="0"/>
                </a:moveTo>
                <a:lnTo>
                  <a:pt x="495485" y="641"/>
                </a:lnTo>
                <a:lnTo>
                  <a:pt x="452206" y="2532"/>
                </a:lnTo>
                <a:lnTo>
                  <a:pt x="410050" y="5623"/>
                </a:lnTo>
                <a:lnTo>
                  <a:pt x="369157" y="9864"/>
                </a:lnTo>
                <a:lnTo>
                  <a:pt x="329666" y="15206"/>
                </a:lnTo>
                <a:lnTo>
                  <a:pt x="291715" y="21599"/>
                </a:lnTo>
                <a:lnTo>
                  <a:pt x="220992" y="37340"/>
                </a:lnTo>
                <a:lnTo>
                  <a:pt x="158099" y="56689"/>
                </a:lnTo>
                <a:lnTo>
                  <a:pt x="104148" y="79251"/>
                </a:lnTo>
                <a:lnTo>
                  <a:pt x="60250" y="104627"/>
                </a:lnTo>
                <a:lnTo>
                  <a:pt x="27519" y="132421"/>
                </a:lnTo>
                <a:lnTo>
                  <a:pt x="1789" y="177777"/>
                </a:lnTo>
                <a:lnTo>
                  <a:pt x="0" y="193675"/>
                </a:lnTo>
                <a:lnTo>
                  <a:pt x="1789" y="209555"/>
                </a:lnTo>
                <a:lnTo>
                  <a:pt x="27519" y="254879"/>
                </a:lnTo>
                <a:lnTo>
                  <a:pt x="60250" y="282666"/>
                </a:lnTo>
                <a:lnTo>
                  <a:pt x="104148" y="308044"/>
                </a:lnTo>
                <a:lnTo>
                  <a:pt x="158099" y="330612"/>
                </a:lnTo>
                <a:lnTo>
                  <a:pt x="220992" y="349973"/>
                </a:lnTo>
                <a:lnTo>
                  <a:pt x="291715" y="365726"/>
                </a:lnTo>
                <a:lnTo>
                  <a:pt x="329666" y="372125"/>
                </a:lnTo>
                <a:lnTo>
                  <a:pt x="369157" y="377473"/>
                </a:lnTo>
                <a:lnTo>
                  <a:pt x="410050" y="381719"/>
                </a:lnTo>
                <a:lnTo>
                  <a:pt x="452206" y="384814"/>
                </a:lnTo>
                <a:lnTo>
                  <a:pt x="495485" y="386707"/>
                </a:lnTo>
                <a:lnTo>
                  <a:pt x="539750" y="387350"/>
                </a:lnTo>
                <a:lnTo>
                  <a:pt x="584014" y="386707"/>
                </a:lnTo>
                <a:lnTo>
                  <a:pt x="627293" y="384814"/>
                </a:lnTo>
                <a:lnTo>
                  <a:pt x="669449" y="381719"/>
                </a:lnTo>
                <a:lnTo>
                  <a:pt x="710342" y="377473"/>
                </a:lnTo>
                <a:lnTo>
                  <a:pt x="749833" y="372125"/>
                </a:lnTo>
                <a:lnTo>
                  <a:pt x="787784" y="365726"/>
                </a:lnTo>
                <a:lnTo>
                  <a:pt x="858507" y="349973"/>
                </a:lnTo>
                <a:lnTo>
                  <a:pt x="921400" y="330612"/>
                </a:lnTo>
                <a:lnTo>
                  <a:pt x="975351" y="308044"/>
                </a:lnTo>
                <a:lnTo>
                  <a:pt x="1019249" y="282666"/>
                </a:lnTo>
                <a:lnTo>
                  <a:pt x="1051980" y="254879"/>
                </a:lnTo>
                <a:lnTo>
                  <a:pt x="1077710" y="209555"/>
                </a:lnTo>
                <a:lnTo>
                  <a:pt x="1079500" y="193675"/>
                </a:lnTo>
                <a:lnTo>
                  <a:pt x="1077710" y="177777"/>
                </a:lnTo>
                <a:lnTo>
                  <a:pt x="1051980" y="132421"/>
                </a:lnTo>
                <a:lnTo>
                  <a:pt x="1019249" y="104627"/>
                </a:lnTo>
                <a:lnTo>
                  <a:pt x="975351" y="79251"/>
                </a:lnTo>
                <a:lnTo>
                  <a:pt x="921400" y="56689"/>
                </a:lnTo>
                <a:lnTo>
                  <a:pt x="858507" y="37340"/>
                </a:lnTo>
                <a:lnTo>
                  <a:pt x="787784" y="21599"/>
                </a:lnTo>
                <a:lnTo>
                  <a:pt x="749833" y="15206"/>
                </a:lnTo>
                <a:lnTo>
                  <a:pt x="710342" y="9864"/>
                </a:lnTo>
                <a:lnTo>
                  <a:pt x="669449" y="5623"/>
                </a:lnTo>
                <a:lnTo>
                  <a:pt x="627293" y="2532"/>
                </a:lnTo>
                <a:lnTo>
                  <a:pt x="584014" y="641"/>
                </a:lnTo>
                <a:lnTo>
                  <a:pt x="539750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4340225" y="1354200"/>
            <a:ext cx="1079500" cy="387350"/>
          </a:xfrm>
          <a:custGeom>
            <a:avLst/>
            <a:gdLst/>
            <a:ahLst/>
            <a:cxnLst/>
            <a:rect l="l" t="t" r="r" b="b"/>
            <a:pathLst>
              <a:path w="1079500" h="387350">
                <a:moveTo>
                  <a:pt x="0" y="193675"/>
                </a:moveTo>
                <a:lnTo>
                  <a:pt x="15688" y="147101"/>
                </a:lnTo>
                <a:lnTo>
                  <a:pt x="42419" y="118246"/>
                </a:lnTo>
                <a:lnTo>
                  <a:pt x="80873" y="91612"/>
                </a:lnTo>
                <a:lnTo>
                  <a:pt x="129936" y="67593"/>
                </a:lnTo>
                <a:lnTo>
                  <a:pt x="188497" y="46588"/>
                </a:lnTo>
                <a:lnTo>
                  <a:pt x="255444" y="28993"/>
                </a:lnTo>
                <a:lnTo>
                  <a:pt x="329666" y="15206"/>
                </a:lnTo>
                <a:lnTo>
                  <a:pt x="369157" y="9864"/>
                </a:lnTo>
                <a:lnTo>
                  <a:pt x="410050" y="5623"/>
                </a:lnTo>
                <a:lnTo>
                  <a:pt x="452206" y="2532"/>
                </a:lnTo>
                <a:lnTo>
                  <a:pt x="495485" y="641"/>
                </a:lnTo>
                <a:lnTo>
                  <a:pt x="539750" y="0"/>
                </a:lnTo>
                <a:lnTo>
                  <a:pt x="584014" y="641"/>
                </a:lnTo>
                <a:lnTo>
                  <a:pt x="627293" y="2532"/>
                </a:lnTo>
                <a:lnTo>
                  <a:pt x="669449" y="5623"/>
                </a:lnTo>
                <a:lnTo>
                  <a:pt x="710342" y="9864"/>
                </a:lnTo>
                <a:lnTo>
                  <a:pt x="749833" y="15206"/>
                </a:lnTo>
                <a:lnTo>
                  <a:pt x="787784" y="21599"/>
                </a:lnTo>
                <a:lnTo>
                  <a:pt x="858507" y="37340"/>
                </a:lnTo>
                <a:lnTo>
                  <a:pt x="921400" y="56689"/>
                </a:lnTo>
                <a:lnTo>
                  <a:pt x="975351" y="79251"/>
                </a:lnTo>
                <a:lnTo>
                  <a:pt x="1019249" y="104627"/>
                </a:lnTo>
                <a:lnTo>
                  <a:pt x="1051980" y="132421"/>
                </a:lnTo>
                <a:lnTo>
                  <a:pt x="1077710" y="177777"/>
                </a:lnTo>
                <a:lnTo>
                  <a:pt x="1079500" y="193675"/>
                </a:lnTo>
                <a:lnTo>
                  <a:pt x="1077710" y="209555"/>
                </a:lnTo>
                <a:lnTo>
                  <a:pt x="1051980" y="254879"/>
                </a:lnTo>
                <a:lnTo>
                  <a:pt x="1019249" y="282666"/>
                </a:lnTo>
                <a:lnTo>
                  <a:pt x="975351" y="308044"/>
                </a:lnTo>
                <a:lnTo>
                  <a:pt x="921400" y="330612"/>
                </a:lnTo>
                <a:lnTo>
                  <a:pt x="858507" y="349973"/>
                </a:lnTo>
                <a:lnTo>
                  <a:pt x="787784" y="365726"/>
                </a:lnTo>
                <a:lnTo>
                  <a:pt x="749833" y="372125"/>
                </a:lnTo>
                <a:lnTo>
                  <a:pt x="710342" y="377473"/>
                </a:lnTo>
                <a:lnTo>
                  <a:pt x="669449" y="381719"/>
                </a:lnTo>
                <a:lnTo>
                  <a:pt x="627293" y="384814"/>
                </a:lnTo>
                <a:lnTo>
                  <a:pt x="584014" y="386707"/>
                </a:lnTo>
                <a:lnTo>
                  <a:pt x="539750" y="387350"/>
                </a:lnTo>
                <a:lnTo>
                  <a:pt x="495485" y="386707"/>
                </a:lnTo>
                <a:lnTo>
                  <a:pt x="452206" y="384814"/>
                </a:lnTo>
                <a:lnTo>
                  <a:pt x="410050" y="381719"/>
                </a:lnTo>
                <a:lnTo>
                  <a:pt x="369157" y="377473"/>
                </a:lnTo>
                <a:lnTo>
                  <a:pt x="329666" y="372125"/>
                </a:lnTo>
                <a:lnTo>
                  <a:pt x="291715" y="365726"/>
                </a:lnTo>
                <a:lnTo>
                  <a:pt x="220992" y="349973"/>
                </a:lnTo>
                <a:lnTo>
                  <a:pt x="158099" y="330612"/>
                </a:lnTo>
                <a:lnTo>
                  <a:pt x="104148" y="308044"/>
                </a:lnTo>
                <a:lnTo>
                  <a:pt x="60250" y="282666"/>
                </a:lnTo>
                <a:lnTo>
                  <a:pt x="27519" y="254879"/>
                </a:lnTo>
                <a:lnTo>
                  <a:pt x="1789" y="209555"/>
                </a:lnTo>
                <a:lnTo>
                  <a:pt x="0" y="193675"/>
                </a:lnTo>
                <a:close/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4590288" y="1275588"/>
            <a:ext cx="597408" cy="4008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4946903" y="1275588"/>
            <a:ext cx="294132" cy="4008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590288" y="1488947"/>
            <a:ext cx="597408" cy="4008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4946903" y="1488947"/>
            <a:ext cx="294132" cy="4008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637276" y="1347850"/>
            <a:ext cx="1079500" cy="468630"/>
          </a:xfrm>
          <a:custGeom>
            <a:avLst/>
            <a:gdLst/>
            <a:ahLst/>
            <a:cxnLst/>
            <a:rect l="l" t="t" r="r" b="b"/>
            <a:pathLst>
              <a:path w="1079500" h="468630">
                <a:moveTo>
                  <a:pt x="539750" y="0"/>
                </a:moveTo>
                <a:lnTo>
                  <a:pt x="495468" y="775"/>
                </a:lnTo>
                <a:lnTo>
                  <a:pt x="452175" y="3062"/>
                </a:lnTo>
                <a:lnTo>
                  <a:pt x="410009" y="6801"/>
                </a:lnTo>
                <a:lnTo>
                  <a:pt x="369108" y="11930"/>
                </a:lnTo>
                <a:lnTo>
                  <a:pt x="329612" y="18391"/>
                </a:lnTo>
                <a:lnTo>
                  <a:pt x="291659" y="26122"/>
                </a:lnTo>
                <a:lnTo>
                  <a:pt x="220937" y="45155"/>
                </a:lnTo>
                <a:lnTo>
                  <a:pt x="158051" y="68548"/>
                </a:lnTo>
                <a:lnTo>
                  <a:pt x="104111" y="95819"/>
                </a:lnTo>
                <a:lnTo>
                  <a:pt x="60226" y="126488"/>
                </a:lnTo>
                <a:lnTo>
                  <a:pt x="27507" y="160072"/>
                </a:lnTo>
                <a:lnTo>
                  <a:pt x="7061" y="196090"/>
                </a:lnTo>
                <a:lnTo>
                  <a:pt x="0" y="234061"/>
                </a:lnTo>
                <a:lnTo>
                  <a:pt x="1788" y="253278"/>
                </a:lnTo>
                <a:lnTo>
                  <a:pt x="15680" y="290363"/>
                </a:lnTo>
                <a:lnTo>
                  <a:pt x="42402" y="325248"/>
                </a:lnTo>
                <a:lnTo>
                  <a:pt x="80842" y="357454"/>
                </a:lnTo>
                <a:lnTo>
                  <a:pt x="129893" y="386498"/>
                </a:lnTo>
                <a:lnTo>
                  <a:pt x="188445" y="411900"/>
                </a:lnTo>
                <a:lnTo>
                  <a:pt x="255388" y="433180"/>
                </a:lnTo>
                <a:lnTo>
                  <a:pt x="329612" y="449855"/>
                </a:lnTo>
                <a:lnTo>
                  <a:pt x="369108" y="456317"/>
                </a:lnTo>
                <a:lnTo>
                  <a:pt x="410009" y="461447"/>
                </a:lnTo>
                <a:lnTo>
                  <a:pt x="452175" y="465185"/>
                </a:lnTo>
                <a:lnTo>
                  <a:pt x="495468" y="467473"/>
                </a:lnTo>
                <a:lnTo>
                  <a:pt x="539750" y="468249"/>
                </a:lnTo>
                <a:lnTo>
                  <a:pt x="584014" y="467473"/>
                </a:lnTo>
                <a:lnTo>
                  <a:pt x="627293" y="465185"/>
                </a:lnTo>
                <a:lnTo>
                  <a:pt x="669449" y="461447"/>
                </a:lnTo>
                <a:lnTo>
                  <a:pt x="710342" y="456317"/>
                </a:lnTo>
                <a:lnTo>
                  <a:pt x="749833" y="449855"/>
                </a:lnTo>
                <a:lnTo>
                  <a:pt x="787784" y="442123"/>
                </a:lnTo>
                <a:lnTo>
                  <a:pt x="858507" y="423085"/>
                </a:lnTo>
                <a:lnTo>
                  <a:pt x="921400" y="399684"/>
                </a:lnTo>
                <a:lnTo>
                  <a:pt x="975351" y="372401"/>
                </a:lnTo>
                <a:lnTo>
                  <a:pt x="1019249" y="341716"/>
                </a:lnTo>
                <a:lnTo>
                  <a:pt x="1051980" y="308111"/>
                </a:lnTo>
                <a:lnTo>
                  <a:pt x="1072434" y="272065"/>
                </a:lnTo>
                <a:lnTo>
                  <a:pt x="1079500" y="234061"/>
                </a:lnTo>
                <a:lnTo>
                  <a:pt x="1077710" y="214861"/>
                </a:lnTo>
                <a:lnTo>
                  <a:pt x="1063811" y="177807"/>
                </a:lnTo>
                <a:lnTo>
                  <a:pt x="1037080" y="142946"/>
                </a:lnTo>
                <a:lnTo>
                  <a:pt x="998626" y="110759"/>
                </a:lnTo>
                <a:lnTo>
                  <a:pt x="949563" y="81729"/>
                </a:lnTo>
                <a:lnTo>
                  <a:pt x="891002" y="56336"/>
                </a:lnTo>
                <a:lnTo>
                  <a:pt x="824055" y="35063"/>
                </a:lnTo>
                <a:lnTo>
                  <a:pt x="749833" y="18391"/>
                </a:lnTo>
                <a:lnTo>
                  <a:pt x="710342" y="11930"/>
                </a:lnTo>
                <a:lnTo>
                  <a:pt x="669449" y="6801"/>
                </a:lnTo>
                <a:lnTo>
                  <a:pt x="627293" y="3062"/>
                </a:lnTo>
                <a:lnTo>
                  <a:pt x="584014" y="775"/>
                </a:lnTo>
                <a:lnTo>
                  <a:pt x="539750" y="0"/>
                </a:lnTo>
                <a:close/>
              </a:path>
            </a:pathLst>
          </a:custGeom>
          <a:solidFill>
            <a:srgbClr val="C7C3C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5637276" y="1347850"/>
            <a:ext cx="1079500" cy="468630"/>
          </a:xfrm>
          <a:custGeom>
            <a:avLst/>
            <a:gdLst/>
            <a:ahLst/>
            <a:cxnLst/>
            <a:rect l="l" t="t" r="r" b="b"/>
            <a:pathLst>
              <a:path w="1079500" h="468630">
                <a:moveTo>
                  <a:pt x="0" y="234061"/>
                </a:moveTo>
                <a:lnTo>
                  <a:pt x="7061" y="196090"/>
                </a:lnTo>
                <a:lnTo>
                  <a:pt x="27507" y="160072"/>
                </a:lnTo>
                <a:lnTo>
                  <a:pt x="60226" y="126488"/>
                </a:lnTo>
                <a:lnTo>
                  <a:pt x="104111" y="95819"/>
                </a:lnTo>
                <a:lnTo>
                  <a:pt x="158051" y="68548"/>
                </a:lnTo>
                <a:lnTo>
                  <a:pt x="220937" y="45155"/>
                </a:lnTo>
                <a:lnTo>
                  <a:pt x="291659" y="26122"/>
                </a:lnTo>
                <a:lnTo>
                  <a:pt x="329612" y="18391"/>
                </a:lnTo>
                <a:lnTo>
                  <a:pt x="369108" y="11930"/>
                </a:lnTo>
                <a:lnTo>
                  <a:pt x="410009" y="6801"/>
                </a:lnTo>
                <a:lnTo>
                  <a:pt x="452175" y="3062"/>
                </a:lnTo>
                <a:lnTo>
                  <a:pt x="495468" y="775"/>
                </a:lnTo>
                <a:lnTo>
                  <a:pt x="539750" y="0"/>
                </a:lnTo>
                <a:lnTo>
                  <a:pt x="584014" y="775"/>
                </a:lnTo>
                <a:lnTo>
                  <a:pt x="627293" y="3062"/>
                </a:lnTo>
                <a:lnTo>
                  <a:pt x="669449" y="6801"/>
                </a:lnTo>
                <a:lnTo>
                  <a:pt x="710342" y="11930"/>
                </a:lnTo>
                <a:lnTo>
                  <a:pt x="749833" y="18391"/>
                </a:lnTo>
                <a:lnTo>
                  <a:pt x="787784" y="26122"/>
                </a:lnTo>
                <a:lnTo>
                  <a:pt x="858507" y="45155"/>
                </a:lnTo>
                <a:lnTo>
                  <a:pt x="921400" y="68548"/>
                </a:lnTo>
                <a:lnTo>
                  <a:pt x="975351" y="95819"/>
                </a:lnTo>
                <a:lnTo>
                  <a:pt x="1019249" y="126488"/>
                </a:lnTo>
                <a:lnTo>
                  <a:pt x="1051980" y="160072"/>
                </a:lnTo>
                <a:lnTo>
                  <a:pt x="1072434" y="196090"/>
                </a:lnTo>
                <a:lnTo>
                  <a:pt x="1079500" y="234061"/>
                </a:lnTo>
                <a:lnTo>
                  <a:pt x="1077710" y="253278"/>
                </a:lnTo>
                <a:lnTo>
                  <a:pt x="1063811" y="290363"/>
                </a:lnTo>
                <a:lnTo>
                  <a:pt x="1037080" y="325248"/>
                </a:lnTo>
                <a:lnTo>
                  <a:pt x="998626" y="357454"/>
                </a:lnTo>
                <a:lnTo>
                  <a:pt x="949563" y="386498"/>
                </a:lnTo>
                <a:lnTo>
                  <a:pt x="891002" y="411900"/>
                </a:lnTo>
                <a:lnTo>
                  <a:pt x="824055" y="433180"/>
                </a:lnTo>
                <a:lnTo>
                  <a:pt x="749833" y="449855"/>
                </a:lnTo>
                <a:lnTo>
                  <a:pt x="710342" y="456317"/>
                </a:lnTo>
                <a:lnTo>
                  <a:pt x="669449" y="461447"/>
                </a:lnTo>
                <a:lnTo>
                  <a:pt x="627293" y="465185"/>
                </a:lnTo>
                <a:lnTo>
                  <a:pt x="584014" y="467473"/>
                </a:lnTo>
                <a:lnTo>
                  <a:pt x="539750" y="468249"/>
                </a:lnTo>
                <a:lnTo>
                  <a:pt x="495468" y="467473"/>
                </a:lnTo>
                <a:lnTo>
                  <a:pt x="452175" y="465185"/>
                </a:lnTo>
                <a:lnTo>
                  <a:pt x="410009" y="461447"/>
                </a:lnTo>
                <a:lnTo>
                  <a:pt x="369108" y="456317"/>
                </a:lnTo>
                <a:lnTo>
                  <a:pt x="329612" y="449855"/>
                </a:lnTo>
                <a:lnTo>
                  <a:pt x="291659" y="442123"/>
                </a:lnTo>
                <a:lnTo>
                  <a:pt x="220937" y="423085"/>
                </a:lnTo>
                <a:lnTo>
                  <a:pt x="158051" y="399684"/>
                </a:lnTo>
                <a:lnTo>
                  <a:pt x="104111" y="372401"/>
                </a:lnTo>
                <a:lnTo>
                  <a:pt x="60226" y="341716"/>
                </a:lnTo>
                <a:lnTo>
                  <a:pt x="27507" y="308111"/>
                </a:lnTo>
                <a:lnTo>
                  <a:pt x="7061" y="272065"/>
                </a:lnTo>
                <a:lnTo>
                  <a:pt x="0" y="234061"/>
                </a:lnTo>
                <a:close/>
              </a:path>
            </a:pathLst>
          </a:custGeom>
          <a:ln w="25400">
            <a:solidFill>
              <a:srgbClr val="C7C3C3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887211" y="1310639"/>
            <a:ext cx="597408" cy="4008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243828" y="1310639"/>
            <a:ext cx="294131" cy="4008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887211" y="1524000"/>
            <a:ext cx="597408" cy="4008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243828" y="1524000"/>
            <a:ext cx="294131" cy="4008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2081276" y="3216275"/>
            <a:ext cx="1081405" cy="508000"/>
          </a:xfrm>
          <a:custGeom>
            <a:avLst/>
            <a:gdLst/>
            <a:ahLst/>
            <a:cxnLst/>
            <a:rect l="l" t="t" r="r" b="b"/>
            <a:pathLst>
              <a:path w="1081405" h="508000">
                <a:moveTo>
                  <a:pt x="540512" y="0"/>
                </a:moveTo>
                <a:lnTo>
                  <a:pt x="496173" y="841"/>
                </a:lnTo>
                <a:lnTo>
                  <a:pt x="452823" y="3322"/>
                </a:lnTo>
                <a:lnTo>
                  <a:pt x="410601" y="7378"/>
                </a:lnTo>
                <a:lnTo>
                  <a:pt x="369645" y="12943"/>
                </a:lnTo>
                <a:lnTo>
                  <a:pt x="330094" y="19952"/>
                </a:lnTo>
                <a:lnTo>
                  <a:pt x="292088" y="28340"/>
                </a:lnTo>
                <a:lnTo>
                  <a:pt x="221266" y="48991"/>
                </a:lnTo>
                <a:lnTo>
                  <a:pt x="158289" y="74374"/>
                </a:lnTo>
                <a:lnTo>
                  <a:pt x="104270" y="103967"/>
                </a:lnTo>
                <a:lnTo>
                  <a:pt x="60319" y="137248"/>
                </a:lnTo>
                <a:lnTo>
                  <a:pt x="27549" y="173695"/>
                </a:lnTo>
                <a:lnTo>
                  <a:pt x="7072" y="212786"/>
                </a:lnTo>
                <a:lnTo>
                  <a:pt x="0" y="254000"/>
                </a:lnTo>
                <a:lnTo>
                  <a:pt x="1791" y="274839"/>
                </a:lnTo>
                <a:lnTo>
                  <a:pt x="15705" y="315056"/>
                </a:lnTo>
                <a:lnTo>
                  <a:pt x="42467" y="352891"/>
                </a:lnTo>
                <a:lnTo>
                  <a:pt x="80966" y="387820"/>
                </a:lnTo>
                <a:lnTo>
                  <a:pt x="130090" y="419322"/>
                </a:lnTo>
                <a:lnTo>
                  <a:pt x="188727" y="446875"/>
                </a:lnTo>
                <a:lnTo>
                  <a:pt x="255766" y="469958"/>
                </a:lnTo>
                <a:lnTo>
                  <a:pt x="330094" y="488047"/>
                </a:lnTo>
                <a:lnTo>
                  <a:pt x="369645" y="495056"/>
                </a:lnTo>
                <a:lnTo>
                  <a:pt x="410601" y="500621"/>
                </a:lnTo>
                <a:lnTo>
                  <a:pt x="452823" y="504677"/>
                </a:lnTo>
                <a:lnTo>
                  <a:pt x="496173" y="507158"/>
                </a:lnTo>
                <a:lnTo>
                  <a:pt x="540512" y="508000"/>
                </a:lnTo>
                <a:lnTo>
                  <a:pt x="584833" y="507158"/>
                </a:lnTo>
                <a:lnTo>
                  <a:pt x="628169" y="504677"/>
                </a:lnTo>
                <a:lnTo>
                  <a:pt x="670381" y="500621"/>
                </a:lnTo>
                <a:lnTo>
                  <a:pt x="711330" y="495056"/>
                </a:lnTo>
                <a:lnTo>
                  <a:pt x="750875" y="488047"/>
                </a:lnTo>
                <a:lnTo>
                  <a:pt x="788879" y="479659"/>
                </a:lnTo>
                <a:lnTo>
                  <a:pt x="859702" y="459008"/>
                </a:lnTo>
                <a:lnTo>
                  <a:pt x="922686" y="433625"/>
                </a:lnTo>
                <a:lnTo>
                  <a:pt x="976717" y="404032"/>
                </a:lnTo>
                <a:lnTo>
                  <a:pt x="1020680" y="370751"/>
                </a:lnTo>
                <a:lnTo>
                  <a:pt x="1053461" y="334304"/>
                </a:lnTo>
                <a:lnTo>
                  <a:pt x="1073947" y="295213"/>
                </a:lnTo>
                <a:lnTo>
                  <a:pt x="1081024" y="254000"/>
                </a:lnTo>
                <a:lnTo>
                  <a:pt x="1079231" y="233160"/>
                </a:lnTo>
                <a:lnTo>
                  <a:pt x="1065311" y="192943"/>
                </a:lnTo>
                <a:lnTo>
                  <a:pt x="1038538" y="155108"/>
                </a:lnTo>
                <a:lnTo>
                  <a:pt x="1000026" y="120179"/>
                </a:lnTo>
                <a:lnTo>
                  <a:pt x="950890" y="88677"/>
                </a:lnTo>
                <a:lnTo>
                  <a:pt x="892244" y="61124"/>
                </a:lnTo>
                <a:lnTo>
                  <a:pt x="825201" y="38041"/>
                </a:lnTo>
                <a:lnTo>
                  <a:pt x="750875" y="19952"/>
                </a:lnTo>
                <a:lnTo>
                  <a:pt x="711330" y="12943"/>
                </a:lnTo>
                <a:lnTo>
                  <a:pt x="670381" y="7378"/>
                </a:lnTo>
                <a:lnTo>
                  <a:pt x="628169" y="3322"/>
                </a:lnTo>
                <a:lnTo>
                  <a:pt x="584833" y="841"/>
                </a:lnTo>
                <a:lnTo>
                  <a:pt x="540512" y="0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2081276" y="3216275"/>
            <a:ext cx="1081405" cy="508000"/>
          </a:xfrm>
          <a:custGeom>
            <a:avLst/>
            <a:gdLst/>
            <a:ahLst/>
            <a:cxnLst/>
            <a:rect l="l" t="t" r="r" b="b"/>
            <a:pathLst>
              <a:path w="1081405" h="508000">
                <a:moveTo>
                  <a:pt x="0" y="254000"/>
                </a:moveTo>
                <a:lnTo>
                  <a:pt x="7072" y="212786"/>
                </a:lnTo>
                <a:lnTo>
                  <a:pt x="27549" y="173695"/>
                </a:lnTo>
                <a:lnTo>
                  <a:pt x="60319" y="137248"/>
                </a:lnTo>
                <a:lnTo>
                  <a:pt x="104270" y="103967"/>
                </a:lnTo>
                <a:lnTo>
                  <a:pt x="158289" y="74374"/>
                </a:lnTo>
                <a:lnTo>
                  <a:pt x="221266" y="48991"/>
                </a:lnTo>
                <a:lnTo>
                  <a:pt x="292088" y="28340"/>
                </a:lnTo>
                <a:lnTo>
                  <a:pt x="330094" y="19952"/>
                </a:lnTo>
                <a:lnTo>
                  <a:pt x="369645" y="12943"/>
                </a:lnTo>
                <a:lnTo>
                  <a:pt x="410601" y="7378"/>
                </a:lnTo>
                <a:lnTo>
                  <a:pt x="452823" y="3322"/>
                </a:lnTo>
                <a:lnTo>
                  <a:pt x="496173" y="841"/>
                </a:lnTo>
                <a:lnTo>
                  <a:pt x="540512" y="0"/>
                </a:lnTo>
                <a:lnTo>
                  <a:pt x="584833" y="841"/>
                </a:lnTo>
                <a:lnTo>
                  <a:pt x="628169" y="3322"/>
                </a:lnTo>
                <a:lnTo>
                  <a:pt x="670381" y="7378"/>
                </a:lnTo>
                <a:lnTo>
                  <a:pt x="711330" y="12943"/>
                </a:lnTo>
                <a:lnTo>
                  <a:pt x="750875" y="19952"/>
                </a:lnTo>
                <a:lnTo>
                  <a:pt x="788879" y="28340"/>
                </a:lnTo>
                <a:lnTo>
                  <a:pt x="859702" y="48991"/>
                </a:lnTo>
                <a:lnTo>
                  <a:pt x="922686" y="74374"/>
                </a:lnTo>
                <a:lnTo>
                  <a:pt x="976717" y="103967"/>
                </a:lnTo>
                <a:lnTo>
                  <a:pt x="1020680" y="137248"/>
                </a:lnTo>
                <a:lnTo>
                  <a:pt x="1053461" y="173695"/>
                </a:lnTo>
                <a:lnTo>
                  <a:pt x="1073947" y="212786"/>
                </a:lnTo>
                <a:lnTo>
                  <a:pt x="1081024" y="254000"/>
                </a:lnTo>
                <a:lnTo>
                  <a:pt x="1079231" y="274839"/>
                </a:lnTo>
                <a:lnTo>
                  <a:pt x="1065311" y="315056"/>
                </a:lnTo>
                <a:lnTo>
                  <a:pt x="1038538" y="352891"/>
                </a:lnTo>
                <a:lnTo>
                  <a:pt x="1000026" y="387820"/>
                </a:lnTo>
                <a:lnTo>
                  <a:pt x="950890" y="419322"/>
                </a:lnTo>
                <a:lnTo>
                  <a:pt x="892244" y="446875"/>
                </a:lnTo>
                <a:lnTo>
                  <a:pt x="825201" y="469958"/>
                </a:lnTo>
                <a:lnTo>
                  <a:pt x="750875" y="488047"/>
                </a:lnTo>
                <a:lnTo>
                  <a:pt x="711330" y="495056"/>
                </a:lnTo>
                <a:lnTo>
                  <a:pt x="670381" y="500621"/>
                </a:lnTo>
                <a:lnTo>
                  <a:pt x="628169" y="504677"/>
                </a:lnTo>
                <a:lnTo>
                  <a:pt x="584833" y="507158"/>
                </a:lnTo>
                <a:lnTo>
                  <a:pt x="540512" y="508000"/>
                </a:lnTo>
                <a:lnTo>
                  <a:pt x="496173" y="507158"/>
                </a:lnTo>
                <a:lnTo>
                  <a:pt x="452823" y="504677"/>
                </a:lnTo>
                <a:lnTo>
                  <a:pt x="410601" y="500621"/>
                </a:lnTo>
                <a:lnTo>
                  <a:pt x="369645" y="495056"/>
                </a:lnTo>
                <a:lnTo>
                  <a:pt x="330094" y="488047"/>
                </a:lnTo>
                <a:lnTo>
                  <a:pt x="292088" y="479659"/>
                </a:lnTo>
                <a:lnTo>
                  <a:pt x="221266" y="459008"/>
                </a:lnTo>
                <a:lnTo>
                  <a:pt x="158289" y="433625"/>
                </a:lnTo>
                <a:lnTo>
                  <a:pt x="104270" y="404032"/>
                </a:lnTo>
                <a:lnTo>
                  <a:pt x="60319" y="370751"/>
                </a:lnTo>
                <a:lnTo>
                  <a:pt x="27549" y="334304"/>
                </a:lnTo>
                <a:lnTo>
                  <a:pt x="7072" y="295213"/>
                </a:lnTo>
                <a:lnTo>
                  <a:pt x="0" y="254000"/>
                </a:lnTo>
                <a:close/>
              </a:path>
            </a:pathLst>
          </a:custGeom>
          <a:ln w="25399">
            <a:solidFill>
              <a:srgbClr val="6E6B6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241804" y="3198876"/>
            <a:ext cx="775716" cy="4008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2241804" y="3412235"/>
            <a:ext cx="775716" cy="4008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776727" y="3412235"/>
            <a:ext cx="294131" cy="4008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426404" y="3496189"/>
            <a:ext cx="2779395" cy="665480"/>
          </a:xfrm>
          <a:custGeom>
            <a:avLst/>
            <a:gdLst/>
            <a:ahLst/>
            <a:cxnLst/>
            <a:rect l="l" t="t" r="r" b="b"/>
            <a:pathLst>
              <a:path w="2779395" h="665479">
                <a:moveTo>
                  <a:pt x="2016066" y="603250"/>
                </a:moveTo>
                <a:lnTo>
                  <a:pt x="1198681" y="603250"/>
                </a:lnTo>
                <a:lnTo>
                  <a:pt x="1208360" y="607060"/>
                </a:lnTo>
                <a:lnTo>
                  <a:pt x="1251460" y="622300"/>
                </a:lnTo>
                <a:lnTo>
                  <a:pt x="1275473" y="628650"/>
                </a:lnTo>
                <a:lnTo>
                  <a:pt x="1288053" y="632460"/>
                </a:lnTo>
                <a:lnTo>
                  <a:pt x="1300999" y="635000"/>
                </a:lnTo>
                <a:lnTo>
                  <a:pt x="1314299" y="638810"/>
                </a:lnTo>
                <a:lnTo>
                  <a:pt x="1327941" y="641350"/>
                </a:lnTo>
                <a:lnTo>
                  <a:pt x="1385687" y="651510"/>
                </a:lnTo>
                <a:lnTo>
                  <a:pt x="1400857" y="652780"/>
                </a:lnTo>
                <a:lnTo>
                  <a:pt x="1416297" y="655320"/>
                </a:lnTo>
                <a:lnTo>
                  <a:pt x="1431994" y="656590"/>
                </a:lnTo>
                <a:lnTo>
                  <a:pt x="1447936" y="659130"/>
                </a:lnTo>
                <a:lnTo>
                  <a:pt x="1464111" y="660400"/>
                </a:lnTo>
                <a:lnTo>
                  <a:pt x="1542029" y="665480"/>
                </a:lnTo>
                <a:lnTo>
                  <a:pt x="1657842" y="665480"/>
                </a:lnTo>
                <a:lnTo>
                  <a:pt x="1732537" y="661670"/>
                </a:lnTo>
                <a:lnTo>
                  <a:pt x="1803776" y="654050"/>
                </a:lnTo>
                <a:lnTo>
                  <a:pt x="1870324" y="643890"/>
                </a:lnTo>
                <a:lnTo>
                  <a:pt x="1930942" y="631190"/>
                </a:lnTo>
                <a:lnTo>
                  <a:pt x="1984392" y="614680"/>
                </a:lnTo>
                <a:lnTo>
                  <a:pt x="2008043" y="607060"/>
                </a:lnTo>
                <a:lnTo>
                  <a:pt x="2016066" y="603250"/>
                </a:lnTo>
                <a:close/>
              </a:path>
              <a:path w="2779395" h="665479">
                <a:moveTo>
                  <a:pt x="819244" y="59690"/>
                </a:moveTo>
                <a:lnTo>
                  <a:pt x="721586" y="59690"/>
                </a:lnTo>
                <a:lnTo>
                  <a:pt x="705286" y="60960"/>
                </a:lnTo>
                <a:lnTo>
                  <a:pt x="665673" y="62230"/>
                </a:lnTo>
                <a:lnTo>
                  <a:pt x="627371" y="66040"/>
                </a:lnTo>
                <a:lnTo>
                  <a:pt x="590490" y="68580"/>
                </a:lnTo>
                <a:lnTo>
                  <a:pt x="521422" y="78740"/>
                </a:lnTo>
                <a:lnTo>
                  <a:pt x="459334" y="91440"/>
                </a:lnTo>
                <a:lnTo>
                  <a:pt x="405091" y="106680"/>
                </a:lnTo>
                <a:lnTo>
                  <a:pt x="359560" y="124460"/>
                </a:lnTo>
                <a:lnTo>
                  <a:pt x="323605" y="143510"/>
                </a:lnTo>
                <a:lnTo>
                  <a:pt x="289523" y="173990"/>
                </a:lnTo>
                <a:lnTo>
                  <a:pt x="281297" y="196850"/>
                </a:lnTo>
                <a:lnTo>
                  <a:pt x="281858" y="208280"/>
                </a:lnTo>
                <a:lnTo>
                  <a:pt x="285678" y="219710"/>
                </a:lnTo>
                <a:lnTo>
                  <a:pt x="279781" y="222250"/>
                </a:lnTo>
                <a:lnTo>
                  <a:pt x="264302" y="222250"/>
                </a:lnTo>
                <a:lnTo>
                  <a:pt x="190454" y="228600"/>
                </a:lnTo>
                <a:lnTo>
                  <a:pt x="176555" y="231140"/>
                </a:lnTo>
                <a:lnTo>
                  <a:pt x="163000" y="232410"/>
                </a:lnTo>
                <a:lnTo>
                  <a:pt x="137017" y="237490"/>
                </a:lnTo>
                <a:lnTo>
                  <a:pt x="112688" y="242570"/>
                </a:lnTo>
                <a:lnTo>
                  <a:pt x="101201" y="246380"/>
                </a:lnTo>
                <a:lnTo>
                  <a:pt x="90198" y="248920"/>
                </a:lnTo>
                <a:lnTo>
                  <a:pt x="79701" y="252730"/>
                </a:lnTo>
                <a:lnTo>
                  <a:pt x="69733" y="255270"/>
                </a:lnTo>
                <a:lnTo>
                  <a:pt x="60317" y="259080"/>
                </a:lnTo>
                <a:lnTo>
                  <a:pt x="20945" y="280670"/>
                </a:lnTo>
                <a:lnTo>
                  <a:pt x="0" y="314960"/>
                </a:lnTo>
                <a:lnTo>
                  <a:pt x="1535" y="322580"/>
                </a:lnTo>
                <a:lnTo>
                  <a:pt x="36202" y="355600"/>
                </a:lnTo>
                <a:lnTo>
                  <a:pt x="77525" y="373380"/>
                </a:lnTo>
                <a:lnTo>
                  <a:pt x="133260" y="388620"/>
                </a:lnTo>
                <a:lnTo>
                  <a:pt x="154903" y="392430"/>
                </a:lnTo>
                <a:lnTo>
                  <a:pt x="137034" y="398780"/>
                </a:lnTo>
                <a:lnTo>
                  <a:pt x="95716" y="419100"/>
                </a:lnTo>
                <a:lnTo>
                  <a:pt x="71092" y="449580"/>
                </a:lnTo>
                <a:lnTo>
                  <a:pt x="70696" y="457200"/>
                </a:lnTo>
                <a:lnTo>
                  <a:pt x="72699" y="464820"/>
                </a:lnTo>
                <a:lnTo>
                  <a:pt x="100417" y="492760"/>
                </a:lnTo>
                <a:lnTo>
                  <a:pt x="139268" y="510540"/>
                </a:lnTo>
                <a:lnTo>
                  <a:pt x="190889" y="525780"/>
                </a:lnTo>
                <a:lnTo>
                  <a:pt x="252840" y="537210"/>
                </a:lnTo>
                <a:lnTo>
                  <a:pt x="298674" y="542290"/>
                </a:lnTo>
                <a:lnTo>
                  <a:pt x="347292" y="544830"/>
                </a:lnTo>
                <a:lnTo>
                  <a:pt x="423854" y="544830"/>
                </a:lnTo>
                <a:lnTo>
                  <a:pt x="425886" y="546100"/>
                </a:lnTo>
                <a:lnTo>
                  <a:pt x="427791" y="546100"/>
                </a:lnTo>
                <a:lnTo>
                  <a:pt x="429823" y="547370"/>
                </a:lnTo>
                <a:lnTo>
                  <a:pt x="455085" y="558800"/>
                </a:lnTo>
                <a:lnTo>
                  <a:pt x="482922" y="568960"/>
                </a:lnTo>
                <a:lnTo>
                  <a:pt x="513137" y="579120"/>
                </a:lnTo>
                <a:lnTo>
                  <a:pt x="545532" y="586740"/>
                </a:lnTo>
                <a:lnTo>
                  <a:pt x="579908" y="595630"/>
                </a:lnTo>
                <a:lnTo>
                  <a:pt x="653812" y="608330"/>
                </a:lnTo>
                <a:lnTo>
                  <a:pt x="733267" y="618490"/>
                </a:lnTo>
                <a:lnTo>
                  <a:pt x="859390" y="626110"/>
                </a:lnTo>
                <a:lnTo>
                  <a:pt x="945789" y="626110"/>
                </a:lnTo>
                <a:lnTo>
                  <a:pt x="989090" y="624840"/>
                </a:lnTo>
                <a:lnTo>
                  <a:pt x="1074903" y="619760"/>
                </a:lnTo>
                <a:lnTo>
                  <a:pt x="1158345" y="609600"/>
                </a:lnTo>
                <a:lnTo>
                  <a:pt x="1198681" y="603250"/>
                </a:lnTo>
                <a:lnTo>
                  <a:pt x="2016066" y="603250"/>
                </a:lnTo>
                <a:lnTo>
                  <a:pt x="2029438" y="596900"/>
                </a:lnTo>
                <a:lnTo>
                  <a:pt x="2048422" y="586740"/>
                </a:lnTo>
                <a:lnTo>
                  <a:pt x="2064841" y="576580"/>
                </a:lnTo>
                <a:lnTo>
                  <a:pt x="2078540" y="566420"/>
                </a:lnTo>
                <a:lnTo>
                  <a:pt x="2515879" y="566420"/>
                </a:lnTo>
                <a:lnTo>
                  <a:pt x="2568421" y="554990"/>
                </a:lnTo>
                <a:lnTo>
                  <a:pt x="2614585" y="542290"/>
                </a:lnTo>
                <a:lnTo>
                  <a:pt x="2653520" y="527050"/>
                </a:lnTo>
                <a:lnTo>
                  <a:pt x="2696504" y="501650"/>
                </a:lnTo>
                <a:lnTo>
                  <a:pt x="2720566" y="463550"/>
                </a:lnTo>
                <a:lnTo>
                  <a:pt x="2734267" y="462280"/>
                </a:lnTo>
                <a:lnTo>
                  <a:pt x="2747878" y="462280"/>
                </a:lnTo>
                <a:lnTo>
                  <a:pt x="2788097" y="458470"/>
                </a:lnTo>
                <a:lnTo>
                  <a:pt x="2801273" y="458470"/>
                </a:lnTo>
                <a:lnTo>
                  <a:pt x="2814321" y="457200"/>
                </a:lnTo>
                <a:lnTo>
                  <a:pt x="2827234" y="454660"/>
                </a:lnTo>
                <a:lnTo>
                  <a:pt x="2865081" y="450850"/>
                </a:lnTo>
                <a:lnTo>
                  <a:pt x="2877375" y="448310"/>
                </a:lnTo>
                <a:lnTo>
                  <a:pt x="2889495" y="447040"/>
                </a:lnTo>
                <a:lnTo>
                  <a:pt x="2913182" y="441960"/>
                </a:lnTo>
                <a:lnTo>
                  <a:pt x="2978210" y="427990"/>
                </a:lnTo>
                <a:lnTo>
                  <a:pt x="3032227" y="411480"/>
                </a:lnTo>
                <a:lnTo>
                  <a:pt x="3075468" y="393700"/>
                </a:lnTo>
                <a:lnTo>
                  <a:pt x="3107747" y="373380"/>
                </a:lnTo>
                <a:lnTo>
                  <a:pt x="3135209" y="341630"/>
                </a:lnTo>
                <a:lnTo>
                  <a:pt x="3139278" y="320040"/>
                </a:lnTo>
                <a:lnTo>
                  <a:pt x="3136971" y="308610"/>
                </a:lnTo>
                <a:lnTo>
                  <a:pt x="3112411" y="276860"/>
                </a:lnTo>
                <a:lnTo>
                  <a:pt x="3060905" y="246380"/>
                </a:lnTo>
                <a:lnTo>
                  <a:pt x="3037641" y="236220"/>
                </a:lnTo>
                <a:lnTo>
                  <a:pt x="3044753" y="231140"/>
                </a:lnTo>
                <a:lnTo>
                  <a:pt x="3068988" y="195580"/>
                </a:lnTo>
                <a:lnTo>
                  <a:pt x="3068494" y="186690"/>
                </a:lnTo>
                <a:lnTo>
                  <a:pt x="3043265" y="152400"/>
                </a:lnTo>
                <a:lnTo>
                  <a:pt x="3001837" y="129540"/>
                </a:lnTo>
                <a:lnTo>
                  <a:pt x="2984105" y="121920"/>
                </a:lnTo>
                <a:lnTo>
                  <a:pt x="2943166" y="109220"/>
                </a:lnTo>
                <a:lnTo>
                  <a:pt x="2895383" y="97790"/>
                </a:lnTo>
                <a:lnTo>
                  <a:pt x="2781471" y="81280"/>
                </a:lnTo>
                <a:lnTo>
                  <a:pt x="2779220" y="78740"/>
                </a:lnTo>
                <a:lnTo>
                  <a:pt x="1019103" y="78740"/>
                </a:lnTo>
                <a:lnTo>
                  <a:pt x="990226" y="73660"/>
                </a:lnTo>
                <a:lnTo>
                  <a:pt x="975466" y="72390"/>
                </a:lnTo>
                <a:lnTo>
                  <a:pt x="960510" y="69850"/>
                </a:lnTo>
                <a:lnTo>
                  <a:pt x="930060" y="67310"/>
                </a:lnTo>
                <a:lnTo>
                  <a:pt x="914594" y="64770"/>
                </a:lnTo>
                <a:lnTo>
                  <a:pt x="898984" y="63500"/>
                </a:lnTo>
                <a:lnTo>
                  <a:pt x="883243" y="63500"/>
                </a:lnTo>
                <a:lnTo>
                  <a:pt x="851425" y="60960"/>
                </a:lnTo>
                <a:lnTo>
                  <a:pt x="835373" y="60960"/>
                </a:lnTo>
                <a:lnTo>
                  <a:pt x="819244" y="59690"/>
                </a:lnTo>
                <a:close/>
              </a:path>
              <a:path w="2779395" h="665479">
                <a:moveTo>
                  <a:pt x="2328506" y="582930"/>
                </a:moveTo>
                <a:lnTo>
                  <a:pt x="2267269" y="582930"/>
                </a:lnTo>
                <a:lnTo>
                  <a:pt x="2280641" y="584200"/>
                </a:lnTo>
                <a:lnTo>
                  <a:pt x="2294056" y="584200"/>
                </a:lnTo>
                <a:lnTo>
                  <a:pt x="2328506" y="582930"/>
                </a:lnTo>
                <a:close/>
              </a:path>
              <a:path w="2779395" h="665479">
                <a:moveTo>
                  <a:pt x="2515879" y="566420"/>
                </a:moveTo>
                <a:lnTo>
                  <a:pt x="2078540" y="566420"/>
                </a:lnTo>
                <a:lnTo>
                  <a:pt x="2090085" y="567690"/>
                </a:lnTo>
                <a:lnTo>
                  <a:pt x="2101821" y="570230"/>
                </a:lnTo>
                <a:lnTo>
                  <a:pt x="2125826" y="572770"/>
                </a:lnTo>
                <a:lnTo>
                  <a:pt x="2138075" y="575310"/>
                </a:lnTo>
                <a:lnTo>
                  <a:pt x="2175692" y="579120"/>
                </a:lnTo>
                <a:lnTo>
                  <a:pt x="2188488" y="579120"/>
                </a:lnTo>
                <a:lnTo>
                  <a:pt x="2214405" y="581660"/>
                </a:lnTo>
                <a:lnTo>
                  <a:pt x="2227507" y="581660"/>
                </a:lnTo>
                <a:lnTo>
                  <a:pt x="2240692" y="582930"/>
                </a:lnTo>
                <a:lnTo>
                  <a:pt x="2362213" y="582930"/>
                </a:lnTo>
                <a:lnTo>
                  <a:pt x="2426972" y="577850"/>
                </a:lnTo>
                <a:lnTo>
                  <a:pt x="2515879" y="566420"/>
                </a:lnTo>
                <a:close/>
              </a:path>
              <a:path w="2779395" h="665479">
                <a:moveTo>
                  <a:pt x="1395115" y="19050"/>
                </a:moveTo>
                <a:lnTo>
                  <a:pt x="1335170" y="19050"/>
                </a:lnTo>
                <a:lnTo>
                  <a:pt x="1276268" y="21589"/>
                </a:lnTo>
                <a:lnTo>
                  <a:pt x="1219486" y="26670"/>
                </a:lnTo>
                <a:lnTo>
                  <a:pt x="1165903" y="34290"/>
                </a:lnTo>
                <a:lnTo>
                  <a:pt x="1116596" y="44450"/>
                </a:lnTo>
                <a:lnTo>
                  <a:pt x="1072641" y="55880"/>
                </a:lnTo>
                <a:lnTo>
                  <a:pt x="1035117" y="71120"/>
                </a:lnTo>
                <a:lnTo>
                  <a:pt x="1019103" y="78740"/>
                </a:lnTo>
                <a:lnTo>
                  <a:pt x="2779220" y="78740"/>
                </a:lnTo>
                <a:lnTo>
                  <a:pt x="2739256" y="50800"/>
                </a:lnTo>
                <a:lnTo>
                  <a:pt x="1629731" y="50800"/>
                </a:lnTo>
                <a:lnTo>
                  <a:pt x="1618381" y="46990"/>
                </a:lnTo>
                <a:lnTo>
                  <a:pt x="1582028" y="39370"/>
                </a:lnTo>
                <a:lnTo>
                  <a:pt x="1542470" y="31750"/>
                </a:lnTo>
                <a:lnTo>
                  <a:pt x="1513825" y="27940"/>
                </a:lnTo>
                <a:lnTo>
                  <a:pt x="1425142" y="20320"/>
                </a:lnTo>
                <a:lnTo>
                  <a:pt x="1395115" y="19050"/>
                </a:lnTo>
                <a:close/>
              </a:path>
              <a:path w="2779395" h="665479">
                <a:moveTo>
                  <a:pt x="1960480" y="1270"/>
                </a:moveTo>
                <a:lnTo>
                  <a:pt x="1886677" y="1270"/>
                </a:lnTo>
                <a:lnTo>
                  <a:pt x="1815093" y="5080"/>
                </a:lnTo>
                <a:lnTo>
                  <a:pt x="1770036" y="10160"/>
                </a:lnTo>
                <a:lnTo>
                  <a:pt x="1728112" y="17780"/>
                </a:lnTo>
                <a:lnTo>
                  <a:pt x="1708593" y="22860"/>
                </a:lnTo>
                <a:lnTo>
                  <a:pt x="1690180" y="26670"/>
                </a:lnTo>
                <a:lnTo>
                  <a:pt x="1672980" y="33020"/>
                </a:lnTo>
                <a:lnTo>
                  <a:pt x="1657100" y="38100"/>
                </a:lnTo>
                <a:lnTo>
                  <a:pt x="1642648" y="44450"/>
                </a:lnTo>
                <a:lnTo>
                  <a:pt x="1629731" y="50800"/>
                </a:lnTo>
                <a:lnTo>
                  <a:pt x="2739256" y="50800"/>
                </a:lnTo>
                <a:lnTo>
                  <a:pt x="2726776" y="44450"/>
                </a:lnTo>
                <a:lnTo>
                  <a:pt x="2713038" y="39370"/>
                </a:lnTo>
                <a:lnTo>
                  <a:pt x="2698079" y="34290"/>
                </a:lnTo>
                <a:lnTo>
                  <a:pt x="2694043" y="33020"/>
                </a:lnTo>
                <a:lnTo>
                  <a:pt x="2158205" y="33020"/>
                </a:lnTo>
                <a:lnTo>
                  <a:pt x="2147453" y="29210"/>
                </a:lnTo>
                <a:lnTo>
                  <a:pt x="2136126" y="26670"/>
                </a:lnTo>
                <a:lnTo>
                  <a:pt x="2124246" y="22860"/>
                </a:lnTo>
                <a:lnTo>
                  <a:pt x="2098915" y="17780"/>
                </a:lnTo>
                <a:lnTo>
                  <a:pt x="2057328" y="10160"/>
                </a:lnTo>
                <a:lnTo>
                  <a:pt x="1985074" y="2539"/>
                </a:lnTo>
                <a:lnTo>
                  <a:pt x="1960480" y="1270"/>
                </a:lnTo>
                <a:close/>
              </a:path>
              <a:path w="2779395" h="665479">
                <a:moveTo>
                  <a:pt x="2488396" y="1270"/>
                </a:moveTo>
                <a:lnTo>
                  <a:pt x="2379243" y="1270"/>
                </a:lnTo>
                <a:lnTo>
                  <a:pt x="2352200" y="2539"/>
                </a:lnTo>
                <a:lnTo>
                  <a:pt x="2273592" y="10160"/>
                </a:lnTo>
                <a:lnTo>
                  <a:pt x="2224491" y="17780"/>
                </a:lnTo>
                <a:lnTo>
                  <a:pt x="2179157" y="27940"/>
                </a:lnTo>
                <a:lnTo>
                  <a:pt x="2158205" y="33020"/>
                </a:lnTo>
                <a:lnTo>
                  <a:pt x="2694043" y="33020"/>
                </a:lnTo>
                <a:lnTo>
                  <a:pt x="2618013" y="15239"/>
                </a:lnTo>
                <a:lnTo>
                  <a:pt x="2567920" y="7620"/>
                </a:lnTo>
                <a:lnTo>
                  <a:pt x="2515328" y="3810"/>
                </a:lnTo>
                <a:lnTo>
                  <a:pt x="2488396" y="1270"/>
                </a:lnTo>
                <a:close/>
              </a:path>
              <a:path w="2779395" h="665479">
                <a:moveTo>
                  <a:pt x="2433864" y="0"/>
                </a:moveTo>
                <a:lnTo>
                  <a:pt x="2406504" y="1270"/>
                </a:lnTo>
                <a:lnTo>
                  <a:pt x="2461201" y="1270"/>
                </a:lnTo>
                <a:lnTo>
                  <a:pt x="2433864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426404" y="3496068"/>
            <a:ext cx="3139440" cy="666115"/>
          </a:xfrm>
          <a:custGeom>
            <a:avLst/>
            <a:gdLst/>
            <a:ahLst/>
            <a:cxnLst/>
            <a:rect l="l" t="t" r="r" b="b"/>
            <a:pathLst>
              <a:path w="3139440" h="666114">
                <a:moveTo>
                  <a:pt x="285678" y="219316"/>
                </a:moveTo>
                <a:lnTo>
                  <a:pt x="281858" y="207748"/>
                </a:lnTo>
                <a:lnTo>
                  <a:pt x="281297" y="196313"/>
                </a:lnTo>
                <a:lnTo>
                  <a:pt x="283888" y="185051"/>
                </a:lnTo>
                <a:lnTo>
                  <a:pt x="309489" y="152720"/>
                </a:lnTo>
                <a:lnTo>
                  <a:pt x="359560" y="123434"/>
                </a:lnTo>
                <a:lnTo>
                  <a:pt x="405091" y="106151"/>
                </a:lnTo>
                <a:lnTo>
                  <a:pt x="459334" y="91043"/>
                </a:lnTo>
                <a:lnTo>
                  <a:pt x="521422" y="78441"/>
                </a:lnTo>
                <a:lnTo>
                  <a:pt x="590490" y="68674"/>
                </a:lnTo>
                <a:lnTo>
                  <a:pt x="665673" y="62071"/>
                </a:lnTo>
                <a:lnTo>
                  <a:pt x="705286" y="60058"/>
                </a:lnTo>
                <a:lnTo>
                  <a:pt x="754219" y="58832"/>
                </a:lnTo>
                <a:lnTo>
                  <a:pt x="770525" y="58739"/>
                </a:lnTo>
                <a:lnTo>
                  <a:pt x="786807" y="58804"/>
                </a:lnTo>
                <a:lnTo>
                  <a:pt x="835373" y="59932"/>
                </a:lnTo>
                <a:lnTo>
                  <a:pt x="883243" y="62446"/>
                </a:lnTo>
                <a:lnTo>
                  <a:pt x="930060" y="66324"/>
                </a:lnTo>
                <a:lnTo>
                  <a:pt x="975466" y="71546"/>
                </a:lnTo>
                <a:lnTo>
                  <a:pt x="1019103" y="78092"/>
                </a:lnTo>
                <a:lnTo>
                  <a:pt x="1035117" y="70157"/>
                </a:lnTo>
                <a:lnTo>
                  <a:pt x="1072641" y="55860"/>
                </a:lnTo>
                <a:lnTo>
                  <a:pt x="1116596" y="43739"/>
                </a:lnTo>
                <a:lnTo>
                  <a:pt x="1165903" y="33888"/>
                </a:lnTo>
                <a:lnTo>
                  <a:pt x="1219486" y="26403"/>
                </a:lnTo>
                <a:lnTo>
                  <a:pt x="1276268" y="21378"/>
                </a:lnTo>
                <a:lnTo>
                  <a:pt x="1335170" y="18907"/>
                </a:lnTo>
                <a:lnTo>
                  <a:pt x="1365079" y="18659"/>
                </a:lnTo>
                <a:lnTo>
                  <a:pt x="1395115" y="19085"/>
                </a:lnTo>
                <a:lnTo>
                  <a:pt x="1455025" y="22006"/>
                </a:lnTo>
                <a:lnTo>
                  <a:pt x="1513825" y="27764"/>
                </a:lnTo>
                <a:lnTo>
                  <a:pt x="1555992" y="33922"/>
                </a:lnTo>
                <a:lnTo>
                  <a:pt x="1594518" y="41395"/>
                </a:lnTo>
                <a:lnTo>
                  <a:pt x="1629731" y="50162"/>
                </a:lnTo>
                <a:lnTo>
                  <a:pt x="1642648" y="43673"/>
                </a:lnTo>
                <a:lnTo>
                  <a:pt x="1690180" y="26682"/>
                </a:lnTo>
                <a:lnTo>
                  <a:pt x="1728112" y="17525"/>
                </a:lnTo>
                <a:lnTo>
                  <a:pt x="1770036" y="10207"/>
                </a:lnTo>
                <a:lnTo>
                  <a:pt x="1815093" y="4814"/>
                </a:lnTo>
                <a:lnTo>
                  <a:pt x="1862426" y="1434"/>
                </a:lnTo>
                <a:lnTo>
                  <a:pt x="1911174" y="151"/>
                </a:lnTo>
                <a:lnTo>
                  <a:pt x="1935811" y="325"/>
                </a:lnTo>
                <a:lnTo>
                  <a:pt x="1985074" y="2354"/>
                </a:lnTo>
                <a:lnTo>
                  <a:pt x="2033605" y="6698"/>
                </a:lnTo>
                <a:lnTo>
                  <a:pt x="2071639" y="11995"/>
                </a:lnTo>
                <a:lnTo>
                  <a:pt x="2111834" y="19828"/>
                </a:lnTo>
                <a:lnTo>
                  <a:pt x="2158205" y="32748"/>
                </a:lnTo>
                <a:lnTo>
                  <a:pt x="2179157" y="27101"/>
                </a:lnTo>
                <a:lnTo>
                  <a:pt x="2224491" y="17364"/>
                </a:lnTo>
                <a:lnTo>
                  <a:pt x="2273592" y="9742"/>
                </a:lnTo>
                <a:lnTo>
                  <a:pt x="2325497" y="4279"/>
                </a:lnTo>
                <a:lnTo>
                  <a:pt x="2379243" y="1017"/>
                </a:lnTo>
                <a:lnTo>
                  <a:pt x="2433864" y="0"/>
                </a:lnTo>
                <a:lnTo>
                  <a:pt x="2461201" y="346"/>
                </a:lnTo>
                <a:lnTo>
                  <a:pt x="2515328" y="2779"/>
                </a:lnTo>
                <a:lnTo>
                  <a:pt x="2567920" y="7564"/>
                </a:lnTo>
                <a:lnTo>
                  <a:pt x="2618013" y="14747"/>
                </a:lnTo>
                <a:lnTo>
                  <a:pt x="2664642" y="24371"/>
                </a:lnTo>
                <a:lnTo>
                  <a:pt x="2713038" y="38811"/>
                </a:lnTo>
                <a:lnTo>
                  <a:pt x="2750439" y="55606"/>
                </a:lnTo>
                <a:lnTo>
                  <a:pt x="2781471" y="80766"/>
                </a:lnTo>
                <a:lnTo>
                  <a:pt x="2812072" y="83972"/>
                </a:lnTo>
                <a:lnTo>
                  <a:pt x="2869096" y="92156"/>
                </a:lnTo>
                <a:lnTo>
                  <a:pt x="2920096" y="102479"/>
                </a:lnTo>
                <a:lnTo>
                  <a:pt x="2964525" y="114677"/>
                </a:lnTo>
                <a:lnTo>
                  <a:pt x="3001837" y="128485"/>
                </a:lnTo>
                <a:lnTo>
                  <a:pt x="3043265" y="151635"/>
                </a:lnTo>
                <a:lnTo>
                  <a:pt x="3068494" y="185659"/>
                </a:lnTo>
                <a:lnTo>
                  <a:pt x="3068988" y="194508"/>
                </a:lnTo>
                <a:lnTo>
                  <a:pt x="3067019" y="203428"/>
                </a:lnTo>
                <a:lnTo>
                  <a:pt x="3037641" y="236080"/>
                </a:lnTo>
                <a:lnTo>
                  <a:pt x="3060905" y="245590"/>
                </a:lnTo>
                <a:lnTo>
                  <a:pt x="3098267" y="265623"/>
                </a:lnTo>
                <a:lnTo>
                  <a:pt x="3131740" y="297434"/>
                </a:lnTo>
                <a:lnTo>
                  <a:pt x="3139278" y="319216"/>
                </a:lnTo>
                <a:lnTo>
                  <a:pt x="3138683" y="330126"/>
                </a:lnTo>
                <a:lnTo>
                  <a:pt x="3107747" y="372687"/>
                </a:lnTo>
                <a:lnTo>
                  <a:pt x="3055206" y="402040"/>
                </a:lnTo>
                <a:lnTo>
                  <a:pt x="3006554" y="419615"/>
                </a:lnTo>
                <a:lnTo>
                  <a:pt x="2947217" y="435115"/>
                </a:lnTo>
                <a:lnTo>
                  <a:pt x="2901433" y="444131"/>
                </a:lnTo>
                <a:lnTo>
                  <a:pt x="2852621" y="451575"/>
                </a:lnTo>
                <a:lnTo>
                  <a:pt x="2814321" y="456092"/>
                </a:lnTo>
                <a:lnTo>
                  <a:pt x="2774801" y="459667"/>
                </a:lnTo>
                <a:lnTo>
                  <a:pt x="2734267" y="462275"/>
                </a:lnTo>
                <a:lnTo>
                  <a:pt x="2720566" y="462926"/>
                </a:lnTo>
                <a:lnTo>
                  <a:pt x="2718432" y="472876"/>
                </a:lnTo>
                <a:lnTo>
                  <a:pt x="2684374" y="510076"/>
                </a:lnTo>
                <a:lnTo>
                  <a:pt x="2635009" y="534382"/>
                </a:lnTo>
                <a:lnTo>
                  <a:pt x="2592353" y="548411"/>
                </a:lnTo>
                <a:lnTo>
                  <a:pt x="2542894" y="560413"/>
                </a:lnTo>
                <a:lnTo>
                  <a:pt x="2487483" y="570142"/>
                </a:lnTo>
                <a:lnTo>
                  <a:pt x="2426972" y="577351"/>
                </a:lnTo>
                <a:lnTo>
                  <a:pt x="2362213" y="581793"/>
                </a:lnTo>
                <a:lnTo>
                  <a:pt x="2294056" y="583222"/>
                </a:lnTo>
                <a:lnTo>
                  <a:pt x="2280641" y="583129"/>
                </a:lnTo>
                <a:lnTo>
                  <a:pt x="2240692" y="582116"/>
                </a:lnTo>
                <a:lnTo>
                  <a:pt x="2201396" y="580016"/>
                </a:lnTo>
                <a:lnTo>
                  <a:pt x="2163018" y="576852"/>
                </a:lnTo>
                <a:lnTo>
                  <a:pt x="2113738" y="571017"/>
                </a:lnTo>
                <a:lnTo>
                  <a:pt x="2078540" y="565457"/>
                </a:lnTo>
                <a:lnTo>
                  <a:pt x="2064841" y="576370"/>
                </a:lnTo>
                <a:lnTo>
                  <a:pt x="2029438" y="596658"/>
                </a:lnTo>
                <a:lnTo>
                  <a:pt x="1984392" y="614728"/>
                </a:lnTo>
                <a:lnTo>
                  <a:pt x="1930942" y="630382"/>
                </a:lnTo>
                <a:lnTo>
                  <a:pt x="1870324" y="643422"/>
                </a:lnTo>
                <a:lnTo>
                  <a:pt x="1803776" y="653648"/>
                </a:lnTo>
                <a:lnTo>
                  <a:pt x="1732537" y="660862"/>
                </a:lnTo>
                <a:lnTo>
                  <a:pt x="1657842" y="664865"/>
                </a:lnTo>
                <a:lnTo>
                  <a:pt x="1619586" y="665601"/>
                </a:lnTo>
                <a:lnTo>
                  <a:pt x="1580930" y="665459"/>
                </a:lnTo>
                <a:lnTo>
                  <a:pt x="1542029" y="664416"/>
                </a:lnTo>
                <a:lnTo>
                  <a:pt x="1503038" y="662446"/>
                </a:lnTo>
                <a:lnTo>
                  <a:pt x="1464111" y="659524"/>
                </a:lnTo>
                <a:lnTo>
                  <a:pt x="1416297" y="654538"/>
                </a:lnTo>
                <a:lnTo>
                  <a:pt x="1370798" y="648189"/>
                </a:lnTo>
                <a:lnTo>
                  <a:pt x="1327941" y="640546"/>
                </a:lnTo>
                <a:lnTo>
                  <a:pt x="1288053" y="631678"/>
                </a:lnTo>
                <a:lnTo>
                  <a:pt x="1240051" y="618071"/>
                </a:lnTo>
                <a:lnTo>
                  <a:pt x="1198681" y="602577"/>
                </a:lnTo>
                <a:lnTo>
                  <a:pt x="1158345" y="608975"/>
                </a:lnTo>
                <a:lnTo>
                  <a:pt x="1117019" y="614322"/>
                </a:lnTo>
                <a:lnTo>
                  <a:pt x="1074903" y="618632"/>
                </a:lnTo>
                <a:lnTo>
                  <a:pt x="1032194" y="621919"/>
                </a:lnTo>
                <a:lnTo>
                  <a:pt x="989090" y="624198"/>
                </a:lnTo>
                <a:lnTo>
                  <a:pt x="945789" y="625483"/>
                </a:lnTo>
                <a:lnTo>
                  <a:pt x="902490" y="625788"/>
                </a:lnTo>
                <a:lnTo>
                  <a:pt x="859390" y="625127"/>
                </a:lnTo>
                <a:lnTo>
                  <a:pt x="816688" y="623515"/>
                </a:lnTo>
                <a:lnTo>
                  <a:pt x="774581" y="620966"/>
                </a:lnTo>
                <a:lnTo>
                  <a:pt x="733267" y="617495"/>
                </a:lnTo>
                <a:lnTo>
                  <a:pt x="692945" y="613114"/>
                </a:lnTo>
                <a:lnTo>
                  <a:pt x="653812" y="607840"/>
                </a:lnTo>
                <a:lnTo>
                  <a:pt x="616067" y="601685"/>
                </a:lnTo>
                <a:lnTo>
                  <a:pt x="545532" y="586793"/>
                </a:lnTo>
                <a:lnTo>
                  <a:pt x="482922" y="568553"/>
                </a:lnTo>
                <a:lnTo>
                  <a:pt x="429823" y="547078"/>
                </a:lnTo>
                <a:lnTo>
                  <a:pt x="425886" y="545135"/>
                </a:lnTo>
                <a:lnTo>
                  <a:pt x="423854" y="544157"/>
                </a:lnTo>
                <a:lnTo>
                  <a:pt x="397969" y="544728"/>
                </a:lnTo>
                <a:lnTo>
                  <a:pt x="372418" y="544695"/>
                </a:lnTo>
                <a:lnTo>
                  <a:pt x="347292" y="544080"/>
                </a:lnTo>
                <a:lnTo>
                  <a:pt x="298674" y="541180"/>
                </a:lnTo>
                <a:lnTo>
                  <a:pt x="252840" y="536194"/>
                </a:lnTo>
                <a:lnTo>
                  <a:pt x="210512" y="529286"/>
                </a:lnTo>
                <a:lnTo>
                  <a:pt x="172413" y="520620"/>
                </a:lnTo>
                <a:lnTo>
                  <a:pt x="124778" y="504686"/>
                </a:lnTo>
                <a:lnTo>
                  <a:pt x="90726" y="485723"/>
                </a:lnTo>
                <a:lnTo>
                  <a:pt x="70696" y="456346"/>
                </a:lnTo>
                <a:lnTo>
                  <a:pt x="71092" y="448446"/>
                </a:lnTo>
                <a:lnTo>
                  <a:pt x="95716" y="418088"/>
                </a:lnTo>
                <a:lnTo>
                  <a:pt x="137034" y="397799"/>
                </a:lnTo>
                <a:lnTo>
                  <a:pt x="154903" y="391731"/>
                </a:lnTo>
                <a:lnTo>
                  <a:pt x="133260" y="387631"/>
                </a:lnTo>
                <a:lnTo>
                  <a:pt x="94542" y="378197"/>
                </a:lnTo>
                <a:lnTo>
                  <a:pt x="48325" y="361442"/>
                </a:lnTo>
                <a:lnTo>
                  <a:pt x="10093" y="335594"/>
                </a:lnTo>
                <a:lnTo>
                  <a:pt x="0" y="314702"/>
                </a:lnTo>
                <a:lnTo>
                  <a:pt x="333" y="307622"/>
                </a:lnTo>
                <a:lnTo>
                  <a:pt x="31067" y="272802"/>
                </a:lnTo>
                <a:lnTo>
                  <a:pt x="69733" y="255038"/>
                </a:lnTo>
                <a:lnTo>
                  <a:pt x="112688" y="242322"/>
                </a:lnTo>
                <a:lnTo>
                  <a:pt x="163000" y="232302"/>
                </a:lnTo>
                <a:lnTo>
                  <a:pt x="204674" y="226722"/>
                </a:lnTo>
                <a:lnTo>
                  <a:pt x="249029" y="222930"/>
                </a:lnTo>
                <a:lnTo>
                  <a:pt x="279781" y="221451"/>
                </a:lnTo>
                <a:lnTo>
                  <a:pt x="285678" y="219316"/>
                </a:lnTo>
                <a:close/>
              </a:path>
            </a:pathLst>
          </a:custGeom>
          <a:ln w="25399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591829" y="3885878"/>
            <a:ext cx="177800" cy="12065"/>
          </a:xfrm>
          <a:custGeom>
            <a:avLst/>
            <a:gdLst/>
            <a:ahLst/>
            <a:cxnLst/>
            <a:rect l="l" t="t" r="r" b="b"/>
            <a:pathLst>
              <a:path w="177800" h="12064">
                <a:moveTo>
                  <a:pt x="177784" y="11268"/>
                </a:moveTo>
                <a:lnTo>
                  <a:pt x="164544" y="11486"/>
                </a:lnTo>
                <a:lnTo>
                  <a:pt x="151320" y="11542"/>
                </a:lnTo>
                <a:lnTo>
                  <a:pt x="138131" y="11438"/>
                </a:lnTo>
                <a:lnTo>
                  <a:pt x="98927" y="10171"/>
                </a:lnTo>
                <a:lnTo>
                  <a:pt x="60622" y="7499"/>
                </a:lnTo>
                <a:lnTo>
                  <a:pt x="11725" y="1799"/>
                </a:lnTo>
                <a:lnTo>
                  <a:pt x="0" y="0"/>
                </a:lnTo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855915" y="4031437"/>
            <a:ext cx="76200" cy="5715"/>
          </a:xfrm>
          <a:custGeom>
            <a:avLst/>
            <a:gdLst/>
            <a:ahLst/>
            <a:cxnLst/>
            <a:rect l="l" t="t" r="r" b="b"/>
            <a:pathLst>
              <a:path w="76200" h="5714">
                <a:moveTo>
                  <a:pt x="75877" y="0"/>
                </a:moveTo>
                <a:lnTo>
                  <a:pt x="25810" y="4413"/>
                </a:lnTo>
                <a:lnTo>
                  <a:pt x="12955" y="5136"/>
                </a:lnTo>
                <a:lnTo>
                  <a:pt x="0" y="5706"/>
                </a:lnTo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579722" y="4071521"/>
            <a:ext cx="45720" cy="24765"/>
          </a:xfrm>
          <a:custGeom>
            <a:avLst/>
            <a:gdLst/>
            <a:ahLst/>
            <a:cxnLst/>
            <a:rect l="l" t="t" r="r" b="b"/>
            <a:pathLst>
              <a:path w="45720" h="24764">
                <a:moveTo>
                  <a:pt x="45236" y="24444"/>
                </a:moveTo>
                <a:lnTo>
                  <a:pt x="32381" y="18575"/>
                </a:lnTo>
                <a:lnTo>
                  <a:pt x="20544" y="12538"/>
                </a:lnTo>
                <a:lnTo>
                  <a:pt x="9744" y="6342"/>
                </a:lnTo>
                <a:lnTo>
                  <a:pt x="0" y="0"/>
                </a:lnTo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509335" y="4029163"/>
            <a:ext cx="12065" cy="21590"/>
          </a:xfrm>
          <a:custGeom>
            <a:avLst/>
            <a:gdLst/>
            <a:ahLst/>
            <a:cxnLst/>
            <a:rect l="l" t="t" r="r" b="b"/>
            <a:pathLst>
              <a:path w="12064" h="21589">
                <a:moveTo>
                  <a:pt x="11862" y="0"/>
                </a:moveTo>
                <a:lnTo>
                  <a:pt x="7317" y="10725"/>
                </a:lnTo>
                <a:lnTo>
                  <a:pt x="0" y="21312"/>
                </a:lnTo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906008" y="3847465"/>
            <a:ext cx="236220" cy="110489"/>
          </a:xfrm>
          <a:custGeom>
            <a:avLst/>
            <a:gdLst/>
            <a:ahLst/>
            <a:cxnLst/>
            <a:rect l="l" t="t" r="r" b="b"/>
            <a:pathLst>
              <a:path w="236220" h="110489">
                <a:moveTo>
                  <a:pt x="0" y="0"/>
                </a:moveTo>
                <a:lnTo>
                  <a:pt x="41977" y="6785"/>
                </a:lnTo>
                <a:lnTo>
                  <a:pt x="80501" y="14801"/>
                </a:lnTo>
                <a:lnTo>
                  <a:pt x="131296" y="28888"/>
                </a:lnTo>
                <a:lnTo>
                  <a:pt x="172989" y="45119"/>
                </a:lnTo>
                <a:lnTo>
                  <a:pt x="213040" y="69452"/>
                </a:lnTo>
                <a:lnTo>
                  <a:pt x="235463" y="102947"/>
                </a:lnTo>
                <a:lnTo>
                  <a:pt x="235965" y="109918"/>
                </a:lnTo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370787" y="3730497"/>
            <a:ext cx="92075" cy="38100"/>
          </a:xfrm>
          <a:custGeom>
            <a:avLst/>
            <a:gdLst/>
            <a:ahLst/>
            <a:cxnLst/>
            <a:rect l="l" t="t" r="r" b="b"/>
            <a:pathLst>
              <a:path w="92075" h="38100">
                <a:moveTo>
                  <a:pt x="91734" y="0"/>
                </a:moveTo>
                <a:lnTo>
                  <a:pt x="52674" y="20261"/>
                </a:lnTo>
                <a:lnTo>
                  <a:pt x="14361" y="33661"/>
                </a:lnTo>
                <a:lnTo>
                  <a:pt x="0" y="37733"/>
                </a:lnTo>
              </a:path>
            </a:pathLst>
          </a:custGeom>
          <a:ln w="25399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210427" y="3577590"/>
            <a:ext cx="6350" cy="19685"/>
          </a:xfrm>
          <a:custGeom>
            <a:avLst/>
            <a:gdLst/>
            <a:ahLst/>
            <a:cxnLst/>
            <a:rect l="l" t="t" r="r" b="b"/>
            <a:pathLst>
              <a:path w="6350" h="19685">
                <a:moveTo>
                  <a:pt x="0" y="0"/>
                </a:moveTo>
                <a:lnTo>
                  <a:pt x="4063" y="6477"/>
                </a:lnTo>
                <a:lnTo>
                  <a:pt x="5842" y="12954"/>
                </a:lnTo>
                <a:lnTo>
                  <a:pt x="5587" y="19558"/>
                </a:lnTo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539359" y="3533375"/>
            <a:ext cx="45085" cy="22225"/>
          </a:xfrm>
          <a:custGeom>
            <a:avLst/>
            <a:gdLst/>
            <a:ahLst/>
            <a:cxnLst/>
            <a:rect l="l" t="t" r="r" b="b"/>
            <a:pathLst>
              <a:path w="45085" h="22225">
                <a:moveTo>
                  <a:pt x="0" y="21608"/>
                </a:moveTo>
                <a:lnTo>
                  <a:pt x="9413" y="15906"/>
                </a:lnTo>
                <a:lnTo>
                  <a:pt x="20012" y="10395"/>
                </a:lnTo>
                <a:lnTo>
                  <a:pt x="31759" y="5087"/>
                </a:lnTo>
                <a:lnTo>
                  <a:pt x="44616" y="0"/>
                </a:lnTo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035930" y="3550466"/>
            <a:ext cx="18415" cy="16510"/>
          </a:xfrm>
          <a:custGeom>
            <a:avLst/>
            <a:gdLst/>
            <a:ahLst/>
            <a:cxnLst/>
            <a:rect l="l" t="t" r="r" b="b"/>
            <a:pathLst>
              <a:path w="18414" h="16510">
                <a:moveTo>
                  <a:pt x="0" y="16328"/>
                </a:moveTo>
                <a:lnTo>
                  <a:pt x="7645" y="8022"/>
                </a:lnTo>
                <a:lnTo>
                  <a:pt x="17908" y="0"/>
                </a:lnTo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445127" y="3574034"/>
            <a:ext cx="87630" cy="19050"/>
          </a:xfrm>
          <a:custGeom>
            <a:avLst/>
            <a:gdLst/>
            <a:ahLst/>
            <a:cxnLst/>
            <a:rect l="l" t="t" r="r" b="b"/>
            <a:pathLst>
              <a:path w="87629" h="19050">
                <a:moveTo>
                  <a:pt x="0" y="0"/>
                </a:moveTo>
                <a:lnTo>
                  <a:pt x="39281" y="7404"/>
                </a:lnTo>
                <a:lnTo>
                  <a:pt x="75929" y="15805"/>
                </a:lnTo>
                <a:lnTo>
                  <a:pt x="87495" y="18836"/>
                </a:lnTo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3712832" y="3716925"/>
            <a:ext cx="15875" cy="20320"/>
          </a:xfrm>
          <a:custGeom>
            <a:avLst/>
            <a:gdLst/>
            <a:ahLst/>
            <a:cxnLst/>
            <a:rect l="l" t="t" r="r" b="b"/>
            <a:pathLst>
              <a:path w="15875" h="20320">
                <a:moveTo>
                  <a:pt x="15633" y="20304"/>
                </a:moveTo>
                <a:lnTo>
                  <a:pt x="6548" y="10190"/>
                </a:lnTo>
                <a:lnTo>
                  <a:pt x="0" y="0"/>
                </a:lnTo>
              </a:path>
            </a:pathLst>
          </a:custGeom>
          <a:ln w="25399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061459" y="3598164"/>
            <a:ext cx="536448" cy="5135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290059" y="3598164"/>
            <a:ext cx="416051" cy="5135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398264" y="3598164"/>
            <a:ext cx="765048" cy="5135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855464" y="3598164"/>
            <a:ext cx="416051" cy="5135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4963667" y="3598164"/>
            <a:ext cx="765048" cy="5135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5420867" y="3598164"/>
            <a:ext cx="376427" cy="5135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3059176" y="1452625"/>
            <a:ext cx="1149350" cy="471805"/>
          </a:xfrm>
          <a:custGeom>
            <a:avLst/>
            <a:gdLst/>
            <a:ahLst/>
            <a:cxnLst/>
            <a:rect l="l" t="t" r="r" b="b"/>
            <a:pathLst>
              <a:path w="1149350" h="471805">
                <a:moveTo>
                  <a:pt x="574675" y="0"/>
                </a:moveTo>
                <a:lnTo>
                  <a:pt x="527527" y="781"/>
                </a:lnTo>
                <a:lnTo>
                  <a:pt x="481431" y="3085"/>
                </a:lnTo>
                <a:lnTo>
                  <a:pt x="436536" y="6850"/>
                </a:lnTo>
                <a:lnTo>
                  <a:pt x="392988" y="12017"/>
                </a:lnTo>
                <a:lnTo>
                  <a:pt x="350936" y="18524"/>
                </a:lnTo>
                <a:lnTo>
                  <a:pt x="310527" y="26310"/>
                </a:lnTo>
                <a:lnTo>
                  <a:pt x="271909" y="35316"/>
                </a:lnTo>
                <a:lnTo>
                  <a:pt x="200635" y="56741"/>
                </a:lnTo>
                <a:lnTo>
                  <a:pt x="138295" y="82315"/>
                </a:lnTo>
                <a:lnTo>
                  <a:pt x="86071" y="111551"/>
                </a:lnTo>
                <a:lnTo>
                  <a:pt x="45144" y="143964"/>
                </a:lnTo>
                <a:lnTo>
                  <a:pt x="16694" y="179069"/>
                </a:lnTo>
                <a:lnTo>
                  <a:pt x="1904" y="216380"/>
                </a:lnTo>
                <a:lnTo>
                  <a:pt x="0" y="235712"/>
                </a:lnTo>
                <a:lnTo>
                  <a:pt x="1904" y="255043"/>
                </a:lnTo>
                <a:lnTo>
                  <a:pt x="16694" y="292354"/>
                </a:lnTo>
                <a:lnTo>
                  <a:pt x="45144" y="327459"/>
                </a:lnTo>
                <a:lnTo>
                  <a:pt x="86071" y="359872"/>
                </a:lnTo>
                <a:lnTo>
                  <a:pt x="138295" y="389108"/>
                </a:lnTo>
                <a:lnTo>
                  <a:pt x="200635" y="414682"/>
                </a:lnTo>
                <a:lnTo>
                  <a:pt x="271909" y="436107"/>
                </a:lnTo>
                <a:lnTo>
                  <a:pt x="310527" y="445113"/>
                </a:lnTo>
                <a:lnTo>
                  <a:pt x="350936" y="452899"/>
                </a:lnTo>
                <a:lnTo>
                  <a:pt x="392988" y="459406"/>
                </a:lnTo>
                <a:lnTo>
                  <a:pt x="436536" y="464573"/>
                </a:lnTo>
                <a:lnTo>
                  <a:pt x="481431" y="468338"/>
                </a:lnTo>
                <a:lnTo>
                  <a:pt x="527527" y="470642"/>
                </a:lnTo>
                <a:lnTo>
                  <a:pt x="574675" y="471424"/>
                </a:lnTo>
                <a:lnTo>
                  <a:pt x="621805" y="470642"/>
                </a:lnTo>
                <a:lnTo>
                  <a:pt x="667887" y="468338"/>
                </a:lnTo>
                <a:lnTo>
                  <a:pt x="712772" y="464573"/>
                </a:lnTo>
                <a:lnTo>
                  <a:pt x="756312" y="459406"/>
                </a:lnTo>
                <a:lnTo>
                  <a:pt x="798359" y="452899"/>
                </a:lnTo>
                <a:lnTo>
                  <a:pt x="838766" y="445113"/>
                </a:lnTo>
                <a:lnTo>
                  <a:pt x="877384" y="436107"/>
                </a:lnTo>
                <a:lnTo>
                  <a:pt x="948662" y="414682"/>
                </a:lnTo>
                <a:lnTo>
                  <a:pt x="1011011" y="389108"/>
                </a:lnTo>
                <a:lnTo>
                  <a:pt x="1063247" y="359872"/>
                </a:lnTo>
                <a:lnTo>
                  <a:pt x="1104187" y="327459"/>
                </a:lnTo>
                <a:lnTo>
                  <a:pt x="1132647" y="292354"/>
                </a:lnTo>
                <a:lnTo>
                  <a:pt x="1147444" y="255043"/>
                </a:lnTo>
                <a:lnTo>
                  <a:pt x="1149350" y="235712"/>
                </a:lnTo>
                <a:lnTo>
                  <a:pt x="1147444" y="216380"/>
                </a:lnTo>
                <a:lnTo>
                  <a:pt x="1132647" y="179069"/>
                </a:lnTo>
                <a:lnTo>
                  <a:pt x="1104187" y="143964"/>
                </a:lnTo>
                <a:lnTo>
                  <a:pt x="1063247" y="111551"/>
                </a:lnTo>
                <a:lnTo>
                  <a:pt x="1011011" y="82315"/>
                </a:lnTo>
                <a:lnTo>
                  <a:pt x="948662" y="56741"/>
                </a:lnTo>
                <a:lnTo>
                  <a:pt x="877384" y="35316"/>
                </a:lnTo>
                <a:lnTo>
                  <a:pt x="838766" y="26310"/>
                </a:lnTo>
                <a:lnTo>
                  <a:pt x="798359" y="18524"/>
                </a:lnTo>
                <a:lnTo>
                  <a:pt x="756312" y="12017"/>
                </a:lnTo>
                <a:lnTo>
                  <a:pt x="712772" y="6850"/>
                </a:lnTo>
                <a:lnTo>
                  <a:pt x="667887" y="3085"/>
                </a:lnTo>
                <a:lnTo>
                  <a:pt x="621805" y="781"/>
                </a:lnTo>
                <a:lnTo>
                  <a:pt x="574675" y="0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3059176" y="1452625"/>
            <a:ext cx="1149350" cy="471805"/>
          </a:xfrm>
          <a:custGeom>
            <a:avLst/>
            <a:gdLst/>
            <a:ahLst/>
            <a:cxnLst/>
            <a:rect l="l" t="t" r="r" b="b"/>
            <a:pathLst>
              <a:path w="1149350" h="471805">
                <a:moveTo>
                  <a:pt x="0" y="235712"/>
                </a:moveTo>
                <a:lnTo>
                  <a:pt x="7518" y="197479"/>
                </a:lnTo>
                <a:lnTo>
                  <a:pt x="29286" y="161210"/>
                </a:lnTo>
                <a:lnTo>
                  <a:pt x="64122" y="127391"/>
                </a:lnTo>
                <a:lnTo>
                  <a:pt x="110845" y="96505"/>
                </a:lnTo>
                <a:lnTo>
                  <a:pt x="168275" y="69040"/>
                </a:lnTo>
                <a:lnTo>
                  <a:pt x="235229" y="45480"/>
                </a:lnTo>
                <a:lnTo>
                  <a:pt x="310527" y="26310"/>
                </a:lnTo>
                <a:lnTo>
                  <a:pt x="350936" y="18524"/>
                </a:lnTo>
                <a:lnTo>
                  <a:pt x="392988" y="12017"/>
                </a:lnTo>
                <a:lnTo>
                  <a:pt x="436536" y="6850"/>
                </a:lnTo>
                <a:lnTo>
                  <a:pt x="481431" y="3085"/>
                </a:lnTo>
                <a:lnTo>
                  <a:pt x="527527" y="781"/>
                </a:lnTo>
                <a:lnTo>
                  <a:pt x="574675" y="0"/>
                </a:lnTo>
                <a:lnTo>
                  <a:pt x="621805" y="781"/>
                </a:lnTo>
                <a:lnTo>
                  <a:pt x="667887" y="3085"/>
                </a:lnTo>
                <a:lnTo>
                  <a:pt x="712772" y="6850"/>
                </a:lnTo>
                <a:lnTo>
                  <a:pt x="756312" y="12017"/>
                </a:lnTo>
                <a:lnTo>
                  <a:pt x="798359" y="18524"/>
                </a:lnTo>
                <a:lnTo>
                  <a:pt x="838766" y="26310"/>
                </a:lnTo>
                <a:lnTo>
                  <a:pt x="877384" y="35316"/>
                </a:lnTo>
                <a:lnTo>
                  <a:pt x="948662" y="56741"/>
                </a:lnTo>
                <a:lnTo>
                  <a:pt x="1011011" y="82315"/>
                </a:lnTo>
                <a:lnTo>
                  <a:pt x="1063247" y="111551"/>
                </a:lnTo>
                <a:lnTo>
                  <a:pt x="1104187" y="143964"/>
                </a:lnTo>
                <a:lnTo>
                  <a:pt x="1132647" y="179069"/>
                </a:lnTo>
                <a:lnTo>
                  <a:pt x="1147444" y="216380"/>
                </a:lnTo>
                <a:lnTo>
                  <a:pt x="1149350" y="235712"/>
                </a:lnTo>
                <a:lnTo>
                  <a:pt x="1147444" y="255043"/>
                </a:lnTo>
                <a:lnTo>
                  <a:pt x="1132647" y="292354"/>
                </a:lnTo>
                <a:lnTo>
                  <a:pt x="1104187" y="327459"/>
                </a:lnTo>
                <a:lnTo>
                  <a:pt x="1063247" y="359872"/>
                </a:lnTo>
                <a:lnTo>
                  <a:pt x="1011011" y="389108"/>
                </a:lnTo>
                <a:lnTo>
                  <a:pt x="948662" y="414682"/>
                </a:lnTo>
                <a:lnTo>
                  <a:pt x="877384" y="436107"/>
                </a:lnTo>
                <a:lnTo>
                  <a:pt x="838766" y="445113"/>
                </a:lnTo>
                <a:lnTo>
                  <a:pt x="798359" y="452899"/>
                </a:lnTo>
                <a:lnTo>
                  <a:pt x="756312" y="459406"/>
                </a:lnTo>
                <a:lnTo>
                  <a:pt x="712772" y="464573"/>
                </a:lnTo>
                <a:lnTo>
                  <a:pt x="667887" y="468338"/>
                </a:lnTo>
                <a:lnTo>
                  <a:pt x="621805" y="470642"/>
                </a:lnTo>
                <a:lnTo>
                  <a:pt x="574675" y="471424"/>
                </a:lnTo>
                <a:lnTo>
                  <a:pt x="527527" y="470642"/>
                </a:lnTo>
                <a:lnTo>
                  <a:pt x="481431" y="468338"/>
                </a:lnTo>
                <a:lnTo>
                  <a:pt x="436536" y="464573"/>
                </a:lnTo>
                <a:lnTo>
                  <a:pt x="392988" y="459406"/>
                </a:lnTo>
                <a:lnTo>
                  <a:pt x="350936" y="452899"/>
                </a:lnTo>
                <a:lnTo>
                  <a:pt x="310527" y="445113"/>
                </a:lnTo>
                <a:lnTo>
                  <a:pt x="271909" y="436107"/>
                </a:lnTo>
                <a:lnTo>
                  <a:pt x="200635" y="414682"/>
                </a:lnTo>
                <a:lnTo>
                  <a:pt x="138295" y="389108"/>
                </a:lnTo>
                <a:lnTo>
                  <a:pt x="86071" y="359872"/>
                </a:lnTo>
                <a:lnTo>
                  <a:pt x="45144" y="327459"/>
                </a:lnTo>
                <a:lnTo>
                  <a:pt x="16694" y="292354"/>
                </a:lnTo>
                <a:lnTo>
                  <a:pt x="1904" y="255043"/>
                </a:lnTo>
                <a:lnTo>
                  <a:pt x="0" y="235712"/>
                </a:lnTo>
                <a:close/>
              </a:path>
            </a:pathLst>
          </a:custGeom>
          <a:ln w="25399">
            <a:solidFill>
              <a:srgbClr val="6E6B6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3343655" y="1415796"/>
            <a:ext cx="597408" cy="4008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3700271" y="1415796"/>
            <a:ext cx="294132" cy="4008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3343655" y="1629155"/>
            <a:ext cx="597408" cy="4008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3700271" y="1629155"/>
            <a:ext cx="294132" cy="40081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3128517" y="2699004"/>
            <a:ext cx="600710" cy="99695"/>
          </a:xfrm>
          <a:custGeom>
            <a:avLst/>
            <a:gdLst/>
            <a:ahLst/>
            <a:cxnLst/>
            <a:rect l="l" t="t" r="r" b="b"/>
            <a:pathLst>
              <a:path w="600710" h="99694">
                <a:moveTo>
                  <a:pt x="573172" y="59350"/>
                </a:moveTo>
                <a:lnTo>
                  <a:pt x="506983" y="90804"/>
                </a:lnTo>
                <a:lnTo>
                  <a:pt x="505968" y="93598"/>
                </a:lnTo>
                <a:lnTo>
                  <a:pt x="508254" y="98425"/>
                </a:lnTo>
                <a:lnTo>
                  <a:pt x="511174" y="99440"/>
                </a:lnTo>
                <a:lnTo>
                  <a:pt x="513460" y="98297"/>
                </a:lnTo>
                <a:lnTo>
                  <a:pt x="592298" y="60832"/>
                </a:lnTo>
                <a:lnTo>
                  <a:pt x="590677" y="60832"/>
                </a:lnTo>
                <a:lnTo>
                  <a:pt x="573172" y="59350"/>
                </a:lnTo>
                <a:close/>
              </a:path>
              <a:path w="600710" h="99694">
                <a:moveTo>
                  <a:pt x="581746" y="55275"/>
                </a:moveTo>
                <a:lnTo>
                  <a:pt x="573172" y="59350"/>
                </a:lnTo>
                <a:lnTo>
                  <a:pt x="590677" y="60832"/>
                </a:lnTo>
                <a:lnTo>
                  <a:pt x="590759" y="59943"/>
                </a:lnTo>
                <a:lnTo>
                  <a:pt x="588391" y="59943"/>
                </a:lnTo>
                <a:lnTo>
                  <a:pt x="581746" y="55275"/>
                </a:lnTo>
                <a:close/>
              </a:path>
              <a:path w="600710" h="99694">
                <a:moveTo>
                  <a:pt x="519556" y="0"/>
                </a:moveTo>
                <a:lnTo>
                  <a:pt x="516508" y="507"/>
                </a:lnTo>
                <a:lnTo>
                  <a:pt x="514984" y="2666"/>
                </a:lnTo>
                <a:lnTo>
                  <a:pt x="513587" y="4825"/>
                </a:lnTo>
                <a:lnTo>
                  <a:pt x="514095" y="7746"/>
                </a:lnTo>
                <a:lnTo>
                  <a:pt x="573984" y="49822"/>
                </a:lnTo>
                <a:lnTo>
                  <a:pt x="591566" y="51307"/>
                </a:lnTo>
                <a:lnTo>
                  <a:pt x="590677" y="60832"/>
                </a:lnTo>
                <a:lnTo>
                  <a:pt x="592298" y="60832"/>
                </a:lnTo>
                <a:lnTo>
                  <a:pt x="600582" y="56895"/>
                </a:lnTo>
                <a:lnTo>
                  <a:pt x="519556" y="0"/>
                </a:lnTo>
                <a:close/>
              </a:path>
              <a:path w="600710" h="99694">
                <a:moveTo>
                  <a:pt x="589026" y="51815"/>
                </a:moveTo>
                <a:lnTo>
                  <a:pt x="581746" y="55275"/>
                </a:lnTo>
                <a:lnTo>
                  <a:pt x="588391" y="59943"/>
                </a:lnTo>
                <a:lnTo>
                  <a:pt x="589026" y="51815"/>
                </a:lnTo>
                <a:close/>
              </a:path>
              <a:path w="600710" h="99694">
                <a:moveTo>
                  <a:pt x="591518" y="51815"/>
                </a:moveTo>
                <a:lnTo>
                  <a:pt x="589026" y="51815"/>
                </a:lnTo>
                <a:lnTo>
                  <a:pt x="588391" y="59943"/>
                </a:lnTo>
                <a:lnTo>
                  <a:pt x="590759" y="59943"/>
                </a:lnTo>
                <a:lnTo>
                  <a:pt x="591518" y="51815"/>
                </a:lnTo>
                <a:close/>
              </a:path>
              <a:path w="600710" h="99694">
                <a:moveTo>
                  <a:pt x="888" y="1396"/>
                </a:moveTo>
                <a:lnTo>
                  <a:pt x="0" y="10794"/>
                </a:lnTo>
                <a:lnTo>
                  <a:pt x="573172" y="59350"/>
                </a:lnTo>
                <a:lnTo>
                  <a:pt x="581746" y="55275"/>
                </a:lnTo>
                <a:lnTo>
                  <a:pt x="573984" y="49822"/>
                </a:lnTo>
                <a:lnTo>
                  <a:pt x="888" y="1396"/>
                </a:lnTo>
                <a:close/>
              </a:path>
              <a:path w="600710" h="99694">
                <a:moveTo>
                  <a:pt x="573984" y="49822"/>
                </a:moveTo>
                <a:lnTo>
                  <a:pt x="581746" y="55275"/>
                </a:lnTo>
                <a:lnTo>
                  <a:pt x="589026" y="51815"/>
                </a:lnTo>
                <a:lnTo>
                  <a:pt x="591518" y="51815"/>
                </a:lnTo>
                <a:lnTo>
                  <a:pt x="591566" y="51307"/>
                </a:lnTo>
                <a:lnTo>
                  <a:pt x="573984" y="49822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172586" y="2898013"/>
            <a:ext cx="556895" cy="322580"/>
          </a:xfrm>
          <a:custGeom>
            <a:avLst/>
            <a:gdLst/>
            <a:ahLst/>
            <a:cxnLst/>
            <a:rect l="l" t="t" r="r" b="b"/>
            <a:pathLst>
              <a:path w="556895" h="322580">
                <a:moveTo>
                  <a:pt x="530554" y="10032"/>
                </a:moveTo>
                <a:lnTo>
                  <a:pt x="0" y="314070"/>
                </a:lnTo>
                <a:lnTo>
                  <a:pt x="4825" y="322453"/>
                </a:lnTo>
                <a:lnTo>
                  <a:pt x="535422" y="18267"/>
                </a:lnTo>
                <a:lnTo>
                  <a:pt x="540129" y="10101"/>
                </a:lnTo>
                <a:lnTo>
                  <a:pt x="530554" y="10032"/>
                </a:lnTo>
                <a:close/>
              </a:path>
              <a:path w="556895" h="322580">
                <a:moveTo>
                  <a:pt x="556221" y="1269"/>
                </a:moveTo>
                <a:lnTo>
                  <a:pt x="545846" y="1269"/>
                </a:lnTo>
                <a:lnTo>
                  <a:pt x="550672" y="9525"/>
                </a:lnTo>
                <a:lnTo>
                  <a:pt x="535422" y="18267"/>
                </a:lnTo>
                <a:lnTo>
                  <a:pt x="500125" y="79501"/>
                </a:lnTo>
                <a:lnTo>
                  <a:pt x="498855" y="81787"/>
                </a:lnTo>
                <a:lnTo>
                  <a:pt x="499617" y="84709"/>
                </a:lnTo>
                <a:lnTo>
                  <a:pt x="501903" y="85979"/>
                </a:lnTo>
                <a:lnTo>
                  <a:pt x="504189" y="87375"/>
                </a:lnTo>
                <a:lnTo>
                  <a:pt x="507111" y="86613"/>
                </a:lnTo>
                <a:lnTo>
                  <a:pt x="508380" y="84328"/>
                </a:lnTo>
                <a:lnTo>
                  <a:pt x="556221" y="1269"/>
                </a:lnTo>
                <a:close/>
              </a:path>
              <a:path w="556895" h="322580">
                <a:moveTo>
                  <a:pt x="546885" y="3048"/>
                </a:moveTo>
                <a:lnTo>
                  <a:pt x="544195" y="3048"/>
                </a:lnTo>
                <a:lnTo>
                  <a:pt x="548259" y="10160"/>
                </a:lnTo>
                <a:lnTo>
                  <a:pt x="540095" y="10160"/>
                </a:lnTo>
                <a:lnTo>
                  <a:pt x="535422" y="18267"/>
                </a:lnTo>
                <a:lnTo>
                  <a:pt x="549564" y="10160"/>
                </a:lnTo>
                <a:lnTo>
                  <a:pt x="548259" y="10160"/>
                </a:lnTo>
                <a:lnTo>
                  <a:pt x="549666" y="10101"/>
                </a:lnTo>
                <a:lnTo>
                  <a:pt x="550672" y="9525"/>
                </a:lnTo>
                <a:lnTo>
                  <a:pt x="546885" y="3048"/>
                </a:lnTo>
                <a:close/>
              </a:path>
              <a:path w="556895" h="322580">
                <a:moveTo>
                  <a:pt x="544195" y="3048"/>
                </a:moveTo>
                <a:lnTo>
                  <a:pt x="540129" y="10101"/>
                </a:lnTo>
                <a:lnTo>
                  <a:pt x="548259" y="10160"/>
                </a:lnTo>
                <a:lnTo>
                  <a:pt x="544195" y="3048"/>
                </a:lnTo>
                <a:close/>
              </a:path>
              <a:path w="556895" h="322580">
                <a:moveTo>
                  <a:pt x="545846" y="1269"/>
                </a:moveTo>
                <a:lnTo>
                  <a:pt x="530554" y="10032"/>
                </a:lnTo>
                <a:lnTo>
                  <a:pt x="540129" y="10101"/>
                </a:lnTo>
                <a:lnTo>
                  <a:pt x="544195" y="3048"/>
                </a:lnTo>
                <a:lnTo>
                  <a:pt x="546885" y="3048"/>
                </a:lnTo>
                <a:lnTo>
                  <a:pt x="545846" y="1269"/>
                </a:lnTo>
                <a:close/>
              </a:path>
              <a:path w="556895" h="322580">
                <a:moveTo>
                  <a:pt x="460121" y="0"/>
                </a:moveTo>
                <a:lnTo>
                  <a:pt x="457453" y="0"/>
                </a:lnTo>
                <a:lnTo>
                  <a:pt x="455295" y="2159"/>
                </a:lnTo>
                <a:lnTo>
                  <a:pt x="455295" y="7366"/>
                </a:lnTo>
                <a:lnTo>
                  <a:pt x="457326" y="9525"/>
                </a:lnTo>
                <a:lnTo>
                  <a:pt x="530554" y="10032"/>
                </a:lnTo>
                <a:lnTo>
                  <a:pt x="545846" y="1269"/>
                </a:lnTo>
                <a:lnTo>
                  <a:pt x="556221" y="1269"/>
                </a:lnTo>
                <a:lnTo>
                  <a:pt x="556513" y="762"/>
                </a:lnTo>
                <a:lnTo>
                  <a:pt x="460121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3426967" y="2219832"/>
            <a:ext cx="424815" cy="215900"/>
          </a:xfrm>
          <a:custGeom>
            <a:avLst/>
            <a:gdLst/>
            <a:ahLst/>
            <a:cxnLst/>
            <a:rect l="l" t="t" r="r" b="b"/>
            <a:pathLst>
              <a:path w="424814" h="215900">
                <a:moveTo>
                  <a:pt x="397919" y="200018"/>
                </a:moveTo>
                <a:lnTo>
                  <a:pt x="327533" y="205612"/>
                </a:lnTo>
                <a:lnTo>
                  <a:pt x="324866" y="205867"/>
                </a:lnTo>
                <a:lnTo>
                  <a:pt x="322961" y="208153"/>
                </a:lnTo>
                <a:lnTo>
                  <a:pt x="323088" y="210693"/>
                </a:lnTo>
                <a:lnTo>
                  <a:pt x="323342" y="213360"/>
                </a:lnTo>
                <a:lnTo>
                  <a:pt x="325628" y="215392"/>
                </a:lnTo>
                <a:lnTo>
                  <a:pt x="328295" y="215137"/>
                </a:lnTo>
                <a:lnTo>
                  <a:pt x="422706" y="207644"/>
                </a:lnTo>
                <a:lnTo>
                  <a:pt x="413766" y="207644"/>
                </a:lnTo>
                <a:lnTo>
                  <a:pt x="397919" y="200018"/>
                </a:lnTo>
                <a:close/>
              </a:path>
              <a:path w="424814" h="215900">
                <a:moveTo>
                  <a:pt x="407313" y="199272"/>
                </a:moveTo>
                <a:lnTo>
                  <a:pt x="397919" y="200018"/>
                </a:lnTo>
                <a:lnTo>
                  <a:pt x="413766" y="207644"/>
                </a:lnTo>
                <a:lnTo>
                  <a:pt x="414554" y="205994"/>
                </a:lnTo>
                <a:lnTo>
                  <a:pt x="411861" y="205994"/>
                </a:lnTo>
                <a:lnTo>
                  <a:pt x="407313" y="199272"/>
                </a:lnTo>
                <a:close/>
              </a:path>
              <a:path w="424814" h="215900">
                <a:moveTo>
                  <a:pt x="365887" y="124841"/>
                </a:moveTo>
                <a:lnTo>
                  <a:pt x="363728" y="126365"/>
                </a:lnTo>
                <a:lnTo>
                  <a:pt x="361569" y="127762"/>
                </a:lnTo>
                <a:lnTo>
                  <a:pt x="361061" y="130810"/>
                </a:lnTo>
                <a:lnTo>
                  <a:pt x="362458" y="132969"/>
                </a:lnTo>
                <a:lnTo>
                  <a:pt x="402099" y="191565"/>
                </a:lnTo>
                <a:lnTo>
                  <a:pt x="417830" y="199136"/>
                </a:lnTo>
                <a:lnTo>
                  <a:pt x="413766" y="207644"/>
                </a:lnTo>
                <a:lnTo>
                  <a:pt x="422706" y="207644"/>
                </a:lnTo>
                <a:lnTo>
                  <a:pt x="424307" y="207518"/>
                </a:lnTo>
                <a:lnTo>
                  <a:pt x="370332" y="127635"/>
                </a:lnTo>
                <a:lnTo>
                  <a:pt x="368935" y="125475"/>
                </a:lnTo>
                <a:lnTo>
                  <a:pt x="365887" y="124841"/>
                </a:lnTo>
                <a:close/>
              </a:path>
              <a:path w="424814" h="215900">
                <a:moveTo>
                  <a:pt x="415417" y="198628"/>
                </a:moveTo>
                <a:lnTo>
                  <a:pt x="407313" y="199272"/>
                </a:lnTo>
                <a:lnTo>
                  <a:pt x="411861" y="205994"/>
                </a:lnTo>
                <a:lnTo>
                  <a:pt x="415417" y="198628"/>
                </a:lnTo>
                <a:close/>
              </a:path>
              <a:path w="424814" h="215900">
                <a:moveTo>
                  <a:pt x="416774" y="198628"/>
                </a:moveTo>
                <a:lnTo>
                  <a:pt x="415417" y="198628"/>
                </a:lnTo>
                <a:lnTo>
                  <a:pt x="411861" y="205994"/>
                </a:lnTo>
                <a:lnTo>
                  <a:pt x="414554" y="205994"/>
                </a:lnTo>
                <a:lnTo>
                  <a:pt x="417830" y="199136"/>
                </a:lnTo>
                <a:lnTo>
                  <a:pt x="416774" y="198628"/>
                </a:lnTo>
                <a:close/>
              </a:path>
              <a:path w="424814" h="215900">
                <a:moveTo>
                  <a:pt x="4064" y="0"/>
                </a:moveTo>
                <a:lnTo>
                  <a:pt x="0" y="8509"/>
                </a:lnTo>
                <a:lnTo>
                  <a:pt x="397919" y="200018"/>
                </a:lnTo>
                <a:lnTo>
                  <a:pt x="407313" y="199272"/>
                </a:lnTo>
                <a:lnTo>
                  <a:pt x="402099" y="191565"/>
                </a:lnTo>
                <a:lnTo>
                  <a:pt x="4064" y="0"/>
                </a:lnTo>
                <a:close/>
              </a:path>
              <a:path w="424814" h="215900">
                <a:moveTo>
                  <a:pt x="402099" y="191565"/>
                </a:moveTo>
                <a:lnTo>
                  <a:pt x="407313" y="199272"/>
                </a:lnTo>
                <a:lnTo>
                  <a:pt x="415417" y="198628"/>
                </a:lnTo>
                <a:lnTo>
                  <a:pt x="416774" y="198628"/>
                </a:lnTo>
                <a:lnTo>
                  <a:pt x="402099" y="191565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062729" y="2028825"/>
            <a:ext cx="164465" cy="398780"/>
          </a:xfrm>
          <a:custGeom>
            <a:avLst/>
            <a:gdLst/>
            <a:ahLst/>
            <a:cxnLst/>
            <a:rect l="l" t="t" r="r" b="b"/>
            <a:pathLst>
              <a:path w="164464" h="398780">
                <a:moveTo>
                  <a:pt x="76200" y="327406"/>
                </a:moveTo>
                <a:lnTo>
                  <a:pt x="73152" y="327660"/>
                </a:lnTo>
                <a:lnTo>
                  <a:pt x="71500" y="329692"/>
                </a:lnTo>
                <a:lnTo>
                  <a:pt x="69850" y="331597"/>
                </a:lnTo>
                <a:lnTo>
                  <a:pt x="70104" y="334644"/>
                </a:lnTo>
                <a:lnTo>
                  <a:pt x="72009" y="336295"/>
                </a:lnTo>
                <a:lnTo>
                  <a:pt x="145796" y="398525"/>
                </a:lnTo>
                <a:lnTo>
                  <a:pt x="147178" y="391160"/>
                </a:lnTo>
                <a:lnTo>
                  <a:pt x="138049" y="391160"/>
                </a:lnTo>
                <a:lnTo>
                  <a:pt x="132132" y="374532"/>
                </a:lnTo>
                <a:lnTo>
                  <a:pt x="78232" y="329056"/>
                </a:lnTo>
                <a:lnTo>
                  <a:pt x="76200" y="327406"/>
                </a:lnTo>
                <a:close/>
              </a:path>
              <a:path w="164464" h="398780">
                <a:moveTo>
                  <a:pt x="132132" y="374532"/>
                </a:moveTo>
                <a:lnTo>
                  <a:pt x="138049" y="391160"/>
                </a:lnTo>
                <a:lnTo>
                  <a:pt x="144901" y="388747"/>
                </a:lnTo>
                <a:lnTo>
                  <a:pt x="137922" y="388747"/>
                </a:lnTo>
                <a:lnTo>
                  <a:pt x="139431" y="380690"/>
                </a:lnTo>
                <a:lnTo>
                  <a:pt x="132132" y="374532"/>
                </a:lnTo>
                <a:close/>
              </a:path>
              <a:path w="164464" h="398780">
                <a:moveTo>
                  <a:pt x="157225" y="297688"/>
                </a:moveTo>
                <a:lnTo>
                  <a:pt x="154686" y="299466"/>
                </a:lnTo>
                <a:lnTo>
                  <a:pt x="154178" y="302006"/>
                </a:lnTo>
                <a:lnTo>
                  <a:pt x="141168" y="371424"/>
                </a:lnTo>
                <a:lnTo>
                  <a:pt x="147066" y="387985"/>
                </a:lnTo>
                <a:lnTo>
                  <a:pt x="138049" y="391160"/>
                </a:lnTo>
                <a:lnTo>
                  <a:pt x="147178" y="391160"/>
                </a:lnTo>
                <a:lnTo>
                  <a:pt x="164084" y="301117"/>
                </a:lnTo>
                <a:lnTo>
                  <a:pt x="162306" y="298704"/>
                </a:lnTo>
                <a:lnTo>
                  <a:pt x="157225" y="297688"/>
                </a:lnTo>
                <a:close/>
              </a:path>
              <a:path w="164464" h="398780">
                <a:moveTo>
                  <a:pt x="139431" y="380690"/>
                </a:moveTo>
                <a:lnTo>
                  <a:pt x="137922" y="388747"/>
                </a:lnTo>
                <a:lnTo>
                  <a:pt x="145669" y="385952"/>
                </a:lnTo>
                <a:lnTo>
                  <a:pt x="139431" y="380690"/>
                </a:lnTo>
                <a:close/>
              </a:path>
              <a:path w="164464" h="398780">
                <a:moveTo>
                  <a:pt x="141168" y="371424"/>
                </a:moveTo>
                <a:lnTo>
                  <a:pt x="139431" y="380690"/>
                </a:lnTo>
                <a:lnTo>
                  <a:pt x="145669" y="385952"/>
                </a:lnTo>
                <a:lnTo>
                  <a:pt x="137922" y="388747"/>
                </a:lnTo>
                <a:lnTo>
                  <a:pt x="144901" y="388747"/>
                </a:lnTo>
                <a:lnTo>
                  <a:pt x="147066" y="387985"/>
                </a:lnTo>
                <a:lnTo>
                  <a:pt x="141168" y="371424"/>
                </a:lnTo>
                <a:close/>
              </a:path>
              <a:path w="164464" h="398780">
                <a:moveTo>
                  <a:pt x="8890" y="0"/>
                </a:moveTo>
                <a:lnTo>
                  <a:pt x="0" y="3175"/>
                </a:lnTo>
                <a:lnTo>
                  <a:pt x="132132" y="374532"/>
                </a:lnTo>
                <a:lnTo>
                  <a:pt x="139431" y="380690"/>
                </a:lnTo>
                <a:lnTo>
                  <a:pt x="141168" y="371424"/>
                </a:lnTo>
                <a:lnTo>
                  <a:pt x="8890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704207" y="1941195"/>
            <a:ext cx="180340" cy="384810"/>
          </a:xfrm>
          <a:custGeom>
            <a:avLst/>
            <a:gdLst/>
            <a:ahLst/>
            <a:cxnLst/>
            <a:rect l="l" t="t" r="r" b="b"/>
            <a:pathLst>
              <a:path w="180339" h="384810">
                <a:moveTo>
                  <a:pt x="7112" y="283210"/>
                </a:moveTo>
                <a:lnTo>
                  <a:pt x="4444" y="283591"/>
                </a:lnTo>
                <a:lnTo>
                  <a:pt x="1777" y="283844"/>
                </a:lnTo>
                <a:lnTo>
                  <a:pt x="0" y="286257"/>
                </a:lnTo>
                <a:lnTo>
                  <a:pt x="253" y="288925"/>
                </a:lnTo>
                <a:lnTo>
                  <a:pt x="12191" y="384556"/>
                </a:lnTo>
                <a:lnTo>
                  <a:pt x="21424" y="377698"/>
                </a:lnTo>
                <a:lnTo>
                  <a:pt x="20319" y="377698"/>
                </a:lnTo>
                <a:lnTo>
                  <a:pt x="11556" y="373888"/>
                </a:lnTo>
                <a:lnTo>
                  <a:pt x="18502" y="357646"/>
                </a:lnTo>
                <a:lnTo>
                  <a:pt x="9778" y="287655"/>
                </a:lnTo>
                <a:lnTo>
                  <a:pt x="9397" y="285115"/>
                </a:lnTo>
                <a:lnTo>
                  <a:pt x="7112" y="283210"/>
                </a:lnTo>
                <a:close/>
              </a:path>
              <a:path w="180339" h="384810">
                <a:moveTo>
                  <a:pt x="18502" y="357646"/>
                </a:moveTo>
                <a:lnTo>
                  <a:pt x="11556" y="373888"/>
                </a:lnTo>
                <a:lnTo>
                  <a:pt x="20319" y="377698"/>
                </a:lnTo>
                <a:lnTo>
                  <a:pt x="21351" y="375285"/>
                </a:lnTo>
                <a:lnTo>
                  <a:pt x="20700" y="375285"/>
                </a:lnTo>
                <a:lnTo>
                  <a:pt x="13080" y="371982"/>
                </a:lnTo>
                <a:lnTo>
                  <a:pt x="19679" y="367087"/>
                </a:lnTo>
                <a:lnTo>
                  <a:pt x="18502" y="357646"/>
                </a:lnTo>
                <a:close/>
              </a:path>
              <a:path w="180339" h="384810">
                <a:moveTo>
                  <a:pt x="86105" y="317881"/>
                </a:moveTo>
                <a:lnTo>
                  <a:pt x="83946" y="319405"/>
                </a:lnTo>
                <a:lnTo>
                  <a:pt x="27256" y="361465"/>
                </a:lnTo>
                <a:lnTo>
                  <a:pt x="20319" y="377698"/>
                </a:lnTo>
                <a:lnTo>
                  <a:pt x="21424" y="377698"/>
                </a:lnTo>
                <a:lnTo>
                  <a:pt x="91693" y="325500"/>
                </a:lnTo>
                <a:lnTo>
                  <a:pt x="92201" y="322453"/>
                </a:lnTo>
                <a:lnTo>
                  <a:pt x="90550" y="320421"/>
                </a:lnTo>
                <a:lnTo>
                  <a:pt x="89026" y="318262"/>
                </a:lnTo>
                <a:lnTo>
                  <a:pt x="86105" y="317881"/>
                </a:lnTo>
                <a:close/>
              </a:path>
              <a:path w="180339" h="384810">
                <a:moveTo>
                  <a:pt x="19679" y="367087"/>
                </a:moveTo>
                <a:lnTo>
                  <a:pt x="13080" y="371982"/>
                </a:lnTo>
                <a:lnTo>
                  <a:pt x="20700" y="375285"/>
                </a:lnTo>
                <a:lnTo>
                  <a:pt x="19679" y="367087"/>
                </a:lnTo>
                <a:close/>
              </a:path>
              <a:path w="180339" h="384810">
                <a:moveTo>
                  <a:pt x="27256" y="361465"/>
                </a:moveTo>
                <a:lnTo>
                  <a:pt x="19679" y="367087"/>
                </a:lnTo>
                <a:lnTo>
                  <a:pt x="20700" y="375285"/>
                </a:lnTo>
                <a:lnTo>
                  <a:pt x="21351" y="375285"/>
                </a:lnTo>
                <a:lnTo>
                  <a:pt x="27256" y="361465"/>
                </a:lnTo>
                <a:close/>
              </a:path>
              <a:path w="180339" h="384810">
                <a:moveTo>
                  <a:pt x="171450" y="0"/>
                </a:moveTo>
                <a:lnTo>
                  <a:pt x="18502" y="357646"/>
                </a:lnTo>
                <a:lnTo>
                  <a:pt x="19679" y="367087"/>
                </a:lnTo>
                <a:lnTo>
                  <a:pt x="27256" y="361465"/>
                </a:lnTo>
                <a:lnTo>
                  <a:pt x="180085" y="3810"/>
                </a:lnTo>
                <a:lnTo>
                  <a:pt x="171450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097398" y="1939035"/>
            <a:ext cx="831215" cy="488315"/>
          </a:xfrm>
          <a:custGeom>
            <a:avLst/>
            <a:gdLst/>
            <a:ahLst/>
            <a:cxnLst/>
            <a:rect l="l" t="t" r="r" b="b"/>
            <a:pathLst>
              <a:path w="831214" h="488314">
                <a:moveTo>
                  <a:pt x="51562" y="401193"/>
                </a:moveTo>
                <a:lnTo>
                  <a:pt x="48767" y="402081"/>
                </a:lnTo>
                <a:lnTo>
                  <a:pt x="47371" y="404368"/>
                </a:lnTo>
                <a:lnTo>
                  <a:pt x="0" y="488314"/>
                </a:lnTo>
                <a:lnTo>
                  <a:pt x="99060" y="488188"/>
                </a:lnTo>
                <a:lnTo>
                  <a:pt x="99695" y="487552"/>
                </a:lnTo>
                <a:lnTo>
                  <a:pt x="10540" y="487552"/>
                </a:lnTo>
                <a:lnTo>
                  <a:pt x="5841" y="479425"/>
                </a:lnTo>
                <a:lnTo>
                  <a:pt x="20894" y="470630"/>
                </a:lnTo>
                <a:lnTo>
                  <a:pt x="55752" y="409066"/>
                </a:lnTo>
                <a:lnTo>
                  <a:pt x="57023" y="406781"/>
                </a:lnTo>
                <a:lnTo>
                  <a:pt x="56261" y="403859"/>
                </a:lnTo>
                <a:lnTo>
                  <a:pt x="53975" y="402463"/>
                </a:lnTo>
                <a:lnTo>
                  <a:pt x="51562" y="401193"/>
                </a:lnTo>
                <a:close/>
              </a:path>
              <a:path w="831214" h="488314">
                <a:moveTo>
                  <a:pt x="20894" y="470630"/>
                </a:moveTo>
                <a:lnTo>
                  <a:pt x="5841" y="479425"/>
                </a:lnTo>
                <a:lnTo>
                  <a:pt x="10540" y="487552"/>
                </a:lnTo>
                <a:lnTo>
                  <a:pt x="13584" y="485775"/>
                </a:lnTo>
                <a:lnTo>
                  <a:pt x="12318" y="485775"/>
                </a:lnTo>
                <a:lnTo>
                  <a:pt x="8254" y="478789"/>
                </a:lnTo>
                <a:lnTo>
                  <a:pt x="16280" y="478778"/>
                </a:lnTo>
                <a:lnTo>
                  <a:pt x="20894" y="470630"/>
                </a:lnTo>
                <a:close/>
              </a:path>
              <a:path w="831214" h="488314">
                <a:moveTo>
                  <a:pt x="99060" y="478663"/>
                </a:moveTo>
                <a:lnTo>
                  <a:pt x="25580" y="478765"/>
                </a:lnTo>
                <a:lnTo>
                  <a:pt x="10540" y="487552"/>
                </a:lnTo>
                <a:lnTo>
                  <a:pt x="99695" y="487552"/>
                </a:lnTo>
                <a:lnTo>
                  <a:pt x="101218" y="486028"/>
                </a:lnTo>
                <a:lnTo>
                  <a:pt x="101218" y="480821"/>
                </a:lnTo>
                <a:lnTo>
                  <a:pt x="99060" y="478663"/>
                </a:lnTo>
                <a:close/>
              </a:path>
              <a:path w="831214" h="488314">
                <a:moveTo>
                  <a:pt x="16280" y="478778"/>
                </a:moveTo>
                <a:lnTo>
                  <a:pt x="8254" y="478789"/>
                </a:lnTo>
                <a:lnTo>
                  <a:pt x="12318" y="485775"/>
                </a:lnTo>
                <a:lnTo>
                  <a:pt x="16280" y="478778"/>
                </a:lnTo>
                <a:close/>
              </a:path>
              <a:path w="831214" h="488314">
                <a:moveTo>
                  <a:pt x="25580" y="478765"/>
                </a:moveTo>
                <a:lnTo>
                  <a:pt x="16274" y="478789"/>
                </a:lnTo>
                <a:lnTo>
                  <a:pt x="12318" y="485775"/>
                </a:lnTo>
                <a:lnTo>
                  <a:pt x="13584" y="485775"/>
                </a:lnTo>
                <a:lnTo>
                  <a:pt x="25580" y="478765"/>
                </a:lnTo>
                <a:close/>
              </a:path>
              <a:path w="831214" h="488314">
                <a:moveTo>
                  <a:pt x="826388" y="0"/>
                </a:moveTo>
                <a:lnTo>
                  <a:pt x="20894" y="470630"/>
                </a:lnTo>
                <a:lnTo>
                  <a:pt x="16280" y="478778"/>
                </a:lnTo>
                <a:lnTo>
                  <a:pt x="25580" y="478765"/>
                </a:lnTo>
                <a:lnTo>
                  <a:pt x="831088" y="8127"/>
                </a:lnTo>
                <a:lnTo>
                  <a:pt x="826388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4476750" y="3068573"/>
            <a:ext cx="266065" cy="353695"/>
          </a:xfrm>
          <a:custGeom>
            <a:avLst/>
            <a:gdLst/>
            <a:ahLst/>
            <a:cxnLst/>
            <a:rect l="l" t="t" r="r" b="b"/>
            <a:pathLst>
              <a:path w="266064" h="353695">
                <a:moveTo>
                  <a:pt x="11334" y="15255"/>
                </a:moveTo>
                <a:lnTo>
                  <a:pt x="12394" y="24634"/>
                </a:lnTo>
                <a:lnTo>
                  <a:pt x="258063" y="353694"/>
                </a:lnTo>
                <a:lnTo>
                  <a:pt x="265811" y="348106"/>
                </a:lnTo>
                <a:lnTo>
                  <a:pt x="19901" y="18888"/>
                </a:lnTo>
                <a:lnTo>
                  <a:pt x="11334" y="15255"/>
                </a:lnTo>
                <a:close/>
              </a:path>
              <a:path w="266064" h="353695">
                <a:moveTo>
                  <a:pt x="0" y="0"/>
                </a:moveTo>
                <a:lnTo>
                  <a:pt x="10922" y="95757"/>
                </a:lnTo>
                <a:lnTo>
                  <a:pt x="11175" y="98425"/>
                </a:lnTo>
                <a:lnTo>
                  <a:pt x="13588" y="100330"/>
                </a:lnTo>
                <a:lnTo>
                  <a:pt x="16128" y="99949"/>
                </a:lnTo>
                <a:lnTo>
                  <a:pt x="18796" y="99694"/>
                </a:lnTo>
                <a:lnTo>
                  <a:pt x="20700" y="97408"/>
                </a:lnTo>
                <a:lnTo>
                  <a:pt x="20320" y="94742"/>
                </a:lnTo>
                <a:lnTo>
                  <a:pt x="12394" y="24634"/>
                </a:lnTo>
                <a:lnTo>
                  <a:pt x="1777" y="10413"/>
                </a:lnTo>
                <a:lnTo>
                  <a:pt x="9398" y="4825"/>
                </a:lnTo>
                <a:lnTo>
                  <a:pt x="11341" y="4825"/>
                </a:lnTo>
                <a:lnTo>
                  <a:pt x="0" y="0"/>
                </a:lnTo>
                <a:close/>
              </a:path>
              <a:path w="266064" h="353695">
                <a:moveTo>
                  <a:pt x="11341" y="4825"/>
                </a:moveTo>
                <a:lnTo>
                  <a:pt x="9398" y="4825"/>
                </a:lnTo>
                <a:lnTo>
                  <a:pt x="19901" y="18888"/>
                </a:lnTo>
                <a:lnTo>
                  <a:pt x="87375" y="47498"/>
                </a:lnTo>
                <a:lnTo>
                  <a:pt x="90170" y="46355"/>
                </a:lnTo>
                <a:lnTo>
                  <a:pt x="92201" y="41528"/>
                </a:lnTo>
                <a:lnTo>
                  <a:pt x="91186" y="38734"/>
                </a:lnTo>
                <a:lnTo>
                  <a:pt x="88646" y="37718"/>
                </a:lnTo>
                <a:lnTo>
                  <a:pt x="11341" y="4825"/>
                </a:lnTo>
                <a:close/>
              </a:path>
              <a:path w="266064" h="353695">
                <a:moveTo>
                  <a:pt x="9398" y="4825"/>
                </a:moveTo>
                <a:lnTo>
                  <a:pt x="1777" y="10413"/>
                </a:lnTo>
                <a:lnTo>
                  <a:pt x="12394" y="24634"/>
                </a:lnTo>
                <a:lnTo>
                  <a:pt x="11334" y="15255"/>
                </a:lnTo>
                <a:lnTo>
                  <a:pt x="3810" y="12064"/>
                </a:lnTo>
                <a:lnTo>
                  <a:pt x="10413" y="7112"/>
                </a:lnTo>
                <a:lnTo>
                  <a:pt x="11105" y="7112"/>
                </a:lnTo>
                <a:lnTo>
                  <a:pt x="9398" y="4825"/>
                </a:lnTo>
                <a:close/>
              </a:path>
              <a:path w="266064" h="353695">
                <a:moveTo>
                  <a:pt x="11105" y="7112"/>
                </a:moveTo>
                <a:lnTo>
                  <a:pt x="10413" y="7112"/>
                </a:lnTo>
                <a:lnTo>
                  <a:pt x="11334" y="15255"/>
                </a:lnTo>
                <a:lnTo>
                  <a:pt x="19901" y="18888"/>
                </a:lnTo>
                <a:lnTo>
                  <a:pt x="11105" y="7112"/>
                </a:lnTo>
                <a:close/>
              </a:path>
              <a:path w="266064" h="353695">
                <a:moveTo>
                  <a:pt x="10413" y="7112"/>
                </a:moveTo>
                <a:lnTo>
                  <a:pt x="3810" y="12064"/>
                </a:lnTo>
                <a:lnTo>
                  <a:pt x="11334" y="15255"/>
                </a:lnTo>
                <a:lnTo>
                  <a:pt x="10413" y="7112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053201" y="1924050"/>
            <a:ext cx="1079500" cy="503555"/>
          </a:xfrm>
          <a:custGeom>
            <a:avLst/>
            <a:gdLst/>
            <a:ahLst/>
            <a:cxnLst/>
            <a:rect l="l" t="t" r="r" b="b"/>
            <a:pathLst>
              <a:path w="1079500" h="503555">
                <a:moveTo>
                  <a:pt x="539750" y="0"/>
                </a:moveTo>
                <a:lnTo>
                  <a:pt x="495468" y="834"/>
                </a:lnTo>
                <a:lnTo>
                  <a:pt x="452175" y="3293"/>
                </a:lnTo>
                <a:lnTo>
                  <a:pt x="410009" y="7312"/>
                </a:lnTo>
                <a:lnTo>
                  <a:pt x="369108" y="12826"/>
                </a:lnTo>
                <a:lnTo>
                  <a:pt x="329612" y="19772"/>
                </a:lnTo>
                <a:lnTo>
                  <a:pt x="291659" y="28083"/>
                </a:lnTo>
                <a:lnTo>
                  <a:pt x="220937" y="48544"/>
                </a:lnTo>
                <a:lnTo>
                  <a:pt x="158051" y="73691"/>
                </a:lnTo>
                <a:lnTo>
                  <a:pt x="104111" y="103007"/>
                </a:lnTo>
                <a:lnTo>
                  <a:pt x="60226" y="135972"/>
                </a:lnTo>
                <a:lnTo>
                  <a:pt x="27507" y="172069"/>
                </a:lnTo>
                <a:lnTo>
                  <a:pt x="7061" y="210780"/>
                </a:lnTo>
                <a:lnTo>
                  <a:pt x="0" y="251587"/>
                </a:lnTo>
                <a:lnTo>
                  <a:pt x="1788" y="272220"/>
                </a:lnTo>
                <a:lnTo>
                  <a:pt x="15680" y="312050"/>
                </a:lnTo>
                <a:lnTo>
                  <a:pt x="42402" y="349531"/>
                </a:lnTo>
                <a:lnTo>
                  <a:pt x="80842" y="384143"/>
                </a:lnTo>
                <a:lnTo>
                  <a:pt x="129893" y="415367"/>
                </a:lnTo>
                <a:lnTo>
                  <a:pt x="188445" y="442682"/>
                </a:lnTo>
                <a:lnTo>
                  <a:pt x="255388" y="465569"/>
                </a:lnTo>
                <a:lnTo>
                  <a:pt x="329612" y="483508"/>
                </a:lnTo>
                <a:lnTo>
                  <a:pt x="369108" y="490460"/>
                </a:lnTo>
                <a:lnTo>
                  <a:pt x="410009" y="495980"/>
                </a:lnTo>
                <a:lnTo>
                  <a:pt x="452175" y="500004"/>
                </a:lnTo>
                <a:lnTo>
                  <a:pt x="495468" y="502466"/>
                </a:lnTo>
                <a:lnTo>
                  <a:pt x="539750" y="503300"/>
                </a:lnTo>
                <a:lnTo>
                  <a:pt x="584014" y="502466"/>
                </a:lnTo>
                <a:lnTo>
                  <a:pt x="627293" y="500004"/>
                </a:lnTo>
                <a:lnTo>
                  <a:pt x="669449" y="495980"/>
                </a:lnTo>
                <a:lnTo>
                  <a:pt x="710342" y="490460"/>
                </a:lnTo>
                <a:lnTo>
                  <a:pt x="749833" y="483508"/>
                </a:lnTo>
                <a:lnTo>
                  <a:pt x="787784" y="475190"/>
                </a:lnTo>
                <a:lnTo>
                  <a:pt x="858507" y="454711"/>
                </a:lnTo>
                <a:lnTo>
                  <a:pt x="921400" y="429545"/>
                </a:lnTo>
                <a:lnTo>
                  <a:pt x="975351" y="400211"/>
                </a:lnTo>
                <a:lnTo>
                  <a:pt x="1019249" y="367228"/>
                </a:lnTo>
                <a:lnTo>
                  <a:pt x="1051980" y="331117"/>
                </a:lnTo>
                <a:lnTo>
                  <a:pt x="1072434" y="292396"/>
                </a:lnTo>
                <a:lnTo>
                  <a:pt x="1079500" y="251587"/>
                </a:lnTo>
                <a:lnTo>
                  <a:pt x="1077710" y="230954"/>
                </a:lnTo>
                <a:lnTo>
                  <a:pt x="1063811" y="191130"/>
                </a:lnTo>
                <a:lnTo>
                  <a:pt x="1037080" y="153662"/>
                </a:lnTo>
                <a:lnTo>
                  <a:pt x="998626" y="119065"/>
                </a:lnTo>
                <a:lnTo>
                  <a:pt x="949563" y="87860"/>
                </a:lnTo>
                <a:lnTo>
                  <a:pt x="891002" y="60564"/>
                </a:lnTo>
                <a:lnTo>
                  <a:pt x="824055" y="37695"/>
                </a:lnTo>
                <a:lnTo>
                  <a:pt x="749833" y="19772"/>
                </a:lnTo>
                <a:lnTo>
                  <a:pt x="710342" y="12826"/>
                </a:lnTo>
                <a:lnTo>
                  <a:pt x="669449" y="7312"/>
                </a:lnTo>
                <a:lnTo>
                  <a:pt x="627293" y="3293"/>
                </a:lnTo>
                <a:lnTo>
                  <a:pt x="584014" y="834"/>
                </a:lnTo>
                <a:lnTo>
                  <a:pt x="539750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053201" y="1924050"/>
            <a:ext cx="1079500" cy="503555"/>
          </a:xfrm>
          <a:custGeom>
            <a:avLst/>
            <a:gdLst/>
            <a:ahLst/>
            <a:cxnLst/>
            <a:rect l="l" t="t" r="r" b="b"/>
            <a:pathLst>
              <a:path w="1079500" h="503555">
                <a:moveTo>
                  <a:pt x="0" y="251587"/>
                </a:moveTo>
                <a:lnTo>
                  <a:pt x="7061" y="210780"/>
                </a:lnTo>
                <a:lnTo>
                  <a:pt x="27507" y="172069"/>
                </a:lnTo>
                <a:lnTo>
                  <a:pt x="60226" y="135972"/>
                </a:lnTo>
                <a:lnTo>
                  <a:pt x="104111" y="103007"/>
                </a:lnTo>
                <a:lnTo>
                  <a:pt x="158051" y="73691"/>
                </a:lnTo>
                <a:lnTo>
                  <a:pt x="220937" y="48544"/>
                </a:lnTo>
                <a:lnTo>
                  <a:pt x="291659" y="28083"/>
                </a:lnTo>
                <a:lnTo>
                  <a:pt x="329612" y="19772"/>
                </a:lnTo>
                <a:lnTo>
                  <a:pt x="369108" y="12826"/>
                </a:lnTo>
                <a:lnTo>
                  <a:pt x="410009" y="7312"/>
                </a:lnTo>
                <a:lnTo>
                  <a:pt x="452175" y="3293"/>
                </a:lnTo>
                <a:lnTo>
                  <a:pt x="495468" y="834"/>
                </a:lnTo>
                <a:lnTo>
                  <a:pt x="539750" y="0"/>
                </a:lnTo>
                <a:lnTo>
                  <a:pt x="584014" y="834"/>
                </a:lnTo>
                <a:lnTo>
                  <a:pt x="627293" y="3293"/>
                </a:lnTo>
                <a:lnTo>
                  <a:pt x="669449" y="7312"/>
                </a:lnTo>
                <a:lnTo>
                  <a:pt x="710342" y="12826"/>
                </a:lnTo>
                <a:lnTo>
                  <a:pt x="749833" y="19772"/>
                </a:lnTo>
                <a:lnTo>
                  <a:pt x="787784" y="28083"/>
                </a:lnTo>
                <a:lnTo>
                  <a:pt x="858507" y="48544"/>
                </a:lnTo>
                <a:lnTo>
                  <a:pt x="921400" y="73691"/>
                </a:lnTo>
                <a:lnTo>
                  <a:pt x="975351" y="103007"/>
                </a:lnTo>
                <a:lnTo>
                  <a:pt x="1019249" y="135972"/>
                </a:lnTo>
                <a:lnTo>
                  <a:pt x="1051980" y="172069"/>
                </a:lnTo>
                <a:lnTo>
                  <a:pt x="1072434" y="210780"/>
                </a:lnTo>
                <a:lnTo>
                  <a:pt x="1079500" y="251587"/>
                </a:lnTo>
                <a:lnTo>
                  <a:pt x="1077710" y="272220"/>
                </a:lnTo>
                <a:lnTo>
                  <a:pt x="1063811" y="312050"/>
                </a:lnTo>
                <a:lnTo>
                  <a:pt x="1037080" y="349531"/>
                </a:lnTo>
                <a:lnTo>
                  <a:pt x="998626" y="384143"/>
                </a:lnTo>
                <a:lnTo>
                  <a:pt x="949563" y="415367"/>
                </a:lnTo>
                <a:lnTo>
                  <a:pt x="891002" y="442682"/>
                </a:lnTo>
                <a:lnTo>
                  <a:pt x="824055" y="465569"/>
                </a:lnTo>
                <a:lnTo>
                  <a:pt x="749833" y="483508"/>
                </a:lnTo>
                <a:lnTo>
                  <a:pt x="710342" y="490460"/>
                </a:lnTo>
                <a:lnTo>
                  <a:pt x="669449" y="495980"/>
                </a:lnTo>
                <a:lnTo>
                  <a:pt x="627293" y="500004"/>
                </a:lnTo>
                <a:lnTo>
                  <a:pt x="584014" y="502466"/>
                </a:lnTo>
                <a:lnTo>
                  <a:pt x="539750" y="503300"/>
                </a:lnTo>
                <a:lnTo>
                  <a:pt x="495468" y="502466"/>
                </a:lnTo>
                <a:lnTo>
                  <a:pt x="452175" y="500004"/>
                </a:lnTo>
                <a:lnTo>
                  <a:pt x="410009" y="495980"/>
                </a:lnTo>
                <a:lnTo>
                  <a:pt x="369108" y="490460"/>
                </a:lnTo>
                <a:lnTo>
                  <a:pt x="329612" y="483508"/>
                </a:lnTo>
                <a:lnTo>
                  <a:pt x="291659" y="475190"/>
                </a:lnTo>
                <a:lnTo>
                  <a:pt x="220937" y="454711"/>
                </a:lnTo>
                <a:lnTo>
                  <a:pt x="158051" y="429545"/>
                </a:lnTo>
                <a:lnTo>
                  <a:pt x="104111" y="400211"/>
                </a:lnTo>
                <a:lnTo>
                  <a:pt x="60226" y="367228"/>
                </a:lnTo>
                <a:lnTo>
                  <a:pt x="27507" y="331117"/>
                </a:lnTo>
                <a:lnTo>
                  <a:pt x="7061" y="292396"/>
                </a:lnTo>
                <a:lnTo>
                  <a:pt x="0" y="251587"/>
                </a:lnTo>
                <a:close/>
              </a:path>
            </a:pathLst>
          </a:custGeom>
          <a:ln w="25400">
            <a:solidFill>
              <a:srgbClr val="E6908B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6301740" y="1903476"/>
            <a:ext cx="597408" cy="40081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5986653" y="2651379"/>
            <a:ext cx="1444625" cy="802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426084" marR="297815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小微外贸 企业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dirty="0" sz="1600" spc="-20">
                <a:latin typeface="微软雅黑"/>
                <a:cs typeface="微软雅黑"/>
              </a:rPr>
              <a:t>买全球、卖全球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365750" y="2545201"/>
            <a:ext cx="382270" cy="504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15300"/>
              </a:lnSpc>
            </a:pPr>
            <a:r>
              <a:rPr dirty="0" sz="1400">
                <a:latin typeface="微软雅黑"/>
                <a:cs typeface="微软雅黑"/>
              </a:rPr>
              <a:t>分享 生意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860550" y="2521204"/>
            <a:ext cx="82296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金融</a:t>
            </a:r>
            <a:r>
              <a:rPr dirty="0" sz="1400" spc="-5" b="1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保险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交易服务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354326" y="1876551"/>
            <a:ext cx="560705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微软雅黑"/>
                <a:cs typeface="微软雅黑"/>
              </a:rPr>
              <a:t>全球营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销服务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689475" y="1327911"/>
            <a:ext cx="38227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微软雅黑"/>
                <a:cs typeface="微软雅黑"/>
              </a:rPr>
              <a:t>生产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服务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986653" y="1362075"/>
            <a:ext cx="38227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微软雅黑"/>
                <a:cs typeface="微软雅黑"/>
              </a:rPr>
              <a:t>设计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服务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341879" y="3250945"/>
            <a:ext cx="560705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网络运 营服务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67690" y="3666134"/>
            <a:ext cx="8255000" cy="1102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3824604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云</a:t>
            </a:r>
            <a:r>
              <a:rPr dirty="0" sz="1800" spc="-10" b="1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800" spc="-10" b="1">
                <a:solidFill>
                  <a:srgbClr val="FFFFFF"/>
                </a:solidFill>
                <a:latin typeface="微软雅黑"/>
                <a:cs typeface="微软雅黑"/>
              </a:rPr>
              <a:t>数据</a:t>
            </a:r>
            <a:r>
              <a:rPr dirty="0" sz="1800" spc="-10" b="1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1800" spc="-10" b="1">
                <a:solidFill>
                  <a:srgbClr val="FFFFFF"/>
                </a:solidFill>
                <a:latin typeface="微软雅黑"/>
                <a:cs typeface="微软雅黑"/>
              </a:rPr>
              <a:t>信用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ts val="1800"/>
              </a:lnSpc>
            </a:pPr>
            <a:endParaRPr sz="1800"/>
          </a:p>
          <a:p>
            <a:pPr>
              <a:lnSpc>
                <a:spcPts val="2400"/>
              </a:lnSpc>
              <a:spcBef>
                <a:spcPts val="60"/>
              </a:spcBef>
            </a:pPr>
            <a:endParaRPr sz="2400"/>
          </a:p>
          <a:p>
            <a:pPr marL="12700">
              <a:lnSpc>
                <a:spcPct val="100000"/>
              </a:lnSpc>
            </a:pPr>
            <a:r>
              <a:rPr dirty="0" sz="1800" b="1">
                <a:latin typeface="微软雅黑"/>
                <a:cs typeface="微软雅黑"/>
              </a:rPr>
              <a:t>小微企业在生态圈土壤上，依靠生态圈，可以得到各类服务资源，轻松做全球生意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442842" y="1468373"/>
            <a:ext cx="38227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物流 服务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658356" y="1903476"/>
            <a:ext cx="294131" cy="40081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6301740" y="2116835"/>
            <a:ext cx="597408" cy="40081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6658356" y="2116835"/>
            <a:ext cx="294131" cy="40081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6402451" y="1955800"/>
            <a:ext cx="38227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会展 服务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86375" y="2311526"/>
            <a:ext cx="641350" cy="194310"/>
          </a:xfrm>
          <a:custGeom>
            <a:avLst/>
            <a:gdLst/>
            <a:ahLst/>
            <a:cxnLst/>
            <a:rect l="l" t="t" r="r" b="b"/>
            <a:pathLst>
              <a:path w="641350" h="194310">
                <a:moveTo>
                  <a:pt x="70612" y="97155"/>
                </a:moveTo>
                <a:lnTo>
                  <a:pt x="68707" y="99060"/>
                </a:lnTo>
                <a:lnTo>
                  <a:pt x="0" y="166624"/>
                </a:lnTo>
                <a:lnTo>
                  <a:pt x="92583" y="193167"/>
                </a:lnTo>
                <a:lnTo>
                  <a:pt x="95123" y="193929"/>
                </a:lnTo>
                <a:lnTo>
                  <a:pt x="97789" y="192531"/>
                </a:lnTo>
                <a:lnTo>
                  <a:pt x="98551" y="189992"/>
                </a:lnTo>
                <a:lnTo>
                  <a:pt x="99187" y="187452"/>
                </a:lnTo>
                <a:lnTo>
                  <a:pt x="97789" y="184785"/>
                </a:lnTo>
                <a:lnTo>
                  <a:pt x="95250" y="184023"/>
                </a:lnTo>
                <a:lnTo>
                  <a:pt x="42669" y="168910"/>
                </a:lnTo>
                <a:lnTo>
                  <a:pt x="10287" y="168910"/>
                </a:lnTo>
                <a:lnTo>
                  <a:pt x="8000" y="159639"/>
                </a:lnTo>
                <a:lnTo>
                  <a:pt x="25005" y="155334"/>
                </a:lnTo>
                <a:lnTo>
                  <a:pt x="75437" y="105918"/>
                </a:lnTo>
                <a:lnTo>
                  <a:pt x="77342" y="104012"/>
                </a:lnTo>
                <a:lnTo>
                  <a:pt x="77342" y="100965"/>
                </a:lnTo>
                <a:lnTo>
                  <a:pt x="75564" y="99060"/>
                </a:lnTo>
                <a:lnTo>
                  <a:pt x="73660" y="97281"/>
                </a:lnTo>
                <a:lnTo>
                  <a:pt x="70612" y="97155"/>
                </a:lnTo>
                <a:close/>
              </a:path>
              <a:path w="641350" h="194310">
                <a:moveTo>
                  <a:pt x="25005" y="155334"/>
                </a:moveTo>
                <a:lnTo>
                  <a:pt x="8000" y="159639"/>
                </a:lnTo>
                <a:lnTo>
                  <a:pt x="10287" y="168910"/>
                </a:lnTo>
                <a:lnTo>
                  <a:pt x="15304" y="167640"/>
                </a:lnTo>
                <a:lnTo>
                  <a:pt x="12446" y="167640"/>
                </a:lnTo>
                <a:lnTo>
                  <a:pt x="10413" y="159639"/>
                </a:lnTo>
                <a:lnTo>
                  <a:pt x="20611" y="159639"/>
                </a:lnTo>
                <a:lnTo>
                  <a:pt x="25005" y="155334"/>
                </a:lnTo>
                <a:close/>
              </a:path>
              <a:path w="641350" h="194310">
                <a:moveTo>
                  <a:pt x="27505" y="164551"/>
                </a:moveTo>
                <a:lnTo>
                  <a:pt x="10287" y="168910"/>
                </a:lnTo>
                <a:lnTo>
                  <a:pt x="42669" y="168910"/>
                </a:lnTo>
                <a:lnTo>
                  <a:pt x="27505" y="164551"/>
                </a:lnTo>
                <a:close/>
              </a:path>
              <a:path w="641350" h="194310">
                <a:moveTo>
                  <a:pt x="10413" y="159639"/>
                </a:moveTo>
                <a:lnTo>
                  <a:pt x="12446" y="167640"/>
                </a:lnTo>
                <a:lnTo>
                  <a:pt x="18298" y="161905"/>
                </a:lnTo>
                <a:lnTo>
                  <a:pt x="10413" y="159639"/>
                </a:lnTo>
                <a:close/>
              </a:path>
              <a:path w="641350" h="194310">
                <a:moveTo>
                  <a:pt x="18298" y="161905"/>
                </a:moveTo>
                <a:lnTo>
                  <a:pt x="12446" y="167640"/>
                </a:lnTo>
                <a:lnTo>
                  <a:pt x="15304" y="167640"/>
                </a:lnTo>
                <a:lnTo>
                  <a:pt x="27505" y="164551"/>
                </a:lnTo>
                <a:lnTo>
                  <a:pt x="18298" y="161905"/>
                </a:lnTo>
                <a:close/>
              </a:path>
              <a:path w="641350" h="194310">
                <a:moveTo>
                  <a:pt x="638555" y="0"/>
                </a:moveTo>
                <a:lnTo>
                  <a:pt x="25005" y="155334"/>
                </a:lnTo>
                <a:lnTo>
                  <a:pt x="18298" y="161905"/>
                </a:lnTo>
                <a:lnTo>
                  <a:pt x="27505" y="164551"/>
                </a:lnTo>
                <a:lnTo>
                  <a:pt x="640969" y="9271"/>
                </a:lnTo>
                <a:lnTo>
                  <a:pt x="638555" y="0"/>
                </a:lnTo>
                <a:close/>
              </a:path>
              <a:path w="641350" h="194310">
                <a:moveTo>
                  <a:pt x="20611" y="159639"/>
                </a:moveTo>
                <a:lnTo>
                  <a:pt x="10413" y="159639"/>
                </a:lnTo>
                <a:lnTo>
                  <a:pt x="18298" y="161905"/>
                </a:lnTo>
                <a:lnTo>
                  <a:pt x="20611" y="159639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9215">
              <a:lnSpc>
                <a:spcPts val="3354"/>
              </a:lnSpc>
            </a:pPr>
            <a:r>
              <a:rPr dirty="0" sz="2800" spc="-30"/>
              <a:t>互联网的广泛渗透：</a:t>
            </a:r>
            <a:r>
              <a:rPr dirty="0" sz="2800" spc="45"/>
              <a:t> </a:t>
            </a:r>
            <a:r>
              <a:rPr dirty="0" sz="2800" spc="-15">
                <a:latin typeface="微软雅黑"/>
                <a:cs typeface="微软雅黑"/>
              </a:rPr>
              <a:t>6.</a:t>
            </a:r>
            <a:r>
              <a:rPr dirty="0" sz="2800" spc="-10">
                <a:latin typeface="微软雅黑"/>
                <a:cs typeface="微软雅黑"/>
              </a:rPr>
              <a:t>5</a:t>
            </a:r>
            <a:r>
              <a:rPr dirty="0" sz="2800" spc="-30"/>
              <a:t>亿网民，</a:t>
            </a:r>
            <a:r>
              <a:rPr dirty="0" sz="2800" spc="-20">
                <a:latin typeface="微软雅黑"/>
                <a:cs typeface="微软雅黑"/>
              </a:rPr>
              <a:t>5</a:t>
            </a:r>
            <a:r>
              <a:rPr dirty="0" sz="2800" spc="-30"/>
              <a:t>亿智能手机用户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0562" y="1163700"/>
            <a:ext cx="1597660" cy="871855"/>
          </a:xfrm>
          <a:custGeom>
            <a:avLst/>
            <a:gdLst/>
            <a:ahLst/>
            <a:cxnLst/>
            <a:rect l="l" t="t" r="r" b="b"/>
            <a:pathLst>
              <a:path w="1597660" h="871855">
                <a:moveTo>
                  <a:pt x="798512" y="0"/>
                </a:moveTo>
                <a:lnTo>
                  <a:pt x="733021" y="1444"/>
                </a:lnTo>
                <a:lnTo>
                  <a:pt x="668989" y="5702"/>
                </a:lnTo>
                <a:lnTo>
                  <a:pt x="606620" y="12662"/>
                </a:lnTo>
                <a:lnTo>
                  <a:pt x="546120" y="22212"/>
                </a:lnTo>
                <a:lnTo>
                  <a:pt x="487694" y="34240"/>
                </a:lnTo>
                <a:lnTo>
                  <a:pt x="431549" y="48633"/>
                </a:lnTo>
                <a:lnTo>
                  <a:pt x="377889" y="65280"/>
                </a:lnTo>
                <a:lnTo>
                  <a:pt x="326920" y="84067"/>
                </a:lnTo>
                <a:lnTo>
                  <a:pt x="278848" y="104884"/>
                </a:lnTo>
                <a:lnTo>
                  <a:pt x="233878" y="127619"/>
                </a:lnTo>
                <a:lnTo>
                  <a:pt x="192215" y="152158"/>
                </a:lnTo>
                <a:lnTo>
                  <a:pt x="154066" y="178390"/>
                </a:lnTo>
                <a:lnTo>
                  <a:pt x="119635" y="206203"/>
                </a:lnTo>
                <a:lnTo>
                  <a:pt x="89128" y="235484"/>
                </a:lnTo>
                <a:lnTo>
                  <a:pt x="62750" y="266122"/>
                </a:lnTo>
                <a:lnTo>
                  <a:pt x="40708" y="298004"/>
                </a:lnTo>
                <a:lnTo>
                  <a:pt x="10451" y="365054"/>
                </a:lnTo>
                <a:lnTo>
                  <a:pt x="0" y="435737"/>
                </a:lnTo>
                <a:lnTo>
                  <a:pt x="2647" y="471476"/>
                </a:lnTo>
                <a:lnTo>
                  <a:pt x="23206" y="540454"/>
                </a:lnTo>
                <a:lnTo>
                  <a:pt x="62750" y="605351"/>
                </a:lnTo>
                <a:lnTo>
                  <a:pt x="89128" y="635989"/>
                </a:lnTo>
                <a:lnTo>
                  <a:pt x="119635" y="665270"/>
                </a:lnTo>
                <a:lnTo>
                  <a:pt x="154066" y="693083"/>
                </a:lnTo>
                <a:lnTo>
                  <a:pt x="192215" y="719315"/>
                </a:lnTo>
                <a:lnTo>
                  <a:pt x="233878" y="743854"/>
                </a:lnTo>
                <a:lnTo>
                  <a:pt x="278848" y="766589"/>
                </a:lnTo>
                <a:lnTo>
                  <a:pt x="326920" y="787406"/>
                </a:lnTo>
                <a:lnTo>
                  <a:pt x="377889" y="806193"/>
                </a:lnTo>
                <a:lnTo>
                  <a:pt x="431549" y="822840"/>
                </a:lnTo>
                <a:lnTo>
                  <a:pt x="487694" y="837233"/>
                </a:lnTo>
                <a:lnTo>
                  <a:pt x="546120" y="849261"/>
                </a:lnTo>
                <a:lnTo>
                  <a:pt x="606620" y="858811"/>
                </a:lnTo>
                <a:lnTo>
                  <a:pt x="668989" y="865771"/>
                </a:lnTo>
                <a:lnTo>
                  <a:pt x="733021" y="870029"/>
                </a:lnTo>
                <a:lnTo>
                  <a:pt x="798512" y="871474"/>
                </a:lnTo>
                <a:lnTo>
                  <a:pt x="863994" y="870029"/>
                </a:lnTo>
                <a:lnTo>
                  <a:pt x="928022" y="865771"/>
                </a:lnTo>
                <a:lnTo>
                  <a:pt x="990387" y="858811"/>
                </a:lnTo>
                <a:lnTo>
                  <a:pt x="1050886" y="849261"/>
                </a:lnTo>
                <a:lnTo>
                  <a:pt x="1109313" y="837233"/>
                </a:lnTo>
                <a:lnTo>
                  <a:pt x="1165461" y="822840"/>
                </a:lnTo>
                <a:lnTo>
                  <a:pt x="1219125" y="806193"/>
                </a:lnTo>
                <a:lnTo>
                  <a:pt x="1270099" y="787406"/>
                </a:lnTo>
                <a:lnTo>
                  <a:pt x="1318177" y="766589"/>
                </a:lnTo>
                <a:lnTo>
                  <a:pt x="1363154" y="743854"/>
                </a:lnTo>
                <a:lnTo>
                  <a:pt x="1404824" y="719315"/>
                </a:lnTo>
                <a:lnTo>
                  <a:pt x="1442981" y="693083"/>
                </a:lnTo>
                <a:lnTo>
                  <a:pt x="1477420" y="665270"/>
                </a:lnTo>
                <a:lnTo>
                  <a:pt x="1507934" y="635989"/>
                </a:lnTo>
                <a:lnTo>
                  <a:pt x="1534318" y="605351"/>
                </a:lnTo>
                <a:lnTo>
                  <a:pt x="1556367" y="573469"/>
                </a:lnTo>
                <a:lnTo>
                  <a:pt x="1586633" y="506419"/>
                </a:lnTo>
                <a:lnTo>
                  <a:pt x="1597088" y="435737"/>
                </a:lnTo>
                <a:lnTo>
                  <a:pt x="1594440" y="399997"/>
                </a:lnTo>
                <a:lnTo>
                  <a:pt x="1573874" y="331019"/>
                </a:lnTo>
                <a:lnTo>
                  <a:pt x="1534318" y="266122"/>
                </a:lnTo>
                <a:lnTo>
                  <a:pt x="1507934" y="235484"/>
                </a:lnTo>
                <a:lnTo>
                  <a:pt x="1477420" y="206203"/>
                </a:lnTo>
                <a:lnTo>
                  <a:pt x="1442981" y="178390"/>
                </a:lnTo>
                <a:lnTo>
                  <a:pt x="1404824" y="152158"/>
                </a:lnTo>
                <a:lnTo>
                  <a:pt x="1363154" y="127619"/>
                </a:lnTo>
                <a:lnTo>
                  <a:pt x="1318177" y="104884"/>
                </a:lnTo>
                <a:lnTo>
                  <a:pt x="1270099" y="84067"/>
                </a:lnTo>
                <a:lnTo>
                  <a:pt x="1219125" y="65280"/>
                </a:lnTo>
                <a:lnTo>
                  <a:pt x="1165461" y="48633"/>
                </a:lnTo>
                <a:lnTo>
                  <a:pt x="1109313" y="34240"/>
                </a:lnTo>
                <a:lnTo>
                  <a:pt x="1050886" y="22212"/>
                </a:lnTo>
                <a:lnTo>
                  <a:pt x="990387" y="12662"/>
                </a:lnTo>
                <a:lnTo>
                  <a:pt x="928022" y="5702"/>
                </a:lnTo>
                <a:lnTo>
                  <a:pt x="863994" y="1444"/>
                </a:lnTo>
                <a:lnTo>
                  <a:pt x="79851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90562" y="1163700"/>
            <a:ext cx="1597660" cy="871855"/>
          </a:xfrm>
          <a:custGeom>
            <a:avLst/>
            <a:gdLst/>
            <a:ahLst/>
            <a:cxnLst/>
            <a:rect l="l" t="t" r="r" b="b"/>
            <a:pathLst>
              <a:path w="1597660" h="871855">
                <a:moveTo>
                  <a:pt x="0" y="435737"/>
                </a:moveTo>
                <a:lnTo>
                  <a:pt x="10451" y="365054"/>
                </a:lnTo>
                <a:lnTo>
                  <a:pt x="40708" y="298004"/>
                </a:lnTo>
                <a:lnTo>
                  <a:pt x="62750" y="266122"/>
                </a:lnTo>
                <a:lnTo>
                  <a:pt x="89128" y="235484"/>
                </a:lnTo>
                <a:lnTo>
                  <a:pt x="119635" y="206203"/>
                </a:lnTo>
                <a:lnTo>
                  <a:pt x="154066" y="178390"/>
                </a:lnTo>
                <a:lnTo>
                  <a:pt x="192215" y="152158"/>
                </a:lnTo>
                <a:lnTo>
                  <a:pt x="233878" y="127619"/>
                </a:lnTo>
                <a:lnTo>
                  <a:pt x="278848" y="104884"/>
                </a:lnTo>
                <a:lnTo>
                  <a:pt x="326920" y="84067"/>
                </a:lnTo>
                <a:lnTo>
                  <a:pt x="377889" y="65280"/>
                </a:lnTo>
                <a:lnTo>
                  <a:pt x="431549" y="48633"/>
                </a:lnTo>
                <a:lnTo>
                  <a:pt x="487694" y="34240"/>
                </a:lnTo>
                <a:lnTo>
                  <a:pt x="546120" y="22212"/>
                </a:lnTo>
                <a:lnTo>
                  <a:pt x="606620" y="12662"/>
                </a:lnTo>
                <a:lnTo>
                  <a:pt x="668989" y="5702"/>
                </a:lnTo>
                <a:lnTo>
                  <a:pt x="733021" y="1444"/>
                </a:lnTo>
                <a:lnTo>
                  <a:pt x="798512" y="0"/>
                </a:lnTo>
                <a:lnTo>
                  <a:pt x="863994" y="1444"/>
                </a:lnTo>
                <a:lnTo>
                  <a:pt x="928022" y="5702"/>
                </a:lnTo>
                <a:lnTo>
                  <a:pt x="990387" y="12662"/>
                </a:lnTo>
                <a:lnTo>
                  <a:pt x="1050886" y="22212"/>
                </a:lnTo>
                <a:lnTo>
                  <a:pt x="1109313" y="34240"/>
                </a:lnTo>
                <a:lnTo>
                  <a:pt x="1165461" y="48633"/>
                </a:lnTo>
                <a:lnTo>
                  <a:pt x="1219125" y="65280"/>
                </a:lnTo>
                <a:lnTo>
                  <a:pt x="1270099" y="84067"/>
                </a:lnTo>
                <a:lnTo>
                  <a:pt x="1318177" y="104884"/>
                </a:lnTo>
                <a:lnTo>
                  <a:pt x="1363154" y="127619"/>
                </a:lnTo>
                <a:lnTo>
                  <a:pt x="1404824" y="152158"/>
                </a:lnTo>
                <a:lnTo>
                  <a:pt x="1442981" y="178390"/>
                </a:lnTo>
                <a:lnTo>
                  <a:pt x="1477420" y="206203"/>
                </a:lnTo>
                <a:lnTo>
                  <a:pt x="1507934" y="235484"/>
                </a:lnTo>
                <a:lnTo>
                  <a:pt x="1534318" y="266122"/>
                </a:lnTo>
                <a:lnTo>
                  <a:pt x="1556367" y="298004"/>
                </a:lnTo>
                <a:lnTo>
                  <a:pt x="1586633" y="365054"/>
                </a:lnTo>
                <a:lnTo>
                  <a:pt x="1597088" y="435737"/>
                </a:lnTo>
                <a:lnTo>
                  <a:pt x="1594440" y="471476"/>
                </a:lnTo>
                <a:lnTo>
                  <a:pt x="1573874" y="540454"/>
                </a:lnTo>
                <a:lnTo>
                  <a:pt x="1534318" y="605351"/>
                </a:lnTo>
                <a:lnTo>
                  <a:pt x="1507934" y="635989"/>
                </a:lnTo>
                <a:lnTo>
                  <a:pt x="1477420" y="665270"/>
                </a:lnTo>
                <a:lnTo>
                  <a:pt x="1442981" y="693083"/>
                </a:lnTo>
                <a:lnTo>
                  <a:pt x="1404824" y="719315"/>
                </a:lnTo>
                <a:lnTo>
                  <a:pt x="1363154" y="743854"/>
                </a:lnTo>
                <a:lnTo>
                  <a:pt x="1318177" y="766589"/>
                </a:lnTo>
                <a:lnTo>
                  <a:pt x="1270099" y="787406"/>
                </a:lnTo>
                <a:lnTo>
                  <a:pt x="1219125" y="806193"/>
                </a:lnTo>
                <a:lnTo>
                  <a:pt x="1165461" y="822840"/>
                </a:lnTo>
                <a:lnTo>
                  <a:pt x="1109313" y="837233"/>
                </a:lnTo>
                <a:lnTo>
                  <a:pt x="1050886" y="849261"/>
                </a:lnTo>
                <a:lnTo>
                  <a:pt x="990387" y="858811"/>
                </a:lnTo>
                <a:lnTo>
                  <a:pt x="928022" y="865771"/>
                </a:lnTo>
                <a:lnTo>
                  <a:pt x="863994" y="870029"/>
                </a:lnTo>
                <a:lnTo>
                  <a:pt x="798512" y="871474"/>
                </a:lnTo>
                <a:lnTo>
                  <a:pt x="733021" y="870029"/>
                </a:lnTo>
                <a:lnTo>
                  <a:pt x="668989" y="865771"/>
                </a:lnTo>
                <a:lnTo>
                  <a:pt x="606620" y="858811"/>
                </a:lnTo>
                <a:lnTo>
                  <a:pt x="546120" y="849261"/>
                </a:lnTo>
                <a:lnTo>
                  <a:pt x="487694" y="837233"/>
                </a:lnTo>
                <a:lnTo>
                  <a:pt x="431549" y="822840"/>
                </a:lnTo>
                <a:lnTo>
                  <a:pt x="377889" y="806193"/>
                </a:lnTo>
                <a:lnTo>
                  <a:pt x="326920" y="787406"/>
                </a:lnTo>
                <a:lnTo>
                  <a:pt x="278848" y="766589"/>
                </a:lnTo>
                <a:lnTo>
                  <a:pt x="233878" y="743854"/>
                </a:lnTo>
                <a:lnTo>
                  <a:pt x="192215" y="719315"/>
                </a:lnTo>
                <a:lnTo>
                  <a:pt x="154066" y="693083"/>
                </a:lnTo>
                <a:lnTo>
                  <a:pt x="119635" y="665270"/>
                </a:lnTo>
                <a:lnTo>
                  <a:pt x="89128" y="635989"/>
                </a:lnTo>
                <a:lnTo>
                  <a:pt x="62750" y="605351"/>
                </a:lnTo>
                <a:lnTo>
                  <a:pt x="40708" y="573469"/>
                </a:lnTo>
                <a:lnTo>
                  <a:pt x="10451" y="506419"/>
                </a:lnTo>
                <a:lnTo>
                  <a:pt x="0" y="43573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384425" y="1162050"/>
            <a:ext cx="1746250" cy="873125"/>
          </a:xfrm>
          <a:custGeom>
            <a:avLst/>
            <a:gdLst/>
            <a:ahLst/>
            <a:cxnLst/>
            <a:rect l="l" t="t" r="r" b="b"/>
            <a:pathLst>
              <a:path w="1746250" h="873125">
                <a:moveTo>
                  <a:pt x="873125" y="0"/>
                </a:moveTo>
                <a:lnTo>
                  <a:pt x="801514" y="1447"/>
                </a:lnTo>
                <a:lnTo>
                  <a:pt x="731498" y="5713"/>
                </a:lnTo>
                <a:lnTo>
                  <a:pt x="663301" y="12687"/>
                </a:lnTo>
                <a:lnTo>
                  <a:pt x="597147" y="22256"/>
                </a:lnTo>
                <a:lnTo>
                  <a:pt x="533263" y="34307"/>
                </a:lnTo>
                <a:lnTo>
                  <a:pt x="471871" y="48729"/>
                </a:lnTo>
                <a:lnTo>
                  <a:pt x="413197" y="65409"/>
                </a:lnTo>
                <a:lnTo>
                  <a:pt x="357466" y="84234"/>
                </a:lnTo>
                <a:lnTo>
                  <a:pt x="304902" y="105093"/>
                </a:lnTo>
                <a:lnTo>
                  <a:pt x="255730" y="127873"/>
                </a:lnTo>
                <a:lnTo>
                  <a:pt x="210174" y="152461"/>
                </a:lnTo>
                <a:lnTo>
                  <a:pt x="168460" y="178746"/>
                </a:lnTo>
                <a:lnTo>
                  <a:pt x="130812" y="206616"/>
                </a:lnTo>
                <a:lnTo>
                  <a:pt x="97455" y="235957"/>
                </a:lnTo>
                <a:lnTo>
                  <a:pt x="68613" y="266658"/>
                </a:lnTo>
                <a:lnTo>
                  <a:pt x="44511" y="298606"/>
                </a:lnTo>
                <a:lnTo>
                  <a:pt x="25375" y="331689"/>
                </a:lnTo>
                <a:lnTo>
                  <a:pt x="2894" y="400811"/>
                </a:lnTo>
                <a:lnTo>
                  <a:pt x="0" y="436625"/>
                </a:lnTo>
                <a:lnTo>
                  <a:pt x="2894" y="472422"/>
                </a:lnTo>
                <a:lnTo>
                  <a:pt x="25375" y="541513"/>
                </a:lnTo>
                <a:lnTo>
                  <a:pt x="44511" y="574583"/>
                </a:lnTo>
                <a:lnTo>
                  <a:pt x="68613" y="606520"/>
                </a:lnTo>
                <a:lnTo>
                  <a:pt x="97455" y="637211"/>
                </a:lnTo>
                <a:lnTo>
                  <a:pt x="130812" y="666543"/>
                </a:lnTo>
                <a:lnTo>
                  <a:pt x="168460" y="694405"/>
                </a:lnTo>
                <a:lnTo>
                  <a:pt x="210174" y="720684"/>
                </a:lnTo>
                <a:lnTo>
                  <a:pt x="255730" y="745267"/>
                </a:lnTo>
                <a:lnTo>
                  <a:pt x="304902" y="768043"/>
                </a:lnTo>
                <a:lnTo>
                  <a:pt x="357466" y="788898"/>
                </a:lnTo>
                <a:lnTo>
                  <a:pt x="413197" y="807721"/>
                </a:lnTo>
                <a:lnTo>
                  <a:pt x="471871" y="824398"/>
                </a:lnTo>
                <a:lnTo>
                  <a:pt x="533263" y="838819"/>
                </a:lnTo>
                <a:lnTo>
                  <a:pt x="597147" y="850869"/>
                </a:lnTo>
                <a:lnTo>
                  <a:pt x="663301" y="860437"/>
                </a:lnTo>
                <a:lnTo>
                  <a:pt x="731498" y="867411"/>
                </a:lnTo>
                <a:lnTo>
                  <a:pt x="801514" y="871677"/>
                </a:lnTo>
                <a:lnTo>
                  <a:pt x="873125" y="873125"/>
                </a:lnTo>
                <a:lnTo>
                  <a:pt x="944735" y="871677"/>
                </a:lnTo>
                <a:lnTo>
                  <a:pt x="1014751" y="867411"/>
                </a:lnTo>
                <a:lnTo>
                  <a:pt x="1082948" y="860437"/>
                </a:lnTo>
                <a:lnTo>
                  <a:pt x="1149102" y="850869"/>
                </a:lnTo>
                <a:lnTo>
                  <a:pt x="1212986" y="838819"/>
                </a:lnTo>
                <a:lnTo>
                  <a:pt x="1274378" y="824398"/>
                </a:lnTo>
                <a:lnTo>
                  <a:pt x="1333052" y="807721"/>
                </a:lnTo>
                <a:lnTo>
                  <a:pt x="1388783" y="788898"/>
                </a:lnTo>
                <a:lnTo>
                  <a:pt x="1441347" y="768043"/>
                </a:lnTo>
                <a:lnTo>
                  <a:pt x="1490519" y="745267"/>
                </a:lnTo>
                <a:lnTo>
                  <a:pt x="1536075" y="720684"/>
                </a:lnTo>
                <a:lnTo>
                  <a:pt x="1577789" y="694405"/>
                </a:lnTo>
                <a:lnTo>
                  <a:pt x="1615437" y="666543"/>
                </a:lnTo>
                <a:lnTo>
                  <a:pt x="1648794" y="637211"/>
                </a:lnTo>
                <a:lnTo>
                  <a:pt x="1677636" y="606520"/>
                </a:lnTo>
                <a:lnTo>
                  <a:pt x="1701738" y="574583"/>
                </a:lnTo>
                <a:lnTo>
                  <a:pt x="1720874" y="541513"/>
                </a:lnTo>
                <a:lnTo>
                  <a:pt x="1743355" y="472422"/>
                </a:lnTo>
                <a:lnTo>
                  <a:pt x="1746250" y="436625"/>
                </a:lnTo>
                <a:lnTo>
                  <a:pt x="1743355" y="400811"/>
                </a:lnTo>
                <a:lnTo>
                  <a:pt x="1720874" y="331689"/>
                </a:lnTo>
                <a:lnTo>
                  <a:pt x="1701738" y="298606"/>
                </a:lnTo>
                <a:lnTo>
                  <a:pt x="1677636" y="266658"/>
                </a:lnTo>
                <a:lnTo>
                  <a:pt x="1648794" y="235957"/>
                </a:lnTo>
                <a:lnTo>
                  <a:pt x="1615437" y="206616"/>
                </a:lnTo>
                <a:lnTo>
                  <a:pt x="1577789" y="178746"/>
                </a:lnTo>
                <a:lnTo>
                  <a:pt x="1536075" y="152461"/>
                </a:lnTo>
                <a:lnTo>
                  <a:pt x="1490519" y="127873"/>
                </a:lnTo>
                <a:lnTo>
                  <a:pt x="1441347" y="105093"/>
                </a:lnTo>
                <a:lnTo>
                  <a:pt x="1388783" y="84234"/>
                </a:lnTo>
                <a:lnTo>
                  <a:pt x="1333052" y="65409"/>
                </a:lnTo>
                <a:lnTo>
                  <a:pt x="1274378" y="48729"/>
                </a:lnTo>
                <a:lnTo>
                  <a:pt x="1212986" y="34307"/>
                </a:lnTo>
                <a:lnTo>
                  <a:pt x="1149102" y="22256"/>
                </a:lnTo>
                <a:lnTo>
                  <a:pt x="1082948" y="12687"/>
                </a:lnTo>
                <a:lnTo>
                  <a:pt x="1014751" y="5713"/>
                </a:lnTo>
                <a:lnTo>
                  <a:pt x="944735" y="1447"/>
                </a:lnTo>
                <a:lnTo>
                  <a:pt x="873125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384425" y="1162050"/>
            <a:ext cx="1746250" cy="873125"/>
          </a:xfrm>
          <a:custGeom>
            <a:avLst/>
            <a:gdLst/>
            <a:ahLst/>
            <a:cxnLst/>
            <a:rect l="l" t="t" r="r" b="b"/>
            <a:pathLst>
              <a:path w="1746250" h="873125">
                <a:moveTo>
                  <a:pt x="0" y="436625"/>
                </a:moveTo>
                <a:lnTo>
                  <a:pt x="11427" y="365795"/>
                </a:lnTo>
                <a:lnTo>
                  <a:pt x="44511" y="298606"/>
                </a:lnTo>
                <a:lnTo>
                  <a:pt x="68613" y="266658"/>
                </a:lnTo>
                <a:lnTo>
                  <a:pt x="97455" y="235957"/>
                </a:lnTo>
                <a:lnTo>
                  <a:pt x="130812" y="206616"/>
                </a:lnTo>
                <a:lnTo>
                  <a:pt x="168460" y="178746"/>
                </a:lnTo>
                <a:lnTo>
                  <a:pt x="210174" y="152461"/>
                </a:lnTo>
                <a:lnTo>
                  <a:pt x="255730" y="127873"/>
                </a:lnTo>
                <a:lnTo>
                  <a:pt x="304902" y="105093"/>
                </a:lnTo>
                <a:lnTo>
                  <a:pt x="357466" y="84234"/>
                </a:lnTo>
                <a:lnTo>
                  <a:pt x="413197" y="65409"/>
                </a:lnTo>
                <a:lnTo>
                  <a:pt x="471871" y="48729"/>
                </a:lnTo>
                <a:lnTo>
                  <a:pt x="533263" y="34307"/>
                </a:lnTo>
                <a:lnTo>
                  <a:pt x="597147" y="22256"/>
                </a:lnTo>
                <a:lnTo>
                  <a:pt x="663301" y="12687"/>
                </a:lnTo>
                <a:lnTo>
                  <a:pt x="731498" y="5713"/>
                </a:lnTo>
                <a:lnTo>
                  <a:pt x="801514" y="1447"/>
                </a:lnTo>
                <a:lnTo>
                  <a:pt x="873125" y="0"/>
                </a:lnTo>
                <a:lnTo>
                  <a:pt x="944735" y="1447"/>
                </a:lnTo>
                <a:lnTo>
                  <a:pt x="1014751" y="5713"/>
                </a:lnTo>
                <a:lnTo>
                  <a:pt x="1082948" y="12687"/>
                </a:lnTo>
                <a:lnTo>
                  <a:pt x="1149102" y="22256"/>
                </a:lnTo>
                <a:lnTo>
                  <a:pt x="1212986" y="34307"/>
                </a:lnTo>
                <a:lnTo>
                  <a:pt x="1274378" y="48729"/>
                </a:lnTo>
                <a:lnTo>
                  <a:pt x="1333052" y="65409"/>
                </a:lnTo>
                <a:lnTo>
                  <a:pt x="1388783" y="84234"/>
                </a:lnTo>
                <a:lnTo>
                  <a:pt x="1441347" y="105093"/>
                </a:lnTo>
                <a:lnTo>
                  <a:pt x="1490519" y="127873"/>
                </a:lnTo>
                <a:lnTo>
                  <a:pt x="1536075" y="152461"/>
                </a:lnTo>
                <a:lnTo>
                  <a:pt x="1577789" y="178746"/>
                </a:lnTo>
                <a:lnTo>
                  <a:pt x="1615437" y="206616"/>
                </a:lnTo>
                <a:lnTo>
                  <a:pt x="1648794" y="235957"/>
                </a:lnTo>
                <a:lnTo>
                  <a:pt x="1677636" y="266658"/>
                </a:lnTo>
                <a:lnTo>
                  <a:pt x="1701738" y="298606"/>
                </a:lnTo>
                <a:lnTo>
                  <a:pt x="1720874" y="331689"/>
                </a:lnTo>
                <a:lnTo>
                  <a:pt x="1743355" y="400811"/>
                </a:lnTo>
                <a:lnTo>
                  <a:pt x="1746250" y="436625"/>
                </a:lnTo>
                <a:lnTo>
                  <a:pt x="1743355" y="472422"/>
                </a:lnTo>
                <a:lnTo>
                  <a:pt x="1720874" y="541513"/>
                </a:lnTo>
                <a:lnTo>
                  <a:pt x="1701738" y="574583"/>
                </a:lnTo>
                <a:lnTo>
                  <a:pt x="1677636" y="606520"/>
                </a:lnTo>
                <a:lnTo>
                  <a:pt x="1648794" y="637211"/>
                </a:lnTo>
                <a:lnTo>
                  <a:pt x="1615437" y="666543"/>
                </a:lnTo>
                <a:lnTo>
                  <a:pt x="1577789" y="694405"/>
                </a:lnTo>
                <a:lnTo>
                  <a:pt x="1536075" y="720684"/>
                </a:lnTo>
                <a:lnTo>
                  <a:pt x="1490519" y="745267"/>
                </a:lnTo>
                <a:lnTo>
                  <a:pt x="1441347" y="768043"/>
                </a:lnTo>
                <a:lnTo>
                  <a:pt x="1388783" y="788898"/>
                </a:lnTo>
                <a:lnTo>
                  <a:pt x="1333052" y="807721"/>
                </a:lnTo>
                <a:lnTo>
                  <a:pt x="1274378" y="824398"/>
                </a:lnTo>
                <a:lnTo>
                  <a:pt x="1212986" y="838819"/>
                </a:lnTo>
                <a:lnTo>
                  <a:pt x="1149102" y="850869"/>
                </a:lnTo>
                <a:lnTo>
                  <a:pt x="1082948" y="860437"/>
                </a:lnTo>
                <a:lnTo>
                  <a:pt x="1014751" y="867411"/>
                </a:lnTo>
                <a:lnTo>
                  <a:pt x="944735" y="871677"/>
                </a:lnTo>
                <a:lnTo>
                  <a:pt x="873125" y="873125"/>
                </a:lnTo>
                <a:lnTo>
                  <a:pt x="801514" y="871677"/>
                </a:lnTo>
                <a:lnTo>
                  <a:pt x="731498" y="867411"/>
                </a:lnTo>
                <a:lnTo>
                  <a:pt x="663301" y="860437"/>
                </a:lnTo>
                <a:lnTo>
                  <a:pt x="597147" y="850869"/>
                </a:lnTo>
                <a:lnTo>
                  <a:pt x="533263" y="838819"/>
                </a:lnTo>
                <a:lnTo>
                  <a:pt x="471871" y="824398"/>
                </a:lnTo>
                <a:lnTo>
                  <a:pt x="413197" y="807721"/>
                </a:lnTo>
                <a:lnTo>
                  <a:pt x="357466" y="788898"/>
                </a:lnTo>
                <a:lnTo>
                  <a:pt x="304902" y="768043"/>
                </a:lnTo>
                <a:lnTo>
                  <a:pt x="255730" y="745267"/>
                </a:lnTo>
                <a:lnTo>
                  <a:pt x="210174" y="720684"/>
                </a:lnTo>
                <a:lnTo>
                  <a:pt x="168460" y="694405"/>
                </a:lnTo>
                <a:lnTo>
                  <a:pt x="130812" y="666543"/>
                </a:lnTo>
                <a:lnTo>
                  <a:pt x="97455" y="637211"/>
                </a:lnTo>
                <a:lnTo>
                  <a:pt x="68613" y="606520"/>
                </a:lnTo>
                <a:lnTo>
                  <a:pt x="44511" y="574583"/>
                </a:lnTo>
                <a:lnTo>
                  <a:pt x="25375" y="541513"/>
                </a:lnTo>
                <a:lnTo>
                  <a:pt x="2894" y="472422"/>
                </a:lnTo>
                <a:lnTo>
                  <a:pt x="0" y="436625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091301" y="2273300"/>
            <a:ext cx="374650" cy="176530"/>
          </a:xfrm>
          <a:custGeom>
            <a:avLst/>
            <a:gdLst/>
            <a:ahLst/>
            <a:cxnLst/>
            <a:rect l="l" t="t" r="r" b="b"/>
            <a:pathLst>
              <a:path w="374650" h="176530">
                <a:moveTo>
                  <a:pt x="187325" y="0"/>
                </a:moveTo>
                <a:lnTo>
                  <a:pt x="0" y="176275"/>
                </a:lnTo>
                <a:lnTo>
                  <a:pt x="374650" y="176275"/>
                </a:lnTo>
                <a:lnTo>
                  <a:pt x="1873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091301" y="2273300"/>
            <a:ext cx="374650" cy="176530"/>
          </a:xfrm>
          <a:custGeom>
            <a:avLst/>
            <a:gdLst/>
            <a:ahLst/>
            <a:cxnLst/>
            <a:rect l="l" t="t" r="r" b="b"/>
            <a:pathLst>
              <a:path w="374650" h="176530">
                <a:moveTo>
                  <a:pt x="0" y="176275"/>
                </a:moveTo>
                <a:lnTo>
                  <a:pt x="187325" y="0"/>
                </a:lnTo>
                <a:lnTo>
                  <a:pt x="374650" y="176275"/>
                </a:lnTo>
                <a:lnTo>
                  <a:pt x="0" y="17627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387850" y="1162050"/>
            <a:ext cx="1891030" cy="873125"/>
          </a:xfrm>
          <a:custGeom>
            <a:avLst/>
            <a:gdLst/>
            <a:ahLst/>
            <a:cxnLst/>
            <a:rect l="l" t="t" r="r" b="b"/>
            <a:pathLst>
              <a:path w="1891029" h="873125">
                <a:moveTo>
                  <a:pt x="945388" y="0"/>
                </a:moveTo>
                <a:lnTo>
                  <a:pt x="867855" y="1447"/>
                </a:lnTo>
                <a:lnTo>
                  <a:pt x="792047" y="5713"/>
                </a:lnTo>
                <a:lnTo>
                  <a:pt x="718208" y="12687"/>
                </a:lnTo>
                <a:lnTo>
                  <a:pt x="646582" y="22256"/>
                </a:lnTo>
                <a:lnTo>
                  <a:pt x="577411" y="34307"/>
                </a:lnTo>
                <a:lnTo>
                  <a:pt x="510939" y="48729"/>
                </a:lnTo>
                <a:lnTo>
                  <a:pt x="447409" y="65409"/>
                </a:lnTo>
                <a:lnTo>
                  <a:pt x="387065" y="84234"/>
                </a:lnTo>
                <a:lnTo>
                  <a:pt x="330150" y="105093"/>
                </a:lnTo>
                <a:lnTo>
                  <a:pt x="276907" y="127873"/>
                </a:lnTo>
                <a:lnTo>
                  <a:pt x="227580" y="152461"/>
                </a:lnTo>
                <a:lnTo>
                  <a:pt x="182412" y="178746"/>
                </a:lnTo>
                <a:lnTo>
                  <a:pt x="141647" y="206616"/>
                </a:lnTo>
                <a:lnTo>
                  <a:pt x="105527" y="235957"/>
                </a:lnTo>
                <a:lnTo>
                  <a:pt x="74296" y="266658"/>
                </a:lnTo>
                <a:lnTo>
                  <a:pt x="48199" y="298606"/>
                </a:lnTo>
                <a:lnTo>
                  <a:pt x="27477" y="331689"/>
                </a:lnTo>
                <a:lnTo>
                  <a:pt x="3134" y="400811"/>
                </a:lnTo>
                <a:lnTo>
                  <a:pt x="0" y="436625"/>
                </a:lnTo>
                <a:lnTo>
                  <a:pt x="3134" y="472422"/>
                </a:lnTo>
                <a:lnTo>
                  <a:pt x="27477" y="541513"/>
                </a:lnTo>
                <a:lnTo>
                  <a:pt x="48199" y="574583"/>
                </a:lnTo>
                <a:lnTo>
                  <a:pt x="74296" y="606520"/>
                </a:lnTo>
                <a:lnTo>
                  <a:pt x="105527" y="637211"/>
                </a:lnTo>
                <a:lnTo>
                  <a:pt x="141647" y="666543"/>
                </a:lnTo>
                <a:lnTo>
                  <a:pt x="182412" y="694405"/>
                </a:lnTo>
                <a:lnTo>
                  <a:pt x="227580" y="720684"/>
                </a:lnTo>
                <a:lnTo>
                  <a:pt x="276907" y="745267"/>
                </a:lnTo>
                <a:lnTo>
                  <a:pt x="330150" y="768043"/>
                </a:lnTo>
                <a:lnTo>
                  <a:pt x="387065" y="788898"/>
                </a:lnTo>
                <a:lnTo>
                  <a:pt x="447409" y="807721"/>
                </a:lnTo>
                <a:lnTo>
                  <a:pt x="510939" y="824398"/>
                </a:lnTo>
                <a:lnTo>
                  <a:pt x="577411" y="838819"/>
                </a:lnTo>
                <a:lnTo>
                  <a:pt x="646582" y="850869"/>
                </a:lnTo>
                <a:lnTo>
                  <a:pt x="718208" y="860437"/>
                </a:lnTo>
                <a:lnTo>
                  <a:pt x="792047" y="867411"/>
                </a:lnTo>
                <a:lnTo>
                  <a:pt x="867855" y="871677"/>
                </a:lnTo>
                <a:lnTo>
                  <a:pt x="945388" y="873125"/>
                </a:lnTo>
                <a:lnTo>
                  <a:pt x="1022920" y="871677"/>
                </a:lnTo>
                <a:lnTo>
                  <a:pt x="1098728" y="867411"/>
                </a:lnTo>
                <a:lnTo>
                  <a:pt x="1172567" y="860437"/>
                </a:lnTo>
                <a:lnTo>
                  <a:pt x="1244193" y="850869"/>
                </a:lnTo>
                <a:lnTo>
                  <a:pt x="1313364" y="838819"/>
                </a:lnTo>
                <a:lnTo>
                  <a:pt x="1379836" y="824398"/>
                </a:lnTo>
                <a:lnTo>
                  <a:pt x="1443366" y="807721"/>
                </a:lnTo>
                <a:lnTo>
                  <a:pt x="1503710" y="788898"/>
                </a:lnTo>
                <a:lnTo>
                  <a:pt x="1560625" y="768043"/>
                </a:lnTo>
                <a:lnTo>
                  <a:pt x="1613868" y="745267"/>
                </a:lnTo>
                <a:lnTo>
                  <a:pt x="1663195" y="720684"/>
                </a:lnTo>
                <a:lnTo>
                  <a:pt x="1708363" y="694405"/>
                </a:lnTo>
                <a:lnTo>
                  <a:pt x="1749128" y="666543"/>
                </a:lnTo>
                <a:lnTo>
                  <a:pt x="1785248" y="637211"/>
                </a:lnTo>
                <a:lnTo>
                  <a:pt x="1816479" y="606520"/>
                </a:lnTo>
                <a:lnTo>
                  <a:pt x="1842576" y="574583"/>
                </a:lnTo>
                <a:lnTo>
                  <a:pt x="1863298" y="541513"/>
                </a:lnTo>
                <a:lnTo>
                  <a:pt x="1887641" y="472422"/>
                </a:lnTo>
                <a:lnTo>
                  <a:pt x="1890776" y="436625"/>
                </a:lnTo>
                <a:lnTo>
                  <a:pt x="1887641" y="400811"/>
                </a:lnTo>
                <a:lnTo>
                  <a:pt x="1863298" y="331689"/>
                </a:lnTo>
                <a:lnTo>
                  <a:pt x="1842576" y="298606"/>
                </a:lnTo>
                <a:lnTo>
                  <a:pt x="1816479" y="266658"/>
                </a:lnTo>
                <a:lnTo>
                  <a:pt x="1785248" y="235957"/>
                </a:lnTo>
                <a:lnTo>
                  <a:pt x="1749128" y="206616"/>
                </a:lnTo>
                <a:lnTo>
                  <a:pt x="1708363" y="178746"/>
                </a:lnTo>
                <a:lnTo>
                  <a:pt x="1663195" y="152461"/>
                </a:lnTo>
                <a:lnTo>
                  <a:pt x="1613868" y="127873"/>
                </a:lnTo>
                <a:lnTo>
                  <a:pt x="1560625" y="105093"/>
                </a:lnTo>
                <a:lnTo>
                  <a:pt x="1503710" y="84234"/>
                </a:lnTo>
                <a:lnTo>
                  <a:pt x="1443366" y="65409"/>
                </a:lnTo>
                <a:lnTo>
                  <a:pt x="1379836" y="48729"/>
                </a:lnTo>
                <a:lnTo>
                  <a:pt x="1313364" y="34307"/>
                </a:lnTo>
                <a:lnTo>
                  <a:pt x="1244193" y="22256"/>
                </a:lnTo>
                <a:lnTo>
                  <a:pt x="1172567" y="12687"/>
                </a:lnTo>
                <a:lnTo>
                  <a:pt x="1098728" y="5713"/>
                </a:lnTo>
                <a:lnTo>
                  <a:pt x="1022920" y="1447"/>
                </a:lnTo>
                <a:lnTo>
                  <a:pt x="945388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387850" y="1162050"/>
            <a:ext cx="1891030" cy="873125"/>
          </a:xfrm>
          <a:custGeom>
            <a:avLst/>
            <a:gdLst/>
            <a:ahLst/>
            <a:cxnLst/>
            <a:rect l="l" t="t" r="r" b="b"/>
            <a:pathLst>
              <a:path w="1891029" h="873125">
                <a:moveTo>
                  <a:pt x="0" y="436625"/>
                </a:moveTo>
                <a:lnTo>
                  <a:pt x="12374" y="365795"/>
                </a:lnTo>
                <a:lnTo>
                  <a:pt x="48199" y="298606"/>
                </a:lnTo>
                <a:lnTo>
                  <a:pt x="74296" y="266658"/>
                </a:lnTo>
                <a:lnTo>
                  <a:pt x="105527" y="235957"/>
                </a:lnTo>
                <a:lnTo>
                  <a:pt x="141647" y="206616"/>
                </a:lnTo>
                <a:lnTo>
                  <a:pt x="182412" y="178746"/>
                </a:lnTo>
                <a:lnTo>
                  <a:pt x="227580" y="152461"/>
                </a:lnTo>
                <a:lnTo>
                  <a:pt x="276907" y="127873"/>
                </a:lnTo>
                <a:lnTo>
                  <a:pt x="330150" y="105093"/>
                </a:lnTo>
                <a:lnTo>
                  <a:pt x="387065" y="84234"/>
                </a:lnTo>
                <a:lnTo>
                  <a:pt x="447409" y="65409"/>
                </a:lnTo>
                <a:lnTo>
                  <a:pt x="510939" y="48729"/>
                </a:lnTo>
                <a:lnTo>
                  <a:pt x="577411" y="34307"/>
                </a:lnTo>
                <a:lnTo>
                  <a:pt x="646582" y="22256"/>
                </a:lnTo>
                <a:lnTo>
                  <a:pt x="718208" y="12687"/>
                </a:lnTo>
                <a:lnTo>
                  <a:pt x="792047" y="5713"/>
                </a:lnTo>
                <a:lnTo>
                  <a:pt x="867855" y="1447"/>
                </a:lnTo>
                <a:lnTo>
                  <a:pt x="945388" y="0"/>
                </a:lnTo>
                <a:lnTo>
                  <a:pt x="1022920" y="1447"/>
                </a:lnTo>
                <a:lnTo>
                  <a:pt x="1098728" y="5713"/>
                </a:lnTo>
                <a:lnTo>
                  <a:pt x="1172567" y="12687"/>
                </a:lnTo>
                <a:lnTo>
                  <a:pt x="1244193" y="22256"/>
                </a:lnTo>
                <a:lnTo>
                  <a:pt x="1313364" y="34307"/>
                </a:lnTo>
                <a:lnTo>
                  <a:pt x="1379836" y="48729"/>
                </a:lnTo>
                <a:lnTo>
                  <a:pt x="1443366" y="65409"/>
                </a:lnTo>
                <a:lnTo>
                  <a:pt x="1503710" y="84234"/>
                </a:lnTo>
                <a:lnTo>
                  <a:pt x="1560625" y="105093"/>
                </a:lnTo>
                <a:lnTo>
                  <a:pt x="1613868" y="127873"/>
                </a:lnTo>
                <a:lnTo>
                  <a:pt x="1663195" y="152461"/>
                </a:lnTo>
                <a:lnTo>
                  <a:pt x="1708363" y="178746"/>
                </a:lnTo>
                <a:lnTo>
                  <a:pt x="1749128" y="206616"/>
                </a:lnTo>
                <a:lnTo>
                  <a:pt x="1785248" y="235957"/>
                </a:lnTo>
                <a:lnTo>
                  <a:pt x="1816479" y="266658"/>
                </a:lnTo>
                <a:lnTo>
                  <a:pt x="1842576" y="298606"/>
                </a:lnTo>
                <a:lnTo>
                  <a:pt x="1863298" y="331689"/>
                </a:lnTo>
                <a:lnTo>
                  <a:pt x="1887641" y="400811"/>
                </a:lnTo>
                <a:lnTo>
                  <a:pt x="1890776" y="436625"/>
                </a:lnTo>
                <a:lnTo>
                  <a:pt x="1887641" y="472422"/>
                </a:lnTo>
                <a:lnTo>
                  <a:pt x="1863298" y="541513"/>
                </a:lnTo>
                <a:lnTo>
                  <a:pt x="1842576" y="574583"/>
                </a:lnTo>
                <a:lnTo>
                  <a:pt x="1816479" y="606520"/>
                </a:lnTo>
                <a:lnTo>
                  <a:pt x="1785248" y="637211"/>
                </a:lnTo>
                <a:lnTo>
                  <a:pt x="1749128" y="666543"/>
                </a:lnTo>
                <a:lnTo>
                  <a:pt x="1708363" y="694405"/>
                </a:lnTo>
                <a:lnTo>
                  <a:pt x="1663195" y="720684"/>
                </a:lnTo>
                <a:lnTo>
                  <a:pt x="1613868" y="745267"/>
                </a:lnTo>
                <a:lnTo>
                  <a:pt x="1560625" y="768043"/>
                </a:lnTo>
                <a:lnTo>
                  <a:pt x="1503710" y="788898"/>
                </a:lnTo>
                <a:lnTo>
                  <a:pt x="1443366" y="807721"/>
                </a:lnTo>
                <a:lnTo>
                  <a:pt x="1379836" y="824398"/>
                </a:lnTo>
                <a:lnTo>
                  <a:pt x="1313364" y="838819"/>
                </a:lnTo>
                <a:lnTo>
                  <a:pt x="1244193" y="850869"/>
                </a:lnTo>
                <a:lnTo>
                  <a:pt x="1172567" y="860437"/>
                </a:lnTo>
                <a:lnTo>
                  <a:pt x="1098728" y="867411"/>
                </a:lnTo>
                <a:lnTo>
                  <a:pt x="1022920" y="871677"/>
                </a:lnTo>
                <a:lnTo>
                  <a:pt x="945388" y="873125"/>
                </a:lnTo>
                <a:lnTo>
                  <a:pt x="867855" y="871677"/>
                </a:lnTo>
                <a:lnTo>
                  <a:pt x="792047" y="867411"/>
                </a:lnTo>
                <a:lnTo>
                  <a:pt x="718208" y="860437"/>
                </a:lnTo>
                <a:lnTo>
                  <a:pt x="646582" y="850869"/>
                </a:lnTo>
                <a:lnTo>
                  <a:pt x="577411" y="838819"/>
                </a:lnTo>
                <a:lnTo>
                  <a:pt x="510939" y="824398"/>
                </a:lnTo>
                <a:lnTo>
                  <a:pt x="447409" y="807721"/>
                </a:lnTo>
                <a:lnTo>
                  <a:pt x="387065" y="788898"/>
                </a:lnTo>
                <a:lnTo>
                  <a:pt x="330150" y="768043"/>
                </a:lnTo>
                <a:lnTo>
                  <a:pt x="276907" y="745267"/>
                </a:lnTo>
                <a:lnTo>
                  <a:pt x="227580" y="720684"/>
                </a:lnTo>
                <a:lnTo>
                  <a:pt x="182412" y="694405"/>
                </a:lnTo>
                <a:lnTo>
                  <a:pt x="141647" y="666543"/>
                </a:lnTo>
                <a:lnTo>
                  <a:pt x="105527" y="637211"/>
                </a:lnTo>
                <a:lnTo>
                  <a:pt x="74296" y="606520"/>
                </a:lnTo>
                <a:lnTo>
                  <a:pt x="48199" y="574583"/>
                </a:lnTo>
                <a:lnTo>
                  <a:pt x="27477" y="541513"/>
                </a:lnTo>
                <a:lnTo>
                  <a:pt x="3134" y="472422"/>
                </a:lnTo>
                <a:lnTo>
                  <a:pt x="0" y="4366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292850" y="1163700"/>
            <a:ext cx="1808480" cy="871855"/>
          </a:xfrm>
          <a:custGeom>
            <a:avLst/>
            <a:gdLst/>
            <a:ahLst/>
            <a:cxnLst/>
            <a:rect l="l" t="t" r="r" b="b"/>
            <a:pathLst>
              <a:path w="1808479" h="871855">
                <a:moveTo>
                  <a:pt x="904113" y="0"/>
                </a:moveTo>
                <a:lnTo>
                  <a:pt x="829956" y="1444"/>
                </a:lnTo>
                <a:lnTo>
                  <a:pt x="757452" y="5702"/>
                </a:lnTo>
                <a:lnTo>
                  <a:pt x="686832" y="12662"/>
                </a:lnTo>
                <a:lnTo>
                  <a:pt x="618329" y="22212"/>
                </a:lnTo>
                <a:lnTo>
                  <a:pt x="552176" y="34240"/>
                </a:lnTo>
                <a:lnTo>
                  <a:pt x="488605" y="48633"/>
                </a:lnTo>
                <a:lnTo>
                  <a:pt x="427848" y="65280"/>
                </a:lnTo>
                <a:lnTo>
                  <a:pt x="370139" y="84067"/>
                </a:lnTo>
                <a:lnTo>
                  <a:pt x="315711" y="104884"/>
                </a:lnTo>
                <a:lnTo>
                  <a:pt x="264795" y="127619"/>
                </a:lnTo>
                <a:lnTo>
                  <a:pt x="217624" y="152158"/>
                </a:lnTo>
                <a:lnTo>
                  <a:pt x="174430" y="178390"/>
                </a:lnTo>
                <a:lnTo>
                  <a:pt x="135448" y="206203"/>
                </a:lnTo>
                <a:lnTo>
                  <a:pt x="100908" y="235484"/>
                </a:lnTo>
                <a:lnTo>
                  <a:pt x="71044" y="266122"/>
                </a:lnTo>
                <a:lnTo>
                  <a:pt x="46088" y="298004"/>
                </a:lnTo>
                <a:lnTo>
                  <a:pt x="26273" y="331019"/>
                </a:lnTo>
                <a:lnTo>
                  <a:pt x="2996" y="399997"/>
                </a:lnTo>
                <a:lnTo>
                  <a:pt x="0" y="435737"/>
                </a:lnTo>
                <a:lnTo>
                  <a:pt x="2996" y="471476"/>
                </a:lnTo>
                <a:lnTo>
                  <a:pt x="26273" y="540454"/>
                </a:lnTo>
                <a:lnTo>
                  <a:pt x="46088" y="573469"/>
                </a:lnTo>
                <a:lnTo>
                  <a:pt x="71044" y="605351"/>
                </a:lnTo>
                <a:lnTo>
                  <a:pt x="100908" y="635989"/>
                </a:lnTo>
                <a:lnTo>
                  <a:pt x="135448" y="665270"/>
                </a:lnTo>
                <a:lnTo>
                  <a:pt x="174430" y="693083"/>
                </a:lnTo>
                <a:lnTo>
                  <a:pt x="217624" y="719315"/>
                </a:lnTo>
                <a:lnTo>
                  <a:pt x="264795" y="743854"/>
                </a:lnTo>
                <a:lnTo>
                  <a:pt x="315711" y="766589"/>
                </a:lnTo>
                <a:lnTo>
                  <a:pt x="370139" y="787406"/>
                </a:lnTo>
                <a:lnTo>
                  <a:pt x="427848" y="806193"/>
                </a:lnTo>
                <a:lnTo>
                  <a:pt x="488605" y="822840"/>
                </a:lnTo>
                <a:lnTo>
                  <a:pt x="552176" y="837233"/>
                </a:lnTo>
                <a:lnTo>
                  <a:pt x="618329" y="849261"/>
                </a:lnTo>
                <a:lnTo>
                  <a:pt x="686832" y="858811"/>
                </a:lnTo>
                <a:lnTo>
                  <a:pt x="757452" y="865771"/>
                </a:lnTo>
                <a:lnTo>
                  <a:pt x="829956" y="870029"/>
                </a:lnTo>
                <a:lnTo>
                  <a:pt x="904113" y="871474"/>
                </a:lnTo>
                <a:lnTo>
                  <a:pt x="978252" y="870029"/>
                </a:lnTo>
                <a:lnTo>
                  <a:pt x="1050742" y="865771"/>
                </a:lnTo>
                <a:lnTo>
                  <a:pt x="1121352" y="858811"/>
                </a:lnTo>
                <a:lnTo>
                  <a:pt x="1189847" y="849261"/>
                </a:lnTo>
                <a:lnTo>
                  <a:pt x="1255996" y="837233"/>
                </a:lnTo>
                <a:lnTo>
                  <a:pt x="1319564" y="822840"/>
                </a:lnTo>
                <a:lnTo>
                  <a:pt x="1380320" y="806193"/>
                </a:lnTo>
                <a:lnTo>
                  <a:pt x="1438031" y="787406"/>
                </a:lnTo>
                <a:lnTo>
                  <a:pt x="1492462" y="766589"/>
                </a:lnTo>
                <a:lnTo>
                  <a:pt x="1543383" y="743854"/>
                </a:lnTo>
                <a:lnTo>
                  <a:pt x="1590559" y="719315"/>
                </a:lnTo>
                <a:lnTo>
                  <a:pt x="1633758" y="693083"/>
                </a:lnTo>
                <a:lnTo>
                  <a:pt x="1672747" y="665270"/>
                </a:lnTo>
                <a:lnTo>
                  <a:pt x="1707293" y="635989"/>
                </a:lnTo>
                <a:lnTo>
                  <a:pt x="1737163" y="605351"/>
                </a:lnTo>
                <a:lnTo>
                  <a:pt x="1762125" y="573469"/>
                </a:lnTo>
                <a:lnTo>
                  <a:pt x="1781944" y="540454"/>
                </a:lnTo>
                <a:lnTo>
                  <a:pt x="1805228" y="471476"/>
                </a:lnTo>
                <a:lnTo>
                  <a:pt x="1808226" y="435737"/>
                </a:lnTo>
                <a:lnTo>
                  <a:pt x="1805228" y="399997"/>
                </a:lnTo>
                <a:lnTo>
                  <a:pt x="1781944" y="331019"/>
                </a:lnTo>
                <a:lnTo>
                  <a:pt x="1762125" y="298004"/>
                </a:lnTo>
                <a:lnTo>
                  <a:pt x="1737163" y="266122"/>
                </a:lnTo>
                <a:lnTo>
                  <a:pt x="1707293" y="235484"/>
                </a:lnTo>
                <a:lnTo>
                  <a:pt x="1672747" y="206203"/>
                </a:lnTo>
                <a:lnTo>
                  <a:pt x="1633758" y="178390"/>
                </a:lnTo>
                <a:lnTo>
                  <a:pt x="1590559" y="152158"/>
                </a:lnTo>
                <a:lnTo>
                  <a:pt x="1543383" y="127619"/>
                </a:lnTo>
                <a:lnTo>
                  <a:pt x="1492462" y="104884"/>
                </a:lnTo>
                <a:lnTo>
                  <a:pt x="1438031" y="84067"/>
                </a:lnTo>
                <a:lnTo>
                  <a:pt x="1380320" y="65280"/>
                </a:lnTo>
                <a:lnTo>
                  <a:pt x="1319564" y="48633"/>
                </a:lnTo>
                <a:lnTo>
                  <a:pt x="1255996" y="34240"/>
                </a:lnTo>
                <a:lnTo>
                  <a:pt x="1189847" y="22212"/>
                </a:lnTo>
                <a:lnTo>
                  <a:pt x="1121352" y="12662"/>
                </a:lnTo>
                <a:lnTo>
                  <a:pt x="1050742" y="5702"/>
                </a:lnTo>
                <a:lnTo>
                  <a:pt x="978252" y="1444"/>
                </a:lnTo>
                <a:lnTo>
                  <a:pt x="904113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292850" y="1163700"/>
            <a:ext cx="1808480" cy="871855"/>
          </a:xfrm>
          <a:custGeom>
            <a:avLst/>
            <a:gdLst/>
            <a:ahLst/>
            <a:cxnLst/>
            <a:rect l="l" t="t" r="r" b="b"/>
            <a:pathLst>
              <a:path w="1808479" h="871855">
                <a:moveTo>
                  <a:pt x="0" y="435737"/>
                </a:moveTo>
                <a:lnTo>
                  <a:pt x="11832" y="365054"/>
                </a:lnTo>
                <a:lnTo>
                  <a:pt x="46088" y="298004"/>
                </a:lnTo>
                <a:lnTo>
                  <a:pt x="71044" y="266122"/>
                </a:lnTo>
                <a:lnTo>
                  <a:pt x="100908" y="235484"/>
                </a:lnTo>
                <a:lnTo>
                  <a:pt x="135448" y="206203"/>
                </a:lnTo>
                <a:lnTo>
                  <a:pt x="174430" y="178390"/>
                </a:lnTo>
                <a:lnTo>
                  <a:pt x="217624" y="152158"/>
                </a:lnTo>
                <a:lnTo>
                  <a:pt x="264795" y="127619"/>
                </a:lnTo>
                <a:lnTo>
                  <a:pt x="315711" y="104884"/>
                </a:lnTo>
                <a:lnTo>
                  <a:pt x="370139" y="84067"/>
                </a:lnTo>
                <a:lnTo>
                  <a:pt x="427848" y="65280"/>
                </a:lnTo>
                <a:lnTo>
                  <a:pt x="488605" y="48633"/>
                </a:lnTo>
                <a:lnTo>
                  <a:pt x="552176" y="34240"/>
                </a:lnTo>
                <a:lnTo>
                  <a:pt x="618329" y="22212"/>
                </a:lnTo>
                <a:lnTo>
                  <a:pt x="686832" y="12662"/>
                </a:lnTo>
                <a:lnTo>
                  <a:pt x="757452" y="5702"/>
                </a:lnTo>
                <a:lnTo>
                  <a:pt x="829956" y="1444"/>
                </a:lnTo>
                <a:lnTo>
                  <a:pt x="904113" y="0"/>
                </a:lnTo>
                <a:lnTo>
                  <a:pt x="978252" y="1444"/>
                </a:lnTo>
                <a:lnTo>
                  <a:pt x="1050742" y="5702"/>
                </a:lnTo>
                <a:lnTo>
                  <a:pt x="1121352" y="12662"/>
                </a:lnTo>
                <a:lnTo>
                  <a:pt x="1189847" y="22212"/>
                </a:lnTo>
                <a:lnTo>
                  <a:pt x="1255996" y="34240"/>
                </a:lnTo>
                <a:lnTo>
                  <a:pt x="1319564" y="48633"/>
                </a:lnTo>
                <a:lnTo>
                  <a:pt x="1380320" y="65280"/>
                </a:lnTo>
                <a:lnTo>
                  <a:pt x="1438031" y="84067"/>
                </a:lnTo>
                <a:lnTo>
                  <a:pt x="1492462" y="104884"/>
                </a:lnTo>
                <a:lnTo>
                  <a:pt x="1543383" y="127619"/>
                </a:lnTo>
                <a:lnTo>
                  <a:pt x="1590559" y="152158"/>
                </a:lnTo>
                <a:lnTo>
                  <a:pt x="1633758" y="178390"/>
                </a:lnTo>
                <a:lnTo>
                  <a:pt x="1672747" y="206203"/>
                </a:lnTo>
                <a:lnTo>
                  <a:pt x="1707293" y="235484"/>
                </a:lnTo>
                <a:lnTo>
                  <a:pt x="1737163" y="266122"/>
                </a:lnTo>
                <a:lnTo>
                  <a:pt x="1762125" y="298004"/>
                </a:lnTo>
                <a:lnTo>
                  <a:pt x="1781944" y="331019"/>
                </a:lnTo>
                <a:lnTo>
                  <a:pt x="1805228" y="399997"/>
                </a:lnTo>
                <a:lnTo>
                  <a:pt x="1808226" y="435737"/>
                </a:lnTo>
                <a:lnTo>
                  <a:pt x="1805228" y="471476"/>
                </a:lnTo>
                <a:lnTo>
                  <a:pt x="1781944" y="540454"/>
                </a:lnTo>
                <a:lnTo>
                  <a:pt x="1762125" y="573469"/>
                </a:lnTo>
                <a:lnTo>
                  <a:pt x="1737163" y="605351"/>
                </a:lnTo>
                <a:lnTo>
                  <a:pt x="1707293" y="635989"/>
                </a:lnTo>
                <a:lnTo>
                  <a:pt x="1672747" y="665270"/>
                </a:lnTo>
                <a:lnTo>
                  <a:pt x="1633758" y="693083"/>
                </a:lnTo>
                <a:lnTo>
                  <a:pt x="1590559" y="719315"/>
                </a:lnTo>
                <a:lnTo>
                  <a:pt x="1543383" y="743854"/>
                </a:lnTo>
                <a:lnTo>
                  <a:pt x="1492462" y="766589"/>
                </a:lnTo>
                <a:lnTo>
                  <a:pt x="1438031" y="787406"/>
                </a:lnTo>
                <a:lnTo>
                  <a:pt x="1380320" y="806193"/>
                </a:lnTo>
                <a:lnTo>
                  <a:pt x="1319564" y="822840"/>
                </a:lnTo>
                <a:lnTo>
                  <a:pt x="1255996" y="837233"/>
                </a:lnTo>
                <a:lnTo>
                  <a:pt x="1189847" y="849261"/>
                </a:lnTo>
                <a:lnTo>
                  <a:pt x="1121352" y="858811"/>
                </a:lnTo>
                <a:lnTo>
                  <a:pt x="1050742" y="865771"/>
                </a:lnTo>
                <a:lnTo>
                  <a:pt x="978252" y="870029"/>
                </a:lnTo>
                <a:lnTo>
                  <a:pt x="904113" y="871474"/>
                </a:lnTo>
                <a:lnTo>
                  <a:pt x="829956" y="870029"/>
                </a:lnTo>
                <a:lnTo>
                  <a:pt x="757452" y="865771"/>
                </a:lnTo>
                <a:lnTo>
                  <a:pt x="686832" y="858811"/>
                </a:lnTo>
                <a:lnTo>
                  <a:pt x="618329" y="849261"/>
                </a:lnTo>
                <a:lnTo>
                  <a:pt x="552176" y="837233"/>
                </a:lnTo>
                <a:lnTo>
                  <a:pt x="488605" y="822840"/>
                </a:lnTo>
                <a:lnTo>
                  <a:pt x="427848" y="806193"/>
                </a:lnTo>
                <a:lnTo>
                  <a:pt x="370139" y="787406"/>
                </a:lnTo>
                <a:lnTo>
                  <a:pt x="315711" y="766589"/>
                </a:lnTo>
                <a:lnTo>
                  <a:pt x="264795" y="743854"/>
                </a:lnTo>
                <a:lnTo>
                  <a:pt x="217624" y="719315"/>
                </a:lnTo>
                <a:lnTo>
                  <a:pt x="174430" y="693083"/>
                </a:lnTo>
                <a:lnTo>
                  <a:pt x="135448" y="665270"/>
                </a:lnTo>
                <a:lnTo>
                  <a:pt x="100908" y="635989"/>
                </a:lnTo>
                <a:lnTo>
                  <a:pt x="71044" y="605351"/>
                </a:lnTo>
                <a:lnTo>
                  <a:pt x="46088" y="573469"/>
                </a:lnTo>
                <a:lnTo>
                  <a:pt x="26273" y="540454"/>
                </a:lnTo>
                <a:lnTo>
                  <a:pt x="2996" y="471476"/>
                </a:lnTo>
                <a:lnTo>
                  <a:pt x="0" y="435737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35583" y="1294638"/>
            <a:ext cx="1506855" cy="631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19380">
              <a:lnSpc>
                <a:spcPts val="1595"/>
              </a:lnSpc>
            </a:pPr>
            <a:r>
              <a:rPr dirty="0" sz="1400">
                <a:latin typeface="微软雅黑"/>
                <a:cs typeface="微软雅黑"/>
              </a:rPr>
              <a:t>2003</a:t>
            </a:r>
            <a:r>
              <a:rPr dirty="0" sz="1400">
                <a:latin typeface="微软雅黑"/>
                <a:cs typeface="微软雅黑"/>
              </a:rPr>
              <a:t>年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ts val="1595"/>
              </a:lnSpc>
            </a:pPr>
            <a:r>
              <a:rPr dirty="0" sz="1400">
                <a:latin typeface="微软雅黑"/>
                <a:cs typeface="微软雅黑"/>
              </a:rPr>
              <a:t>网民数：</a:t>
            </a:r>
            <a:r>
              <a:rPr dirty="0" sz="1400">
                <a:latin typeface="微软雅黑"/>
                <a:cs typeface="微软雅黑"/>
              </a:rPr>
              <a:t>0.7</a:t>
            </a:r>
            <a:r>
              <a:rPr dirty="0" sz="1400" spc="5">
                <a:latin typeface="微软雅黑"/>
                <a:cs typeface="微软雅黑"/>
              </a:rPr>
              <a:t>9</a:t>
            </a:r>
            <a:r>
              <a:rPr dirty="0" sz="1400">
                <a:latin typeface="微软雅黑"/>
                <a:cs typeface="微软雅黑"/>
              </a:rPr>
              <a:t>亿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latin typeface="微软雅黑"/>
                <a:cs typeface="微软雅黑"/>
              </a:rPr>
              <a:t>网民渗透率：</a:t>
            </a:r>
            <a:r>
              <a:rPr dirty="0" sz="1400">
                <a:latin typeface="微软雅黑"/>
                <a:cs typeface="微软雅黑"/>
              </a:rPr>
              <a:t>4.6%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26029" y="1282191"/>
            <a:ext cx="1464945" cy="642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175">
              <a:lnSpc>
                <a:spcPts val="1639"/>
              </a:lnSpc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2014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年</a:t>
            </a:r>
            <a:endParaRPr sz="1400">
              <a:latin typeface="微软雅黑"/>
              <a:cs typeface="微软雅黑"/>
            </a:endParaRPr>
          </a:p>
          <a:p>
            <a:pPr algn="ctr" marL="12700" marR="6350" indent="-2540">
              <a:lnSpc>
                <a:spcPts val="1680"/>
              </a:lnSpc>
              <a:spcBef>
                <a:spcPts val="15"/>
              </a:spcBef>
            </a:pP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网民数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6</a:t>
            </a:r>
            <a:r>
              <a:rPr dirty="0" sz="1400" spc="-10" b="1">
                <a:solidFill>
                  <a:srgbClr val="FF0000"/>
                </a:solidFill>
                <a:latin typeface="微软雅黑"/>
                <a:cs typeface="微软雅黑"/>
              </a:rPr>
              <a:t>.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4</a:t>
            </a:r>
            <a:r>
              <a:rPr dirty="0" sz="1400" spc="-5" b="1">
                <a:solidFill>
                  <a:srgbClr val="FF0000"/>
                </a:solidFill>
                <a:latin typeface="微软雅黑"/>
                <a:cs typeface="微软雅黑"/>
              </a:rPr>
              <a:t>9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亿 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网民渗透率：</a:t>
            </a:r>
            <a:r>
              <a:rPr dirty="0" sz="1400">
                <a:solidFill>
                  <a:srgbClr val="FFFFFF"/>
                </a:solidFill>
                <a:latin typeface="微软雅黑"/>
                <a:cs typeface="微软雅黑"/>
              </a:rPr>
              <a:t>48%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119" y="718820"/>
            <a:ext cx="6640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14"/>
              </a:lnSpc>
              <a:tabLst>
                <a:tab pos="3638550" algn="l"/>
              </a:tabLst>
            </a:pPr>
            <a:r>
              <a:rPr dirty="0" sz="1600" spc="-10">
                <a:latin typeface="微软雅黑"/>
                <a:cs typeface="微软雅黑"/>
              </a:rPr>
              <a:t>11</a:t>
            </a:r>
            <a:r>
              <a:rPr dirty="0" sz="1600" spc="-20">
                <a:latin typeface="微软雅黑"/>
                <a:cs typeface="微软雅黑"/>
              </a:rPr>
              <a:t>年间，中国网民数增长了</a:t>
            </a:r>
            <a:r>
              <a:rPr dirty="0" sz="1600" spc="-10">
                <a:solidFill>
                  <a:srgbClr val="FF0000"/>
                </a:solidFill>
                <a:latin typeface="微软雅黑"/>
                <a:cs typeface="微软雅黑"/>
              </a:rPr>
              <a:t>8</a:t>
            </a:r>
            <a:r>
              <a:rPr dirty="0" sz="1600" spc="-20">
                <a:latin typeface="微软雅黑"/>
                <a:cs typeface="微软雅黑"/>
              </a:rPr>
              <a:t>倍</a:t>
            </a:r>
            <a:r>
              <a:rPr dirty="0" sz="1600" spc="-20">
                <a:latin typeface="微软雅黑"/>
                <a:cs typeface="微软雅黑"/>
              </a:rPr>
              <a:t>	</a:t>
            </a:r>
            <a:r>
              <a:rPr dirty="0" sz="1600" spc="-20">
                <a:latin typeface="微软雅黑"/>
                <a:cs typeface="微软雅黑"/>
              </a:rPr>
              <a:t>网购人群</a:t>
            </a:r>
            <a:r>
              <a:rPr dirty="0" sz="1600" spc="-15">
                <a:latin typeface="微软雅黑"/>
                <a:cs typeface="微软雅黑"/>
              </a:rPr>
              <a:t>&gt;</a:t>
            </a:r>
            <a:r>
              <a:rPr dirty="0" sz="1600" spc="-20">
                <a:latin typeface="微软雅黑"/>
                <a:cs typeface="微软雅黑"/>
              </a:rPr>
              <a:t>英法德意四国人口总和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63465" y="1227073"/>
            <a:ext cx="939800" cy="738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635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英法德意四国 总人口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ts val="2835"/>
              </a:lnSpc>
            </a:pPr>
            <a:r>
              <a:rPr dirty="0" sz="2400" spc="-5">
                <a:latin typeface="微软雅黑"/>
                <a:cs typeface="微软雅黑"/>
              </a:rPr>
              <a:t>2.7</a:t>
            </a:r>
            <a:r>
              <a:rPr dirty="0" sz="2400">
                <a:latin typeface="微软雅黑"/>
                <a:cs typeface="微软雅黑"/>
              </a:rPr>
              <a:t>亿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49973" y="1303273"/>
            <a:ext cx="1095375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66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中国网购人群</a:t>
            </a:r>
            <a:endParaRPr sz="1400">
              <a:latin typeface="微软雅黑"/>
              <a:cs typeface="微软雅黑"/>
            </a:endParaRPr>
          </a:p>
          <a:p>
            <a:pPr algn="ctr">
              <a:lnSpc>
                <a:spcPts val="2860"/>
              </a:lnSpc>
            </a:pPr>
            <a:r>
              <a:rPr dirty="0" sz="2400" spc="-5">
                <a:solidFill>
                  <a:srgbClr val="FF0000"/>
                </a:solidFill>
                <a:latin typeface="微软雅黑"/>
                <a:cs typeface="微软雅黑"/>
              </a:rPr>
              <a:t>3.6</a:t>
            </a:r>
            <a:r>
              <a:rPr dirty="0" sz="2400">
                <a:solidFill>
                  <a:srgbClr val="FF0000"/>
                </a:solidFill>
                <a:latin typeface="微软雅黑"/>
                <a:cs typeface="微软雅黑"/>
              </a:rPr>
              <a:t>1</a:t>
            </a:r>
            <a:r>
              <a:rPr dirty="0" sz="2400">
                <a:solidFill>
                  <a:srgbClr val="FF0000"/>
                </a:solidFill>
                <a:latin typeface="微软雅黑"/>
                <a:cs typeface="微软雅黑"/>
              </a:rPr>
              <a:t>亿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74712" y="2170112"/>
            <a:ext cx="7024624" cy="2517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6152" y="2031745"/>
            <a:ext cx="206184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“互联网＋农业”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1184" y="2634995"/>
            <a:ext cx="2311400" cy="560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b="1">
                <a:solidFill>
                  <a:srgbClr val="C00000"/>
                </a:solidFill>
                <a:latin typeface="微软雅黑"/>
                <a:cs typeface="微软雅黑"/>
              </a:rPr>
              <a:t>老树发新芽</a:t>
            </a:r>
            <a:endParaRPr sz="3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867" y="42164"/>
            <a:ext cx="3931920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国内主要农产品流通模式</a:t>
            </a:r>
            <a:endParaRPr sz="2800">
              <a:latin typeface="微软雅黑"/>
              <a:cs typeface="微软雅黑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33400" y="1125600"/>
          <a:ext cx="7940675" cy="2892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1362"/>
                <a:gridCol w="988313"/>
                <a:gridCol w="991362"/>
                <a:gridCol w="988313"/>
                <a:gridCol w="991235"/>
                <a:gridCol w="991362"/>
                <a:gridCol w="988314"/>
                <a:gridCol w="991361"/>
              </a:tblGrid>
              <a:tr h="530098"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模式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6B6C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渠道关系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6B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商品附加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  <a:p>
                      <a:pPr algn="ctr">
                        <a:lnSpc>
                          <a:spcPts val="186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值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6B6C"/>
                    </a:solidFill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物流半径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6B6C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物流成本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6B6C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组织程度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6B6C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流通效率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6B6C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渠道关系</a:t>
                      </a:r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6B6C"/>
                    </a:solidFill>
                  </a:tcPr>
                </a:tc>
              </a:tr>
              <a:tr h="759078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生产者主</a:t>
                      </a:r>
                      <a:r>
                        <a:rPr dirty="0" sz="1400" spc="8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导</a:t>
                      </a:r>
                      <a:r>
                        <a:rPr dirty="0" baseline="35714" sz="21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中</a:t>
                      </a:r>
                      <a:endParaRPr baseline="35714" sz="2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间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环</a:t>
                      </a:r>
                      <a:r>
                        <a:rPr dirty="0" sz="1400" spc="-2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节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少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极不稳定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400050" algn="l"/>
                        </a:tabLst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，	</a:t>
                      </a:r>
                      <a:r>
                        <a:rPr dirty="0" baseline="-35714" sz="21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低</a:t>
                      </a:r>
                      <a:endParaRPr baseline="-35714" sz="2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极其有限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高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低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规模较小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效率低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生产者主导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零售商主导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较稳定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较高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30861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有限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较低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较低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较高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零售商主导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</a:tr>
              <a:tr h="530098">
                <a:tc>
                  <a:txBody>
                    <a:bodyPr/>
                    <a:lstStyle/>
                    <a:p>
                      <a:pPr marL="399415" marR="36830" indent="-356870">
                        <a:lnSpc>
                          <a:spcPct val="1071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批发市场主 导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marL="21971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不稳定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较高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大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高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较高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低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  <a:tc>
                  <a:txBody>
                    <a:bodyPr/>
                    <a:lstStyle/>
                    <a:p>
                      <a:pPr marL="400685" marR="35560" indent="-356870">
                        <a:lnSpc>
                          <a:spcPct val="1071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批发市场主 导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1E25"/>
                    </a:solidFill>
                  </a:tcPr>
                </a:tc>
              </a:tr>
              <a:tr h="530161">
                <a:tc>
                  <a:txBody>
                    <a:bodyPr/>
                    <a:lstStyle/>
                    <a:p>
                      <a:pPr marL="399415" marR="36830" indent="-356870">
                        <a:lnSpc>
                          <a:spcPct val="1071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龙头企业主 导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131445" marR="34290" indent="-90170">
                        <a:lnSpc>
                          <a:spcPct val="1071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契约约束， 相对稳定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高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大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较低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400685" marR="36195" indent="-356870">
                        <a:lnSpc>
                          <a:spcPct val="1071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产销关系紧 密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一般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  <a:tc>
                  <a:txBody>
                    <a:bodyPr/>
                    <a:lstStyle/>
                    <a:p>
                      <a:pPr marL="400685" marR="35560" indent="-356870">
                        <a:lnSpc>
                          <a:spcPct val="1071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龙头企业主 导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908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062" y="2831592"/>
            <a:ext cx="1845310" cy="933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1949</a:t>
            </a:r>
            <a:r>
              <a:rPr dirty="0" sz="1200" spc="-5">
                <a:latin typeface="微软雅黑"/>
                <a:cs typeface="微软雅黑"/>
              </a:rPr>
              <a:t>年</a:t>
            </a:r>
            <a:r>
              <a:rPr dirty="0" sz="1200" spc="-15">
                <a:latin typeface="微软雅黑"/>
                <a:cs typeface="微软雅黑"/>
              </a:rPr>
              <a:t>-</a:t>
            </a:r>
            <a:r>
              <a:rPr dirty="0" sz="1200">
                <a:latin typeface="微软雅黑"/>
                <a:cs typeface="微软雅黑"/>
              </a:rPr>
              <a:t>19</a:t>
            </a:r>
            <a:r>
              <a:rPr dirty="0" sz="1200" spc="-10">
                <a:latin typeface="微软雅黑"/>
                <a:cs typeface="微软雅黑"/>
              </a:rPr>
              <a:t>78</a:t>
            </a:r>
            <a:r>
              <a:rPr dirty="0" sz="1200">
                <a:latin typeface="微软雅黑"/>
                <a:cs typeface="微软雅黑"/>
              </a:rPr>
              <a:t>年</a:t>
            </a:r>
            <a:endParaRPr sz="1200">
              <a:latin typeface="微软雅黑"/>
              <a:cs typeface="微软雅黑"/>
            </a:endParaRPr>
          </a:p>
          <a:p>
            <a:pPr algn="just" marL="155575" marR="6350" indent="-14351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五大流通组织系统分工明</a:t>
            </a:r>
            <a:r>
              <a:rPr dirty="0" sz="1200">
                <a:latin typeface="微软雅黑"/>
                <a:cs typeface="微软雅黑"/>
              </a:rPr>
              <a:t> </a:t>
            </a:r>
            <a:r>
              <a:rPr dirty="0" sz="1200" spc="-5">
                <a:latin typeface="微软雅黑"/>
                <a:cs typeface="微软雅黑"/>
              </a:rPr>
              <a:t>确，行政体制代替市场体</a:t>
            </a:r>
            <a:r>
              <a:rPr dirty="0" sz="1200" spc="-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制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重生产，轻流通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36266" y="2545714"/>
            <a:ext cx="1845310" cy="933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0">
                <a:latin typeface="微软雅黑"/>
                <a:cs typeface="微软雅黑"/>
              </a:rPr>
              <a:t>•</a:t>
            </a:r>
            <a:r>
              <a:rPr dirty="0" sz="1400" spc="8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1978</a:t>
            </a:r>
            <a:r>
              <a:rPr dirty="0" sz="1200">
                <a:latin typeface="微软雅黑"/>
                <a:cs typeface="微软雅黑"/>
              </a:rPr>
              <a:t>年</a:t>
            </a:r>
            <a:r>
              <a:rPr dirty="0" sz="1200" spc="-15">
                <a:latin typeface="微软雅黑"/>
                <a:cs typeface="微软雅黑"/>
              </a:rPr>
              <a:t>-</a:t>
            </a:r>
            <a:r>
              <a:rPr dirty="0" sz="1200">
                <a:latin typeface="微软雅黑"/>
                <a:cs typeface="微软雅黑"/>
              </a:rPr>
              <a:t>19</a:t>
            </a:r>
            <a:r>
              <a:rPr dirty="0" sz="1200" spc="-10">
                <a:latin typeface="微软雅黑"/>
                <a:cs typeface="微软雅黑"/>
              </a:rPr>
              <a:t>92</a:t>
            </a:r>
            <a:r>
              <a:rPr dirty="0" sz="1200">
                <a:latin typeface="微软雅黑"/>
                <a:cs typeface="微软雅黑"/>
              </a:rPr>
              <a:t>年</a:t>
            </a:r>
            <a:endParaRPr sz="1200">
              <a:latin typeface="微软雅黑"/>
              <a:cs typeface="微软雅黑"/>
            </a:endParaRPr>
          </a:p>
          <a:p>
            <a:pPr algn="just" marL="155575" marR="6350" indent="-143510">
              <a:lnSpc>
                <a:spcPct val="100000"/>
              </a:lnSpc>
            </a:pPr>
            <a:r>
              <a:rPr dirty="0" sz="1400" spc="10">
                <a:latin typeface="微软雅黑"/>
                <a:cs typeface="微软雅黑"/>
              </a:rPr>
              <a:t>•</a:t>
            </a:r>
            <a:r>
              <a:rPr dirty="0" sz="1400" spc="8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恢复农村集市贸易，促进</a:t>
            </a:r>
            <a:r>
              <a:rPr dirty="0" sz="1200">
                <a:latin typeface="微软雅黑"/>
                <a:cs typeface="微软雅黑"/>
              </a:rPr>
              <a:t> 城市农副产品市场实施建 设。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改革多层次批发体制、行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9522" y="3460369"/>
            <a:ext cx="18542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政管理体制和企业所有制。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9967" y="2223516"/>
            <a:ext cx="1845310" cy="927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199</a:t>
            </a:r>
            <a:r>
              <a:rPr dirty="0" sz="1200" spc="5">
                <a:latin typeface="微软雅黑"/>
                <a:cs typeface="微软雅黑"/>
              </a:rPr>
              <a:t>2</a:t>
            </a:r>
            <a:r>
              <a:rPr dirty="0" sz="1200">
                <a:latin typeface="微软雅黑"/>
                <a:cs typeface="微软雅黑"/>
              </a:rPr>
              <a:t>年</a:t>
            </a:r>
            <a:r>
              <a:rPr dirty="0" sz="1200" spc="-15">
                <a:latin typeface="微软雅黑"/>
                <a:cs typeface="微软雅黑"/>
              </a:rPr>
              <a:t>-</a:t>
            </a:r>
            <a:r>
              <a:rPr dirty="0" sz="1200">
                <a:latin typeface="微软雅黑"/>
                <a:cs typeface="微软雅黑"/>
              </a:rPr>
              <a:t>20</a:t>
            </a:r>
            <a:r>
              <a:rPr dirty="0" sz="1200" spc="-10">
                <a:latin typeface="微软雅黑"/>
                <a:cs typeface="微软雅黑"/>
              </a:rPr>
              <a:t>08</a:t>
            </a:r>
            <a:r>
              <a:rPr dirty="0" sz="1200">
                <a:latin typeface="微软雅黑"/>
                <a:cs typeface="微软雅黑"/>
              </a:rPr>
              <a:t>年</a:t>
            </a:r>
            <a:endParaRPr sz="1200">
              <a:latin typeface="微软雅黑"/>
              <a:cs typeface="微软雅黑"/>
            </a:endParaRPr>
          </a:p>
          <a:p>
            <a:pPr marL="155575" marR="6350" indent="-143510">
              <a:lnSpc>
                <a:spcPct val="100000"/>
              </a:lnSpc>
            </a:pPr>
            <a:r>
              <a:rPr dirty="0" sz="1400" spc="10">
                <a:latin typeface="微软雅黑"/>
                <a:cs typeface="微软雅黑"/>
              </a:rPr>
              <a:t>•</a:t>
            </a:r>
            <a:r>
              <a:rPr dirty="0" sz="1400" spc="8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农产品流通基础设施主要</a:t>
            </a:r>
            <a:r>
              <a:rPr dirty="0" sz="1200">
                <a:latin typeface="微软雅黑"/>
                <a:cs typeface="微软雅黑"/>
              </a:rPr>
              <a:t> 靠民间资本商业化投资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spc="10">
                <a:latin typeface="微软雅黑"/>
                <a:cs typeface="微软雅黑"/>
              </a:rPr>
              <a:t>•</a:t>
            </a:r>
            <a:r>
              <a:rPr dirty="0" sz="1400" spc="8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逐渐向社会化、民间化、</a:t>
            </a:r>
            <a:endParaRPr sz="1200">
              <a:latin typeface="微软雅黑"/>
              <a:cs typeface="微软雅黑"/>
            </a:endParaRPr>
          </a:p>
          <a:p>
            <a:pPr marL="155575">
              <a:lnSpc>
                <a:spcPct val="100000"/>
              </a:lnSpc>
            </a:pPr>
            <a:r>
              <a:rPr dirty="0" sz="1200" spc="-5">
                <a:latin typeface="微软雅黑"/>
                <a:cs typeface="微软雅黑"/>
              </a:rPr>
              <a:t>微观化和市场化转变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1123" y="2310383"/>
            <a:ext cx="2103120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528316" y="2007107"/>
            <a:ext cx="2103120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445508" y="1700783"/>
            <a:ext cx="2103119" cy="492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373367" y="1394460"/>
            <a:ext cx="2103119" cy="49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83222" y="1907413"/>
            <a:ext cx="1845310" cy="111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200</a:t>
            </a:r>
            <a:r>
              <a:rPr dirty="0" sz="1200" spc="5">
                <a:latin typeface="微软雅黑"/>
                <a:cs typeface="微软雅黑"/>
              </a:rPr>
              <a:t>8</a:t>
            </a:r>
            <a:r>
              <a:rPr dirty="0" sz="1200">
                <a:latin typeface="微软雅黑"/>
                <a:cs typeface="微软雅黑"/>
              </a:rPr>
              <a:t>年</a:t>
            </a:r>
            <a:r>
              <a:rPr dirty="0" sz="1200" spc="-15">
                <a:latin typeface="微软雅黑"/>
                <a:cs typeface="微软雅黑"/>
              </a:rPr>
              <a:t>-</a:t>
            </a:r>
            <a:r>
              <a:rPr dirty="0" sz="1200">
                <a:latin typeface="微软雅黑"/>
                <a:cs typeface="微软雅黑"/>
              </a:rPr>
              <a:t>至今</a:t>
            </a:r>
            <a:endParaRPr sz="1200">
              <a:latin typeface="微软雅黑"/>
              <a:cs typeface="微软雅黑"/>
            </a:endParaRPr>
          </a:p>
          <a:p>
            <a:pPr algn="just" marL="155575" marR="6350" indent="-143510">
              <a:lnSpc>
                <a:spcPct val="100000"/>
              </a:lnSpc>
            </a:pPr>
            <a:r>
              <a:rPr dirty="0" sz="1400" spc="10">
                <a:latin typeface="微软雅黑"/>
                <a:cs typeface="微软雅黑"/>
              </a:rPr>
              <a:t>•</a:t>
            </a:r>
            <a:r>
              <a:rPr dirty="0" sz="1400" spc="8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农产品电子商务逐渐成为</a:t>
            </a:r>
            <a:r>
              <a:rPr dirty="0" sz="1200">
                <a:latin typeface="微软雅黑"/>
                <a:cs typeface="微软雅黑"/>
              </a:rPr>
              <a:t> 农产品流通的新形式</a:t>
            </a:r>
            <a:endParaRPr sz="1200">
              <a:latin typeface="微软雅黑"/>
              <a:cs typeface="微软雅黑"/>
            </a:endParaRPr>
          </a:p>
          <a:p>
            <a:pPr algn="just" marL="155575" marR="6350" indent="-143510">
              <a:lnSpc>
                <a:spcPct val="100000"/>
              </a:lnSpc>
            </a:pPr>
            <a:r>
              <a:rPr dirty="0" sz="1400" spc="10">
                <a:latin typeface="微软雅黑"/>
                <a:cs typeface="微软雅黑"/>
              </a:rPr>
              <a:t>•</a:t>
            </a:r>
            <a:r>
              <a:rPr dirty="0" sz="1400" spc="8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新基础设施、新要素、新</a:t>
            </a:r>
            <a:r>
              <a:rPr dirty="0" sz="1200">
                <a:latin typeface="微软雅黑"/>
                <a:cs typeface="微软雅黑"/>
              </a:rPr>
              <a:t> 主导权倒逼农产品流通升 级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8512" y="1754251"/>
            <a:ext cx="1738630" cy="520700"/>
          </a:xfrm>
          <a:custGeom>
            <a:avLst/>
            <a:gdLst/>
            <a:ahLst/>
            <a:cxnLst/>
            <a:rect l="l" t="t" r="r" b="b"/>
            <a:pathLst>
              <a:path w="1738630" h="520700">
                <a:moveTo>
                  <a:pt x="869124" y="0"/>
                </a:moveTo>
                <a:lnTo>
                  <a:pt x="797845" y="862"/>
                </a:lnTo>
                <a:lnTo>
                  <a:pt x="728152" y="3404"/>
                </a:lnTo>
                <a:lnTo>
                  <a:pt x="660270" y="7560"/>
                </a:lnTo>
                <a:lnTo>
                  <a:pt x="594421" y="13262"/>
                </a:lnTo>
                <a:lnTo>
                  <a:pt x="530830" y="20445"/>
                </a:lnTo>
                <a:lnTo>
                  <a:pt x="469720" y="29040"/>
                </a:lnTo>
                <a:lnTo>
                  <a:pt x="411315" y="38981"/>
                </a:lnTo>
                <a:lnTo>
                  <a:pt x="355839" y="50202"/>
                </a:lnTo>
                <a:lnTo>
                  <a:pt x="303515" y="62636"/>
                </a:lnTo>
                <a:lnTo>
                  <a:pt x="254568" y="76215"/>
                </a:lnTo>
                <a:lnTo>
                  <a:pt x="209220" y="90874"/>
                </a:lnTo>
                <a:lnTo>
                  <a:pt x="167696" y="106545"/>
                </a:lnTo>
                <a:lnTo>
                  <a:pt x="130219" y="123162"/>
                </a:lnTo>
                <a:lnTo>
                  <a:pt x="68302" y="158966"/>
                </a:lnTo>
                <a:lnTo>
                  <a:pt x="25260" y="197751"/>
                </a:lnTo>
                <a:lnTo>
                  <a:pt x="2881" y="238983"/>
                </a:lnTo>
                <a:lnTo>
                  <a:pt x="0" y="260350"/>
                </a:lnTo>
                <a:lnTo>
                  <a:pt x="2881" y="281699"/>
                </a:lnTo>
                <a:lnTo>
                  <a:pt x="25260" y="322907"/>
                </a:lnTo>
                <a:lnTo>
                  <a:pt x="68302" y="361680"/>
                </a:lnTo>
                <a:lnTo>
                  <a:pt x="130219" y="397480"/>
                </a:lnTo>
                <a:lnTo>
                  <a:pt x="167696" y="414099"/>
                </a:lnTo>
                <a:lnTo>
                  <a:pt x="209220" y="429773"/>
                </a:lnTo>
                <a:lnTo>
                  <a:pt x="254568" y="444436"/>
                </a:lnTo>
                <a:lnTo>
                  <a:pt x="303515" y="458021"/>
                </a:lnTo>
                <a:lnTo>
                  <a:pt x="355839" y="470460"/>
                </a:lnTo>
                <a:lnTo>
                  <a:pt x="411315" y="481688"/>
                </a:lnTo>
                <a:lnTo>
                  <a:pt x="469720" y="491635"/>
                </a:lnTo>
                <a:lnTo>
                  <a:pt x="530830" y="500237"/>
                </a:lnTo>
                <a:lnTo>
                  <a:pt x="594421" y="507424"/>
                </a:lnTo>
                <a:lnTo>
                  <a:pt x="660270" y="513132"/>
                </a:lnTo>
                <a:lnTo>
                  <a:pt x="728152" y="517291"/>
                </a:lnTo>
                <a:lnTo>
                  <a:pt x="797845" y="519836"/>
                </a:lnTo>
                <a:lnTo>
                  <a:pt x="869124" y="520700"/>
                </a:lnTo>
                <a:lnTo>
                  <a:pt x="940414" y="519836"/>
                </a:lnTo>
                <a:lnTo>
                  <a:pt x="1010116" y="517291"/>
                </a:lnTo>
                <a:lnTo>
                  <a:pt x="1078007" y="513132"/>
                </a:lnTo>
                <a:lnTo>
                  <a:pt x="1143863" y="507424"/>
                </a:lnTo>
                <a:lnTo>
                  <a:pt x="1207460" y="500237"/>
                </a:lnTo>
                <a:lnTo>
                  <a:pt x="1268575" y="491635"/>
                </a:lnTo>
                <a:lnTo>
                  <a:pt x="1326984" y="481688"/>
                </a:lnTo>
                <a:lnTo>
                  <a:pt x="1382464" y="470460"/>
                </a:lnTo>
                <a:lnTo>
                  <a:pt x="1434791" y="458021"/>
                </a:lnTo>
                <a:lnTo>
                  <a:pt x="1483740" y="444436"/>
                </a:lnTo>
                <a:lnTo>
                  <a:pt x="1529090" y="429773"/>
                </a:lnTo>
                <a:lnTo>
                  <a:pt x="1570615" y="414099"/>
                </a:lnTo>
                <a:lnTo>
                  <a:pt x="1608093" y="397480"/>
                </a:lnTo>
                <a:lnTo>
                  <a:pt x="1670010" y="361680"/>
                </a:lnTo>
                <a:lnTo>
                  <a:pt x="1713052" y="322907"/>
                </a:lnTo>
                <a:lnTo>
                  <a:pt x="1735431" y="281699"/>
                </a:lnTo>
                <a:lnTo>
                  <a:pt x="1738312" y="260350"/>
                </a:lnTo>
                <a:lnTo>
                  <a:pt x="1735431" y="238983"/>
                </a:lnTo>
                <a:lnTo>
                  <a:pt x="1713052" y="197751"/>
                </a:lnTo>
                <a:lnTo>
                  <a:pt x="1670010" y="158966"/>
                </a:lnTo>
                <a:lnTo>
                  <a:pt x="1608093" y="123162"/>
                </a:lnTo>
                <a:lnTo>
                  <a:pt x="1570615" y="106545"/>
                </a:lnTo>
                <a:lnTo>
                  <a:pt x="1529090" y="90874"/>
                </a:lnTo>
                <a:lnTo>
                  <a:pt x="1483741" y="76215"/>
                </a:lnTo>
                <a:lnTo>
                  <a:pt x="1434791" y="62636"/>
                </a:lnTo>
                <a:lnTo>
                  <a:pt x="1382464" y="50202"/>
                </a:lnTo>
                <a:lnTo>
                  <a:pt x="1326984" y="38981"/>
                </a:lnTo>
                <a:lnTo>
                  <a:pt x="1268575" y="29040"/>
                </a:lnTo>
                <a:lnTo>
                  <a:pt x="1207460" y="20445"/>
                </a:lnTo>
                <a:lnTo>
                  <a:pt x="1143863" y="13262"/>
                </a:lnTo>
                <a:lnTo>
                  <a:pt x="1078007" y="7560"/>
                </a:lnTo>
                <a:lnTo>
                  <a:pt x="1010116" y="3404"/>
                </a:lnTo>
                <a:lnTo>
                  <a:pt x="940414" y="862"/>
                </a:lnTo>
                <a:lnTo>
                  <a:pt x="869124" y="0"/>
                </a:lnTo>
                <a:close/>
              </a:path>
            </a:pathLst>
          </a:custGeom>
          <a:solidFill>
            <a:srgbClr val="E71E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47394" y="1884933"/>
            <a:ext cx="124206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计划经济体制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89935" y="1450975"/>
            <a:ext cx="1737995" cy="519430"/>
          </a:xfrm>
          <a:custGeom>
            <a:avLst/>
            <a:gdLst/>
            <a:ahLst/>
            <a:cxnLst/>
            <a:rect l="l" t="t" r="r" b="b"/>
            <a:pathLst>
              <a:path w="1737995" h="519430">
                <a:moveTo>
                  <a:pt x="868806" y="0"/>
                </a:moveTo>
                <a:lnTo>
                  <a:pt x="797537" y="860"/>
                </a:lnTo>
                <a:lnTo>
                  <a:pt x="727856" y="3397"/>
                </a:lnTo>
                <a:lnTo>
                  <a:pt x="659988" y="7543"/>
                </a:lnTo>
                <a:lnTo>
                  <a:pt x="594156" y="13232"/>
                </a:lnTo>
                <a:lnTo>
                  <a:pt x="530584" y="20397"/>
                </a:lnTo>
                <a:lnTo>
                  <a:pt x="469494" y="28971"/>
                </a:lnTo>
                <a:lnTo>
                  <a:pt x="411110" y="38888"/>
                </a:lnTo>
                <a:lnTo>
                  <a:pt x="355655" y="50080"/>
                </a:lnTo>
                <a:lnTo>
                  <a:pt x="303354" y="62481"/>
                </a:lnTo>
                <a:lnTo>
                  <a:pt x="254428" y="76025"/>
                </a:lnTo>
                <a:lnTo>
                  <a:pt x="209102" y="90644"/>
                </a:lnTo>
                <a:lnTo>
                  <a:pt x="167599" y="106271"/>
                </a:lnTo>
                <a:lnTo>
                  <a:pt x="130142" y="122840"/>
                </a:lnTo>
                <a:lnTo>
                  <a:pt x="68260" y="158537"/>
                </a:lnTo>
                <a:lnTo>
                  <a:pt x="25243" y="197200"/>
                </a:lnTo>
                <a:lnTo>
                  <a:pt x="2879" y="238295"/>
                </a:lnTo>
                <a:lnTo>
                  <a:pt x="0" y="259587"/>
                </a:lnTo>
                <a:lnTo>
                  <a:pt x="2879" y="280863"/>
                </a:lnTo>
                <a:lnTo>
                  <a:pt x="25243" y="321934"/>
                </a:lnTo>
                <a:lnTo>
                  <a:pt x="68260" y="360584"/>
                </a:lnTo>
                <a:lnTo>
                  <a:pt x="130142" y="396278"/>
                </a:lnTo>
                <a:lnTo>
                  <a:pt x="167599" y="412849"/>
                </a:lnTo>
                <a:lnTo>
                  <a:pt x="209102" y="428479"/>
                </a:lnTo>
                <a:lnTo>
                  <a:pt x="254428" y="443103"/>
                </a:lnTo>
                <a:lnTo>
                  <a:pt x="303354" y="456651"/>
                </a:lnTo>
                <a:lnTo>
                  <a:pt x="355655" y="469058"/>
                </a:lnTo>
                <a:lnTo>
                  <a:pt x="411110" y="480257"/>
                </a:lnTo>
                <a:lnTo>
                  <a:pt x="469494" y="490180"/>
                </a:lnTo>
                <a:lnTo>
                  <a:pt x="530584" y="498760"/>
                </a:lnTo>
                <a:lnTo>
                  <a:pt x="594156" y="505931"/>
                </a:lnTo>
                <a:lnTo>
                  <a:pt x="659988" y="511625"/>
                </a:lnTo>
                <a:lnTo>
                  <a:pt x="727856" y="515775"/>
                </a:lnTo>
                <a:lnTo>
                  <a:pt x="797537" y="518314"/>
                </a:lnTo>
                <a:lnTo>
                  <a:pt x="868806" y="519175"/>
                </a:lnTo>
                <a:lnTo>
                  <a:pt x="940059" y="518314"/>
                </a:lnTo>
                <a:lnTo>
                  <a:pt x="1009726" y="515775"/>
                </a:lnTo>
                <a:lnTo>
                  <a:pt x="1077583" y="511625"/>
                </a:lnTo>
                <a:lnTo>
                  <a:pt x="1143408" y="505931"/>
                </a:lnTo>
                <a:lnTo>
                  <a:pt x="1206976" y="498760"/>
                </a:lnTo>
                <a:lnTo>
                  <a:pt x="1268063" y="490180"/>
                </a:lnTo>
                <a:lnTo>
                  <a:pt x="1326447" y="480257"/>
                </a:lnTo>
                <a:lnTo>
                  <a:pt x="1381903" y="469058"/>
                </a:lnTo>
                <a:lnTo>
                  <a:pt x="1434207" y="456651"/>
                </a:lnTo>
                <a:lnTo>
                  <a:pt x="1483137" y="443103"/>
                </a:lnTo>
                <a:lnTo>
                  <a:pt x="1528469" y="428479"/>
                </a:lnTo>
                <a:lnTo>
                  <a:pt x="1569978" y="412849"/>
                </a:lnTo>
                <a:lnTo>
                  <a:pt x="1607441" y="396278"/>
                </a:lnTo>
                <a:lnTo>
                  <a:pt x="1669335" y="360584"/>
                </a:lnTo>
                <a:lnTo>
                  <a:pt x="1712362" y="321934"/>
                </a:lnTo>
                <a:lnTo>
                  <a:pt x="1734733" y="280863"/>
                </a:lnTo>
                <a:lnTo>
                  <a:pt x="1737614" y="259587"/>
                </a:lnTo>
                <a:lnTo>
                  <a:pt x="1734733" y="238295"/>
                </a:lnTo>
                <a:lnTo>
                  <a:pt x="1712362" y="197200"/>
                </a:lnTo>
                <a:lnTo>
                  <a:pt x="1669335" y="158537"/>
                </a:lnTo>
                <a:lnTo>
                  <a:pt x="1607441" y="122840"/>
                </a:lnTo>
                <a:lnTo>
                  <a:pt x="1569978" y="106271"/>
                </a:lnTo>
                <a:lnTo>
                  <a:pt x="1528469" y="90644"/>
                </a:lnTo>
                <a:lnTo>
                  <a:pt x="1483137" y="76025"/>
                </a:lnTo>
                <a:lnTo>
                  <a:pt x="1434207" y="62481"/>
                </a:lnTo>
                <a:lnTo>
                  <a:pt x="1381903" y="50080"/>
                </a:lnTo>
                <a:lnTo>
                  <a:pt x="1326447" y="38888"/>
                </a:lnTo>
                <a:lnTo>
                  <a:pt x="1268063" y="28971"/>
                </a:lnTo>
                <a:lnTo>
                  <a:pt x="1206976" y="20397"/>
                </a:lnTo>
                <a:lnTo>
                  <a:pt x="1143408" y="13232"/>
                </a:lnTo>
                <a:lnTo>
                  <a:pt x="1077583" y="7543"/>
                </a:lnTo>
                <a:lnTo>
                  <a:pt x="1009726" y="3397"/>
                </a:lnTo>
                <a:lnTo>
                  <a:pt x="940059" y="860"/>
                </a:lnTo>
                <a:lnTo>
                  <a:pt x="868806" y="0"/>
                </a:lnTo>
                <a:close/>
              </a:path>
            </a:pathLst>
          </a:custGeom>
          <a:solidFill>
            <a:srgbClr val="E71E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813050" y="1581150"/>
            <a:ext cx="164973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有计划的商品经济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40275" y="1146175"/>
            <a:ext cx="1736725" cy="520700"/>
          </a:xfrm>
          <a:custGeom>
            <a:avLst/>
            <a:gdLst/>
            <a:ahLst/>
            <a:cxnLst/>
            <a:rect l="l" t="t" r="r" b="b"/>
            <a:pathLst>
              <a:path w="1736725" h="520700">
                <a:moveTo>
                  <a:pt x="868299" y="0"/>
                </a:moveTo>
                <a:lnTo>
                  <a:pt x="797084" y="863"/>
                </a:lnTo>
                <a:lnTo>
                  <a:pt x="727455" y="3408"/>
                </a:lnTo>
                <a:lnTo>
                  <a:pt x="659635" y="7567"/>
                </a:lnTo>
                <a:lnTo>
                  <a:pt x="593847" y="13275"/>
                </a:lnTo>
                <a:lnTo>
                  <a:pt x="530316" y="20462"/>
                </a:lnTo>
                <a:lnTo>
                  <a:pt x="469263" y="29064"/>
                </a:lnTo>
                <a:lnTo>
                  <a:pt x="410914" y="39011"/>
                </a:lnTo>
                <a:lnTo>
                  <a:pt x="355491" y="50239"/>
                </a:lnTo>
                <a:lnTo>
                  <a:pt x="303217" y="62678"/>
                </a:lnTo>
                <a:lnTo>
                  <a:pt x="254317" y="76263"/>
                </a:lnTo>
                <a:lnTo>
                  <a:pt x="209013" y="90926"/>
                </a:lnTo>
                <a:lnTo>
                  <a:pt x="167530" y="106600"/>
                </a:lnTo>
                <a:lnTo>
                  <a:pt x="130090" y="123219"/>
                </a:lnTo>
                <a:lnTo>
                  <a:pt x="68234" y="159019"/>
                </a:lnTo>
                <a:lnTo>
                  <a:pt x="25234" y="197792"/>
                </a:lnTo>
                <a:lnTo>
                  <a:pt x="2878" y="239000"/>
                </a:lnTo>
                <a:lnTo>
                  <a:pt x="0" y="260350"/>
                </a:lnTo>
                <a:lnTo>
                  <a:pt x="2878" y="281699"/>
                </a:lnTo>
                <a:lnTo>
                  <a:pt x="25234" y="322907"/>
                </a:lnTo>
                <a:lnTo>
                  <a:pt x="68234" y="361680"/>
                </a:lnTo>
                <a:lnTo>
                  <a:pt x="130090" y="397480"/>
                </a:lnTo>
                <a:lnTo>
                  <a:pt x="167530" y="414099"/>
                </a:lnTo>
                <a:lnTo>
                  <a:pt x="209013" y="429773"/>
                </a:lnTo>
                <a:lnTo>
                  <a:pt x="254317" y="444436"/>
                </a:lnTo>
                <a:lnTo>
                  <a:pt x="303217" y="458021"/>
                </a:lnTo>
                <a:lnTo>
                  <a:pt x="355491" y="470460"/>
                </a:lnTo>
                <a:lnTo>
                  <a:pt x="410914" y="481688"/>
                </a:lnTo>
                <a:lnTo>
                  <a:pt x="469263" y="491635"/>
                </a:lnTo>
                <a:lnTo>
                  <a:pt x="530316" y="500237"/>
                </a:lnTo>
                <a:lnTo>
                  <a:pt x="593847" y="507424"/>
                </a:lnTo>
                <a:lnTo>
                  <a:pt x="659635" y="513132"/>
                </a:lnTo>
                <a:lnTo>
                  <a:pt x="727455" y="517291"/>
                </a:lnTo>
                <a:lnTo>
                  <a:pt x="797084" y="519836"/>
                </a:lnTo>
                <a:lnTo>
                  <a:pt x="868299" y="520700"/>
                </a:lnTo>
                <a:lnTo>
                  <a:pt x="939513" y="519836"/>
                </a:lnTo>
                <a:lnTo>
                  <a:pt x="1009142" y="517291"/>
                </a:lnTo>
                <a:lnTo>
                  <a:pt x="1076962" y="513132"/>
                </a:lnTo>
                <a:lnTo>
                  <a:pt x="1142750" y="507424"/>
                </a:lnTo>
                <a:lnTo>
                  <a:pt x="1206281" y="500237"/>
                </a:lnTo>
                <a:lnTo>
                  <a:pt x="1267334" y="491635"/>
                </a:lnTo>
                <a:lnTo>
                  <a:pt x="1325683" y="481688"/>
                </a:lnTo>
                <a:lnTo>
                  <a:pt x="1381106" y="470460"/>
                </a:lnTo>
                <a:lnTo>
                  <a:pt x="1433380" y="458021"/>
                </a:lnTo>
                <a:lnTo>
                  <a:pt x="1482280" y="444436"/>
                </a:lnTo>
                <a:lnTo>
                  <a:pt x="1527584" y="429773"/>
                </a:lnTo>
                <a:lnTo>
                  <a:pt x="1569067" y="414099"/>
                </a:lnTo>
                <a:lnTo>
                  <a:pt x="1606507" y="397480"/>
                </a:lnTo>
                <a:lnTo>
                  <a:pt x="1668363" y="361680"/>
                </a:lnTo>
                <a:lnTo>
                  <a:pt x="1711363" y="322907"/>
                </a:lnTo>
                <a:lnTo>
                  <a:pt x="1733719" y="281699"/>
                </a:lnTo>
                <a:lnTo>
                  <a:pt x="1736598" y="260350"/>
                </a:lnTo>
                <a:lnTo>
                  <a:pt x="1733719" y="239000"/>
                </a:lnTo>
                <a:lnTo>
                  <a:pt x="1711363" y="197792"/>
                </a:lnTo>
                <a:lnTo>
                  <a:pt x="1668363" y="159019"/>
                </a:lnTo>
                <a:lnTo>
                  <a:pt x="1606507" y="123219"/>
                </a:lnTo>
                <a:lnTo>
                  <a:pt x="1569067" y="106600"/>
                </a:lnTo>
                <a:lnTo>
                  <a:pt x="1527584" y="90926"/>
                </a:lnTo>
                <a:lnTo>
                  <a:pt x="1482280" y="76263"/>
                </a:lnTo>
                <a:lnTo>
                  <a:pt x="1433380" y="62678"/>
                </a:lnTo>
                <a:lnTo>
                  <a:pt x="1381106" y="50239"/>
                </a:lnTo>
                <a:lnTo>
                  <a:pt x="1325683" y="39011"/>
                </a:lnTo>
                <a:lnTo>
                  <a:pt x="1267334" y="29064"/>
                </a:lnTo>
                <a:lnTo>
                  <a:pt x="1206281" y="20462"/>
                </a:lnTo>
                <a:lnTo>
                  <a:pt x="1142750" y="13275"/>
                </a:lnTo>
                <a:lnTo>
                  <a:pt x="1076962" y="7567"/>
                </a:lnTo>
                <a:lnTo>
                  <a:pt x="1009142" y="3408"/>
                </a:lnTo>
                <a:lnTo>
                  <a:pt x="939513" y="863"/>
                </a:lnTo>
                <a:lnTo>
                  <a:pt x="868299" y="0"/>
                </a:lnTo>
                <a:close/>
              </a:path>
            </a:pathLst>
          </a:custGeom>
          <a:solidFill>
            <a:srgbClr val="E71E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004308" y="1276858"/>
            <a:ext cx="124206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市场经济体制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10350" y="843025"/>
            <a:ext cx="1739900" cy="520700"/>
          </a:xfrm>
          <a:custGeom>
            <a:avLst/>
            <a:gdLst/>
            <a:ahLst/>
            <a:cxnLst/>
            <a:rect l="l" t="t" r="r" b="b"/>
            <a:pathLst>
              <a:path w="1739900" h="520700">
                <a:moveTo>
                  <a:pt x="869950" y="0"/>
                </a:moveTo>
                <a:lnTo>
                  <a:pt x="798603" y="862"/>
                </a:lnTo>
                <a:lnTo>
                  <a:pt x="728844" y="3404"/>
                </a:lnTo>
                <a:lnTo>
                  <a:pt x="660897" y="7560"/>
                </a:lnTo>
                <a:lnTo>
                  <a:pt x="594985" y="13262"/>
                </a:lnTo>
                <a:lnTo>
                  <a:pt x="531334" y="20445"/>
                </a:lnTo>
                <a:lnTo>
                  <a:pt x="470166" y="29040"/>
                </a:lnTo>
                <a:lnTo>
                  <a:pt x="411705" y="38981"/>
                </a:lnTo>
                <a:lnTo>
                  <a:pt x="356177" y="50202"/>
                </a:lnTo>
                <a:lnTo>
                  <a:pt x="303803" y="62636"/>
                </a:lnTo>
                <a:lnTo>
                  <a:pt x="254809" y="76215"/>
                </a:lnTo>
                <a:lnTo>
                  <a:pt x="209418" y="90874"/>
                </a:lnTo>
                <a:lnTo>
                  <a:pt x="167855" y="106545"/>
                </a:lnTo>
                <a:lnTo>
                  <a:pt x="130343" y="123162"/>
                </a:lnTo>
                <a:lnTo>
                  <a:pt x="68367" y="158966"/>
                </a:lnTo>
                <a:lnTo>
                  <a:pt x="25284" y="197751"/>
                </a:lnTo>
                <a:lnTo>
                  <a:pt x="2883" y="238983"/>
                </a:lnTo>
                <a:lnTo>
                  <a:pt x="0" y="260350"/>
                </a:lnTo>
                <a:lnTo>
                  <a:pt x="2883" y="281699"/>
                </a:lnTo>
                <a:lnTo>
                  <a:pt x="25284" y="322907"/>
                </a:lnTo>
                <a:lnTo>
                  <a:pt x="68367" y="361680"/>
                </a:lnTo>
                <a:lnTo>
                  <a:pt x="130343" y="397480"/>
                </a:lnTo>
                <a:lnTo>
                  <a:pt x="167855" y="414099"/>
                </a:lnTo>
                <a:lnTo>
                  <a:pt x="209418" y="429773"/>
                </a:lnTo>
                <a:lnTo>
                  <a:pt x="254809" y="444436"/>
                </a:lnTo>
                <a:lnTo>
                  <a:pt x="303803" y="458021"/>
                </a:lnTo>
                <a:lnTo>
                  <a:pt x="356177" y="470460"/>
                </a:lnTo>
                <a:lnTo>
                  <a:pt x="411705" y="481688"/>
                </a:lnTo>
                <a:lnTo>
                  <a:pt x="470166" y="491635"/>
                </a:lnTo>
                <a:lnTo>
                  <a:pt x="531334" y="500237"/>
                </a:lnTo>
                <a:lnTo>
                  <a:pt x="594985" y="507424"/>
                </a:lnTo>
                <a:lnTo>
                  <a:pt x="660897" y="513132"/>
                </a:lnTo>
                <a:lnTo>
                  <a:pt x="728844" y="517291"/>
                </a:lnTo>
                <a:lnTo>
                  <a:pt x="798603" y="519836"/>
                </a:lnTo>
                <a:lnTo>
                  <a:pt x="869950" y="520700"/>
                </a:lnTo>
                <a:lnTo>
                  <a:pt x="941296" y="519836"/>
                </a:lnTo>
                <a:lnTo>
                  <a:pt x="1011055" y="517291"/>
                </a:lnTo>
                <a:lnTo>
                  <a:pt x="1079002" y="513132"/>
                </a:lnTo>
                <a:lnTo>
                  <a:pt x="1144914" y="507424"/>
                </a:lnTo>
                <a:lnTo>
                  <a:pt x="1208565" y="500237"/>
                </a:lnTo>
                <a:lnTo>
                  <a:pt x="1269733" y="491635"/>
                </a:lnTo>
                <a:lnTo>
                  <a:pt x="1328194" y="481688"/>
                </a:lnTo>
                <a:lnTo>
                  <a:pt x="1383722" y="470460"/>
                </a:lnTo>
                <a:lnTo>
                  <a:pt x="1436096" y="458021"/>
                </a:lnTo>
                <a:lnTo>
                  <a:pt x="1485090" y="444436"/>
                </a:lnTo>
                <a:lnTo>
                  <a:pt x="1530481" y="429773"/>
                </a:lnTo>
                <a:lnTo>
                  <a:pt x="1572044" y="414099"/>
                </a:lnTo>
                <a:lnTo>
                  <a:pt x="1609556" y="397480"/>
                </a:lnTo>
                <a:lnTo>
                  <a:pt x="1671532" y="361680"/>
                </a:lnTo>
                <a:lnTo>
                  <a:pt x="1714615" y="322907"/>
                </a:lnTo>
                <a:lnTo>
                  <a:pt x="1737016" y="281699"/>
                </a:lnTo>
                <a:lnTo>
                  <a:pt x="1739900" y="260350"/>
                </a:lnTo>
                <a:lnTo>
                  <a:pt x="1737016" y="238983"/>
                </a:lnTo>
                <a:lnTo>
                  <a:pt x="1714615" y="197751"/>
                </a:lnTo>
                <a:lnTo>
                  <a:pt x="1671532" y="158966"/>
                </a:lnTo>
                <a:lnTo>
                  <a:pt x="1609556" y="123162"/>
                </a:lnTo>
                <a:lnTo>
                  <a:pt x="1572044" y="106545"/>
                </a:lnTo>
                <a:lnTo>
                  <a:pt x="1530481" y="90874"/>
                </a:lnTo>
                <a:lnTo>
                  <a:pt x="1485090" y="76215"/>
                </a:lnTo>
                <a:lnTo>
                  <a:pt x="1436096" y="62636"/>
                </a:lnTo>
                <a:lnTo>
                  <a:pt x="1383722" y="50202"/>
                </a:lnTo>
                <a:lnTo>
                  <a:pt x="1328194" y="38981"/>
                </a:lnTo>
                <a:lnTo>
                  <a:pt x="1269733" y="29040"/>
                </a:lnTo>
                <a:lnTo>
                  <a:pt x="1208565" y="20445"/>
                </a:lnTo>
                <a:lnTo>
                  <a:pt x="1144914" y="13262"/>
                </a:lnTo>
                <a:lnTo>
                  <a:pt x="1079002" y="7560"/>
                </a:lnTo>
                <a:lnTo>
                  <a:pt x="1011055" y="3404"/>
                </a:lnTo>
                <a:lnTo>
                  <a:pt x="941296" y="862"/>
                </a:lnTo>
                <a:lnTo>
                  <a:pt x="869950" y="0"/>
                </a:lnTo>
                <a:close/>
              </a:path>
            </a:pathLst>
          </a:custGeom>
          <a:solidFill>
            <a:srgbClr val="E71E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872985" y="973582"/>
            <a:ext cx="124396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信息经济时代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1126" y="3812666"/>
            <a:ext cx="2061210" cy="824865"/>
          </a:xfrm>
          <a:custGeom>
            <a:avLst/>
            <a:gdLst/>
            <a:ahLst/>
            <a:cxnLst/>
            <a:rect l="l" t="t" r="r" b="b"/>
            <a:pathLst>
              <a:path w="2061210" h="824864">
                <a:moveTo>
                  <a:pt x="1648802" y="0"/>
                </a:moveTo>
                <a:lnTo>
                  <a:pt x="0" y="0"/>
                </a:lnTo>
                <a:lnTo>
                  <a:pt x="412203" y="412178"/>
                </a:lnTo>
                <a:lnTo>
                  <a:pt x="0" y="824382"/>
                </a:lnTo>
                <a:lnTo>
                  <a:pt x="1648802" y="824382"/>
                </a:lnTo>
                <a:lnTo>
                  <a:pt x="2061044" y="412178"/>
                </a:lnTo>
                <a:lnTo>
                  <a:pt x="1648802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31126" y="3812666"/>
            <a:ext cx="2061210" cy="824865"/>
          </a:xfrm>
          <a:custGeom>
            <a:avLst/>
            <a:gdLst/>
            <a:ahLst/>
            <a:cxnLst/>
            <a:rect l="l" t="t" r="r" b="b"/>
            <a:pathLst>
              <a:path w="2061210" h="824864">
                <a:moveTo>
                  <a:pt x="0" y="0"/>
                </a:moveTo>
                <a:lnTo>
                  <a:pt x="1648802" y="0"/>
                </a:lnTo>
                <a:lnTo>
                  <a:pt x="2061044" y="412178"/>
                </a:lnTo>
                <a:lnTo>
                  <a:pt x="1648802" y="824382"/>
                </a:lnTo>
                <a:lnTo>
                  <a:pt x="0" y="824382"/>
                </a:lnTo>
                <a:lnTo>
                  <a:pt x="412203" y="41217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66825" y="3870675"/>
            <a:ext cx="1284605" cy="66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29200"/>
              </a:lnSpc>
            </a:pP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国民经</a:t>
            </a:r>
            <a:r>
              <a:rPr dirty="0" sz="1100" spc="-15" b="1">
                <a:solidFill>
                  <a:srgbClr val="221F1F"/>
                </a:solidFill>
                <a:latin typeface="微软雅黑"/>
                <a:cs typeface="微软雅黑"/>
              </a:rPr>
              <a:t>济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百废</a:t>
            </a:r>
            <a:r>
              <a:rPr dirty="0" sz="1100" spc="-15" b="1">
                <a:solidFill>
                  <a:srgbClr val="221F1F"/>
                </a:solidFill>
                <a:latin typeface="微软雅黑"/>
                <a:cs typeface="微软雅黑"/>
              </a:rPr>
              <a:t>待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兴，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 力求解决基本农产 </a:t>
            </a:r>
            <a:r>
              <a:rPr dirty="0" sz="1100" spc="-5" b="1">
                <a:solidFill>
                  <a:srgbClr val="221F1F"/>
                </a:solidFill>
                <a:latin typeface="微软雅黑"/>
                <a:cs typeface="微软雅黑"/>
              </a:rPr>
              <a:t>品的买难问题；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86050" y="3812666"/>
            <a:ext cx="2061210" cy="824865"/>
          </a:xfrm>
          <a:custGeom>
            <a:avLst/>
            <a:gdLst/>
            <a:ahLst/>
            <a:cxnLst/>
            <a:rect l="l" t="t" r="r" b="b"/>
            <a:pathLst>
              <a:path w="2061210" h="824864">
                <a:moveTo>
                  <a:pt x="1648840" y="0"/>
                </a:moveTo>
                <a:lnTo>
                  <a:pt x="0" y="0"/>
                </a:lnTo>
                <a:lnTo>
                  <a:pt x="412242" y="412178"/>
                </a:lnTo>
                <a:lnTo>
                  <a:pt x="0" y="824382"/>
                </a:lnTo>
                <a:lnTo>
                  <a:pt x="1648840" y="824382"/>
                </a:lnTo>
                <a:lnTo>
                  <a:pt x="2060955" y="412178"/>
                </a:lnTo>
                <a:lnTo>
                  <a:pt x="1648840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686050" y="3812666"/>
            <a:ext cx="2061210" cy="824865"/>
          </a:xfrm>
          <a:custGeom>
            <a:avLst/>
            <a:gdLst/>
            <a:ahLst/>
            <a:cxnLst/>
            <a:rect l="l" t="t" r="r" b="b"/>
            <a:pathLst>
              <a:path w="2061210" h="824864">
                <a:moveTo>
                  <a:pt x="0" y="0"/>
                </a:moveTo>
                <a:lnTo>
                  <a:pt x="1648840" y="0"/>
                </a:lnTo>
                <a:lnTo>
                  <a:pt x="2060955" y="412178"/>
                </a:lnTo>
                <a:lnTo>
                  <a:pt x="1648840" y="824382"/>
                </a:lnTo>
                <a:lnTo>
                  <a:pt x="0" y="824382"/>
                </a:lnTo>
                <a:lnTo>
                  <a:pt x="412242" y="41217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122167" y="3870675"/>
            <a:ext cx="1147445" cy="66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29200"/>
              </a:lnSpc>
            </a:pP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生产力水平提高， 开始考虑解决农产 </a:t>
            </a:r>
            <a:r>
              <a:rPr dirty="0" sz="1100" spc="-5" b="1">
                <a:solidFill>
                  <a:srgbClr val="221F1F"/>
                </a:solidFill>
                <a:latin typeface="微软雅黑"/>
                <a:cs typeface="微软雅黑"/>
              </a:rPr>
              <a:t>品卖难问题；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41011" y="3812666"/>
            <a:ext cx="2061210" cy="824865"/>
          </a:xfrm>
          <a:custGeom>
            <a:avLst/>
            <a:gdLst/>
            <a:ahLst/>
            <a:cxnLst/>
            <a:rect l="l" t="t" r="r" b="b"/>
            <a:pathLst>
              <a:path w="2061209" h="824864">
                <a:moveTo>
                  <a:pt x="1648714" y="0"/>
                </a:moveTo>
                <a:lnTo>
                  <a:pt x="0" y="0"/>
                </a:lnTo>
                <a:lnTo>
                  <a:pt x="412114" y="412178"/>
                </a:lnTo>
                <a:lnTo>
                  <a:pt x="0" y="824382"/>
                </a:lnTo>
                <a:lnTo>
                  <a:pt x="1648714" y="824382"/>
                </a:lnTo>
                <a:lnTo>
                  <a:pt x="2060956" y="412178"/>
                </a:lnTo>
                <a:lnTo>
                  <a:pt x="1648714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541011" y="3812666"/>
            <a:ext cx="2061210" cy="824865"/>
          </a:xfrm>
          <a:custGeom>
            <a:avLst/>
            <a:gdLst/>
            <a:ahLst/>
            <a:cxnLst/>
            <a:rect l="l" t="t" r="r" b="b"/>
            <a:pathLst>
              <a:path w="2061209" h="824864">
                <a:moveTo>
                  <a:pt x="0" y="0"/>
                </a:moveTo>
                <a:lnTo>
                  <a:pt x="1648714" y="0"/>
                </a:lnTo>
                <a:lnTo>
                  <a:pt x="2060956" y="412178"/>
                </a:lnTo>
                <a:lnTo>
                  <a:pt x="1648714" y="824382"/>
                </a:lnTo>
                <a:lnTo>
                  <a:pt x="0" y="824382"/>
                </a:lnTo>
                <a:lnTo>
                  <a:pt x="412114" y="41217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977129" y="3870675"/>
            <a:ext cx="1285240" cy="66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29200"/>
              </a:lnSpc>
            </a:pP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商品市场繁荣，解 决优质农产品买难 及</a:t>
            </a:r>
            <a:r>
              <a:rPr dirty="0" sz="1100" spc="-5" b="1">
                <a:solidFill>
                  <a:srgbClr val="221F1F"/>
                </a:solidFill>
                <a:latin typeface="微软雅黑"/>
                <a:cs typeface="微软雅黑"/>
              </a:rPr>
              <a:t>突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发</a:t>
            </a:r>
            <a:r>
              <a:rPr dirty="0" sz="1100" spc="-20" b="1">
                <a:solidFill>
                  <a:srgbClr val="221F1F"/>
                </a:solidFill>
                <a:latin typeface="微软雅黑"/>
                <a:cs typeface="微软雅黑"/>
              </a:rPr>
              <a:t>性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卖</a:t>
            </a:r>
            <a:r>
              <a:rPr dirty="0" sz="1100" spc="-5" b="1">
                <a:solidFill>
                  <a:srgbClr val="221F1F"/>
                </a:solidFill>
                <a:latin typeface="微软雅黑"/>
                <a:cs typeface="微软雅黑"/>
              </a:rPr>
              <a:t>难</a:t>
            </a:r>
            <a:r>
              <a:rPr dirty="0" sz="1100" spc="-15" b="1">
                <a:solidFill>
                  <a:srgbClr val="221F1F"/>
                </a:solidFill>
                <a:latin typeface="微软雅黑"/>
                <a:cs typeface="微软雅黑"/>
              </a:rPr>
              <a:t>问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题；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95846" y="3812666"/>
            <a:ext cx="2061210" cy="824865"/>
          </a:xfrm>
          <a:custGeom>
            <a:avLst/>
            <a:gdLst/>
            <a:ahLst/>
            <a:cxnLst/>
            <a:rect l="l" t="t" r="r" b="b"/>
            <a:pathLst>
              <a:path w="2061209" h="824864">
                <a:moveTo>
                  <a:pt x="1648841" y="0"/>
                </a:moveTo>
                <a:lnTo>
                  <a:pt x="0" y="0"/>
                </a:lnTo>
                <a:lnTo>
                  <a:pt x="412242" y="412178"/>
                </a:lnTo>
                <a:lnTo>
                  <a:pt x="0" y="824382"/>
                </a:lnTo>
                <a:lnTo>
                  <a:pt x="1648841" y="824382"/>
                </a:lnTo>
                <a:lnTo>
                  <a:pt x="2061082" y="412178"/>
                </a:lnTo>
                <a:lnTo>
                  <a:pt x="1648841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395846" y="3812666"/>
            <a:ext cx="2061210" cy="824865"/>
          </a:xfrm>
          <a:custGeom>
            <a:avLst/>
            <a:gdLst/>
            <a:ahLst/>
            <a:cxnLst/>
            <a:rect l="l" t="t" r="r" b="b"/>
            <a:pathLst>
              <a:path w="2061209" h="824864">
                <a:moveTo>
                  <a:pt x="0" y="0"/>
                </a:moveTo>
                <a:lnTo>
                  <a:pt x="1648841" y="0"/>
                </a:lnTo>
                <a:lnTo>
                  <a:pt x="2061082" y="412178"/>
                </a:lnTo>
                <a:lnTo>
                  <a:pt x="1648841" y="824382"/>
                </a:lnTo>
                <a:lnTo>
                  <a:pt x="0" y="824382"/>
                </a:lnTo>
                <a:lnTo>
                  <a:pt x="412242" y="41217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832472" y="3763447"/>
            <a:ext cx="1284605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28800"/>
              </a:lnSpc>
            </a:pP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个性化需求彰显， 安全品</a:t>
            </a:r>
            <a:r>
              <a:rPr dirty="0" sz="1100" spc="-15" b="1">
                <a:solidFill>
                  <a:srgbClr val="221F1F"/>
                </a:solidFill>
                <a:latin typeface="微软雅黑"/>
                <a:cs typeface="微软雅黑"/>
              </a:rPr>
              <a:t>质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要求</a:t>
            </a:r>
            <a:r>
              <a:rPr dirty="0" sz="1100" spc="-15" b="1">
                <a:solidFill>
                  <a:srgbClr val="221F1F"/>
                </a:solidFill>
                <a:latin typeface="微软雅黑"/>
                <a:cs typeface="微软雅黑"/>
              </a:rPr>
              <a:t>提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高，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 </a:t>
            </a:r>
            <a:r>
              <a:rPr dirty="0" sz="1100" spc="-5" b="1">
                <a:solidFill>
                  <a:srgbClr val="221F1F"/>
                </a:solidFill>
                <a:latin typeface="微软雅黑"/>
                <a:cs typeface="微软雅黑"/>
              </a:rPr>
              <a:t>解决农产品买好难</a:t>
            </a:r>
            <a:r>
              <a:rPr dirty="0" sz="1100" spc="-5" b="1">
                <a:solidFill>
                  <a:srgbClr val="221F1F"/>
                </a:solidFill>
                <a:latin typeface="微软雅黑"/>
                <a:cs typeface="微软雅黑"/>
              </a:rPr>
              <a:t> </a:t>
            </a:r>
            <a:r>
              <a:rPr dirty="0" sz="1100" b="1">
                <a:solidFill>
                  <a:srgbClr val="221F1F"/>
                </a:solidFill>
                <a:latin typeface="微软雅黑"/>
                <a:cs typeface="微软雅黑"/>
              </a:rPr>
              <a:t>及卖好难问题；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7566" y="40640"/>
            <a:ext cx="4996815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我国农产品流通模式的历史演进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4842" y="765683"/>
            <a:ext cx="2150110" cy="927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批发商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寿光种子批发商们，接近有一</a:t>
            </a:r>
            <a:endParaRPr sz="1200">
              <a:latin typeface="微软雅黑"/>
              <a:cs typeface="微软雅黑"/>
            </a:endParaRPr>
          </a:p>
          <a:p>
            <a:pPr marL="155575">
              <a:lnSpc>
                <a:spcPct val="100000"/>
              </a:lnSpc>
            </a:pPr>
            <a:r>
              <a:rPr dirty="0" sz="1200" spc="-5">
                <a:latin typeface="微软雅黑"/>
                <a:cs typeface="微软雅黑"/>
              </a:rPr>
              <a:t>半批发商触电上网；</a:t>
            </a:r>
            <a:endParaRPr sz="1200">
              <a:latin typeface="微软雅黑"/>
              <a:cs typeface="微软雅黑"/>
            </a:endParaRPr>
          </a:p>
          <a:p>
            <a:pPr marL="155575" marR="6350" indent="-14351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新发地缪玉东的网络布局，从</a:t>
            </a:r>
            <a:r>
              <a:rPr dirty="0" sz="120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B2</a:t>
            </a:r>
            <a:r>
              <a:rPr dirty="0" sz="1200" spc="5">
                <a:latin typeface="微软雅黑"/>
                <a:cs typeface="微软雅黑"/>
              </a:rPr>
              <a:t>B</a:t>
            </a:r>
            <a:r>
              <a:rPr dirty="0" sz="1200">
                <a:latin typeface="微软雅黑"/>
                <a:cs typeface="微软雅黑"/>
              </a:rPr>
              <a:t>到</a:t>
            </a:r>
            <a:r>
              <a:rPr dirty="0" sz="1200">
                <a:latin typeface="微软雅黑"/>
                <a:cs typeface="微软雅黑"/>
              </a:rPr>
              <a:t>B2</a:t>
            </a:r>
            <a:r>
              <a:rPr dirty="0" sz="1200" spc="-10">
                <a:latin typeface="微软雅黑"/>
                <a:cs typeface="微软雅黑"/>
              </a:rPr>
              <a:t>C</a:t>
            </a:r>
            <a:r>
              <a:rPr dirty="0" sz="1200">
                <a:latin typeface="微软雅黑"/>
                <a:cs typeface="微软雅黑"/>
              </a:rPr>
              <a:t>再到</a:t>
            </a:r>
            <a:r>
              <a:rPr dirty="0" sz="1200" spc="-20">
                <a:latin typeface="微软雅黑"/>
                <a:cs typeface="微软雅黑"/>
              </a:rPr>
              <a:t>O</a:t>
            </a:r>
            <a:r>
              <a:rPr dirty="0" sz="1200" spc="-10">
                <a:latin typeface="微软雅黑"/>
                <a:cs typeface="微软雅黑"/>
              </a:rPr>
              <a:t>2</a:t>
            </a:r>
            <a:r>
              <a:rPr dirty="0" sz="1200" spc="-20">
                <a:latin typeface="微软雅黑"/>
                <a:cs typeface="微软雅黑"/>
              </a:rPr>
              <a:t>O</a:t>
            </a:r>
            <a:r>
              <a:rPr dirty="0" sz="1200">
                <a:latin typeface="微软雅黑"/>
                <a:cs typeface="微软雅黑"/>
              </a:rPr>
              <a:t>；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685" y="3501897"/>
            <a:ext cx="3216910" cy="1109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生产者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spc="10">
                <a:latin typeface="微软雅黑"/>
                <a:cs typeface="微软雅黑"/>
              </a:rPr>
              <a:t>•</a:t>
            </a:r>
            <a:r>
              <a:rPr dirty="0" sz="1400" spc="8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农民成为网商，如王小帮；</a:t>
            </a:r>
            <a:endParaRPr sz="1200">
              <a:latin typeface="微软雅黑"/>
              <a:cs typeface="微软雅黑"/>
            </a:endParaRPr>
          </a:p>
          <a:p>
            <a:pPr marL="155575" marR="6350" indent="-14351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合作社成为网商，如：福建中闽弘泰茶叶、山</a:t>
            </a:r>
            <a:r>
              <a:rPr dirty="0" sz="1200">
                <a:latin typeface="微软雅黑"/>
                <a:cs typeface="微软雅黑"/>
              </a:rPr>
              <a:t> 东新民志远薯类蔬菜合作社；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 spc="-5">
                <a:latin typeface="微软雅黑"/>
                <a:cs typeface="微软雅黑"/>
              </a:rPr>
              <a:t>传统农产品加工企业触电，如遂昌模式中各类</a:t>
            </a:r>
            <a:endParaRPr sz="1200">
              <a:latin typeface="微软雅黑"/>
              <a:cs typeface="微软雅黑"/>
            </a:endParaRPr>
          </a:p>
          <a:p>
            <a:pPr marL="155575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供应商会员；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26173" y="3670046"/>
            <a:ext cx="2034539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零售商</a:t>
            </a:r>
            <a:endParaRPr sz="1200">
              <a:latin typeface="微软雅黑"/>
              <a:cs typeface="微软雅黑"/>
            </a:endParaRPr>
          </a:p>
          <a:p>
            <a:pPr marL="155575" marR="6350" indent="-14351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美国全食超市不做广告宣传</a:t>
            </a:r>
            <a:r>
              <a:rPr dirty="0" sz="1200" spc="-5">
                <a:latin typeface="微软雅黑"/>
                <a:cs typeface="微软雅黑"/>
              </a:rPr>
              <a:t>, </a:t>
            </a:r>
            <a:r>
              <a:rPr dirty="0" sz="1200">
                <a:latin typeface="微软雅黑"/>
                <a:cs typeface="微软雅黑"/>
              </a:rPr>
              <a:t>而是依靠顾客的口碑；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6173" y="4219041"/>
            <a:ext cx="215011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 spc="-5">
                <a:latin typeface="微软雅黑"/>
                <a:cs typeface="微软雅黑"/>
              </a:rPr>
              <a:t>沃尔玛在穗深推出的生鲜冷冻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5769" y="4401921"/>
            <a:ext cx="4780915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95979" algn="l"/>
              </a:tabLst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农产品批发市场何去何从？从图书市场衰败到	冷藏配送，当日达；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26173" y="4584801"/>
            <a:ext cx="169291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0">
                <a:latin typeface="微软雅黑"/>
                <a:cs typeface="微软雅黑"/>
              </a:rPr>
              <a:t>•</a:t>
            </a:r>
            <a:r>
              <a:rPr dirty="0" sz="1400" spc="8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京沪等地的农夫市集；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5769" y="3670046"/>
            <a:ext cx="3216910" cy="567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服务商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本地化综合服务商崛起，如遂网公司；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00" spc="10">
                <a:latin typeface="微软雅黑"/>
                <a:cs typeface="微软雅黑"/>
              </a:rPr>
              <a:t>•</a:t>
            </a:r>
            <a:r>
              <a:rPr dirty="0" sz="1400" spc="80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传统服务商（运输、仓储）转型，如烟台于立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9025" y="4219041"/>
            <a:ext cx="21590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微软雅黑"/>
                <a:cs typeface="微软雅黑"/>
              </a:rPr>
              <a:t>江，从批发商变身仓储服务商；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9025" y="4584801"/>
            <a:ext cx="2311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电子市场凋零，再看农产品市场。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00626" y="2933700"/>
            <a:ext cx="1673225" cy="692785"/>
          </a:xfrm>
          <a:custGeom>
            <a:avLst/>
            <a:gdLst/>
            <a:ahLst/>
            <a:cxnLst/>
            <a:rect l="l" t="t" r="r" b="b"/>
            <a:pathLst>
              <a:path w="1673225" h="692785">
                <a:moveTo>
                  <a:pt x="1498473" y="0"/>
                </a:moveTo>
                <a:lnTo>
                  <a:pt x="3937" y="0"/>
                </a:lnTo>
                <a:lnTo>
                  <a:pt x="158241" y="340360"/>
                </a:lnTo>
                <a:lnTo>
                  <a:pt x="0" y="690880"/>
                </a:lnTo>
                <a:lnTo>
                  <a:pt x="1484376" y="692277"/>
                </a:lnTo>
                <a:lnTo>
                  <a:pt x="1672716" y="338836"/>
                </a:lnTo>
                <a:lnTo>
                  <a:pt x="1498473" y="0"/>
                </a:lnTo>
                <a:close/>
              </a:path>
            </a:pathLst>
          </a:custGeom>
          <a:solidFill>
            <a:srgbClr val="E71E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298825" y="2419350"/>
            <a:ext cx="1382395" cy="1207135"/>
          </a:xfrm>
          <a:custGeom>
            <a:avLst/>
            <a:gdLst/>
            <a:ahLst/>
            <a:cxnLst/>
            <a:rect l="l" t="t" r="r" b="b"/>
            <a:pathLst>
              <a:path w="1382395" h="1207135">
                <a:moveTo>
                  <a:pt x="0" y="0"/>
                </a:moveTo>
                <a:lnTo>
                  <a:pt x="0" y="933831"/>
                </a:lnTo>
                <a:lnTo>
                  <a:pt x="8000" y="964438"/>
                </a:lnTo>
                <a:lnTo>
                  <a:pt x="34036" y="1022731"/>
                </a:lnTo>
                <a:lnTo>
                  <a:pt x="82169" y="1076833"/>
                </a:lnTo>
                <a:lnTo>
                  <a:pt x="116204" y="1100074"/>
                </a:lnTo>
                <a:lnTo>
                  <a:pt x="150240" y="1120521"/>
                </a:lnTo>
                <a:lnTo>
                  <a:pt x="190373" y="1140968"/>
                </a:lnTo>
                <a:lnTo>
                  <a:pt x="236347" y="1158494"/>
                </a:lnTo>
                <a:lnTo>
                  <a:pt x="284479" y="1173099"/>
                </a:lnTo>
                <a:lnTo>
                  <a:pt x="334517" y="1184783"/>
                </a:lnTo>
                <a:lnTo>
                  <a:pt x="388620" y="1194943"/>
                </a:lnTo>
                <a:lnTo>
                  <a:pt x="446786" y="1202309"/>
                </a:lnTo>
                <a:lnTo>
                  <a:pt x="504825" y="1206627"/>
                </a:lnTo>
                <a:lnTo>
                  <a:pt x="1229995" y="1206627"/>
                </a:lnTo>
                <a:lnTo>
                  <a:pt x="1382267" y="854963"/>
                </a:lnTo>
                <a:lnTo>
                  <a:pt x="1220089" y="517906"/>
                </a:lnTo>
                <a:lnTo>
                  <a:pt x="1025651" y="517906"/>
                </a:lnTo>
                <a:lnTo>
                  <a:pt x="1003680" y="513588"/>
                </a:lnTo>
                <a:lnTo>
                  <a:pt x="969645" y="494664"/>
                </a:lnTo>
                <a:lnTo>
                  <a:pt x="945514" y="452247"/>
                </a:lnTo>
                <a:lnTo>
                  <a:pt x="948348" y="143001"/>
                </a:lnTo>
                <a:lnTo>
                  <a:pt x="486790" y="143001"/>
                </a:lnTo>
                <a:lnTo>
                  <a:pt x="0" y="0"/>
                </a:lnTo>
                <a:close/>
              </a:path>
              <a:path w="1382395" h="1207135">
                <a:moveTo>
                  <a:pt x="949578" y="8762"/>
                </a:moveTo>
                <a:lnTo>
                  <a:pt x="486790" y="143001"/>
                </a:lnTo>
                <a:lnTo>
                  <a:pt x="948348" y="143001"/>
                </a:lnTo>
                <a:lnTo>
                  <a:pt x="949578" y="8762"/>
                </a:lnTo>
                <a:close/>
              </a:path>
            </a:pathLst>
          </a:custGeom>
          <a:solidFill>
            <a:srgbClr val="E71E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045200" y="2624201"/>
            <a:ext cx="1651000" cy="1000760"/>
          </a:xfrm>
          <a:custGeom>
            <a:avLst/>
            <a:gdLst/>
            <a:ahLst/>
            <a:cxnLst/>
            <a:rect l="l" t="t" r="r" b="b"/>
            <a:pathLst>
              <a:path w="1651000" h="1000760">
                <a:moveTo>
                  <a:pt x="1163193" y="0"/>
                </a:moveTo>
                <a:lnTo>
                  <a:pt x="705993" y="116586"/>
                </a:lnTo>
                <a:lnTo>
                  <a:pt x="705993" y="249300"/>
                </a:lnTo>
                <a:lnTo>
                  <a:pt x="693927" y="266826"/>
                </a:lnTo>
                <a:lnTo>
                  <a:pt x="679830" y="281305"/>
                </a:lnTo>
                <a:lnTo>
                  <a:pt x="659892" y="294513"/>
                </a:lnTo>
                <a:lnTo>
                  <a:pt x="637794" y="304673"/>
                </a:lnTo>
                <a:lnTo>
                  <a:pt x="611758" y="310515"/>
                </a:lnTo>
                <a:lnTo>
                  <a:pt x="12064" y="310515"/>
                </a:lnTo>
                <a:lnTo>
                  <a:pt x="178435" y="640080"/>
                </a:lnTo>
                <a:lnTo>
                  <a:pt x="0" y="1000252"/>
                </a:lnTo>
                <a:lnTo>
                  <a:pt x="1321689" y="1000252"/>
                </a:lnTo>
                <a:lnTo>
                  <a:pt x="1367790" y="994410"/>
                </a:lnTo>
                <a:lnTo>
                  <a:pt x="1409953" y="985647"/>
                </a:lnTo>
                <a:lnTo>
                  <a:pt x="1451991" y="973963"/>
                </a:lnTo>
                <a:lnTo>
                  <a:pt x="1488185" y="959358"/>
                </a:lnTo>
                <a:lnTo>
                  <a:pt x="1550289" y="917067"/>
                </a:lnTo>
                <a:lnTo>
                  <a:pt x="1598422" y="863092"/>
                </a:lnTo>
                <a:lnTo>
                  <a:pt x="1630552" y="794638"/>
                </a:lnTo>
                <a:lnTo>
                  <a:pt x="1640585" y="756666"/>
                </a:lnTo>
                <a:lnTo>
                  <a:pt x="1648586" y="714375"/>
                </a:lnTo>
                <a:lnTo>
                  <a:pt x="1650619" y="670687"/>
                </a:lnTo>
                <a:lnTo>
                  <a:pt x="1650619" y="119506"/>
                </a:lnTo>
                <a:lnTo>
                  <a:pt x="1163193" y="0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16475" y="1803400"/>
            <a:ext cx="1651000" cy="1000760"/>
          </a:xfrm>
          <a:custGeom>
            <a:avLst/>
            <a:gdLst/>
            <a:ahLst/>
            <a:cxnLst/>
            <a:rect l="l" t="t" r="r" b="b"/>
            <a:pathLst>
              <a:path w="1651000" h="1000760">
                <a:moveTo>
                  <a:pt x="1650619" y="0"/>
                </a:moveTo>
                <a:lnTo>
                  <a:pt x="328929" y="0"/>
                </a:lnTo>
                <a:lnTo>
                  <a:pt x="282828" y="5841"/>
                </a:lnTo>
                <a:lnTo>
                  <a:pt x="240664" y="14604"/>
                </a:lnTo>
                <a:lnTo>
                  <a:pt x="200533" y="27686"/>
                </a:lnTo>
                <a:lnTo>
                  <a:pt x="164464" y="43687"/>
                </a:lnTo>
                <a:lnTo>
                  <a:pt x="102235" y="84454"/>
                </a:lnTo>
                <a:lnTo>
                  <a:pt x="54101" y="139826"/>
                </a:lnTo>
                <a:lnTo>
                  <a:pt x="20065" y="206756"/>
                </a:lnTo>
                <a:lnTo>
                  <a:pt x="10033" y="244601"/>
                </a:lnTo>
                <a:lnTo>
                  <a:pt x="2032" y="285369"/>
                </a:lnTo>
                <a:lnTo>
                  <a:pt x="0" y="330454"/>
                </a:lnTo>
                <a:lnTo>
                  <a:pt x="2032" y="377063"/>
                </a:lnTo>
                <a:lnTo>
                  <a:pt x="2032" y="889635"/>
                </a:lnTo>
                <a:lnTo>
                  <a:pt x="489330" y="1000251"/>
                </a:lnTo>
                <a:lnTo>
                  <a:pt x="946658" y="883793"/>
                </a:lnTo>
                <a:lnTo>
                  <a:pt x="946658" y="752729"/>
                </a:lnTo>
                <a:lnTo>
                  <a:pt x="956690" y="733806"/>
                </a:lnTo>
                <a:lnTo>
                  <a:pt x="992759" y="706119"/>
                </a:lnTo>
                <a:lnTo>
                  <a:pt x="1040891" y="691642"/>
                </a:lnTo>
                <a:lnTo>
                  <a:pt x="1064895" y="688720"/>
                </a:lnTo>
                <a:lnTo>
                  <a:pt x="1642617" y="688720"/>
                </a:lnTo>
                <a:lnTo>
                  <a:pt x="1462024" y="355219"/>
                </a:lnTo>
                <a:lnTo>
                  <a:pt x="1650619" y="0"/>
                </a:lnTo>
                <a:close/>
              </a:path>
              <a:path w="1651000" h="1000760">
                <a:moveTo>
                  <a:pt x="1642617" y="688720"/>
                </a:moveTo>
                <a:lnTo>
                  <a:pt x="1064895" y="688720"/>
                </a:lnTo>
                <a:lnTo>
                  <a:pt x="1353820" y="690118"/>
                </a:lnTo>
                <a:lnTo>
                  <a:pt x="1642617" y="688720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337300" y="1801876"/>
            <a:ext cx="1356995" cy="949960"/>
          </a:xfrm>
          <a:custGeom>
            <a:avLst/>
            <a:gdLst/>
            <a:ahLst/>
            <a:cxnLst/>
            <a:rect l="l" t="t" r="r" b="b"/>
            <a:pathLst>
              <a:path w="1356995" h="949960">
                <a:moveTo>
                  <a:pt x="178434" y="0"/>
                </a:moveTo>
                <a:lnTo>
                  <a:pt x="0" y="357250"/>
                </a:lnTo>
                <a:lnTo>
                  <a:pt x="172339" y="692657"/>
                </a:lnTo>
                <a:lnTo>
                  <a:pt x="298576" y="692657"/>
                </a:lnTo>
                <a:lnTo>
                  <a:pt x="322706" y="695579"/>
                </a:lnTo>
                <a:lnTo>
                  <a:pt x="366775" y="713105"/>
                </a:lnTo>
                <a:lnTo>
                  <a:pt x="398906" y="740791"/>
                </a:lnTo>
                <a:lnTo>
                  <a:pt x="412876" y="775843"/>
                </a:lnTo>
                <a:lnTo>
                  <a:pt x="410845" y="794766"/>
                </a:lnTo>
                <a:lnTo>
                  <a:pt x="410845" y="949451"/>
                </a:lnTo>
                <a:lnTo>
                  <a:pt x="871854" y="829818"/>
                </a:lnTo>
                <a:lnTo>
                  <a:pt x="1356868" y="829818"/>
                </a:lnTo>
                <a:lnTo>
                  <a:pt x="1356868" y="262509"/>
                </a:lnTo>
                <a:lnTo>
                  <a:pt x="1340866" y="193929"/>
                </a:lnTo>
                <a:lnTo>
                  <a:pt x="1302766" y="135636"/>
                </a:lnTo>
                <a:lnTo>
                  <a:pt x="1246631" y="87502"/>
                </a:lnTo>
                <a:lnTo>
                  <a:pt x="1210564" y="67056"/>
                </a:lnTo>
                <a:lnTo>
                  <a:pt x="1168527" y="49529"/>
                </a:lnTo>
                <a:lnTo>
                  <a:pt x="1124457" y="34925"/>
                </a:lnTo>
                <a:lnTo>
                  <a:pt x="1074293" y="21844"/>
                </a:lnTo>
                <a:lnTo>
                  <a:pt x="1018158" y="11557"/>
                </a:lnTo>
                <a:lnTo>
                  <a:pt x="959993" y="5714"/>
                </a:lnTo>
                <a:lnTo>
                  <a:pt x="897890" y="1397"/>
                </a:lnTo>
                <a:lnTo>
                  <a:pt x="829818" y="1397"/>
                </a:lnTo>
                <a:lnTo>
                  <a:pt x="178434" y="0"/>
                </a:lnTo>
                <a:close/>
              </a:path>
              <a:path w="1356995" h="949960">
                <a:moveTo>
                  <a:pt x="1356868" y="829818"/>
                </a:moveTo>
                <a:lnTo>
                  <a:pt x="871854" y="829818"/>
                </a:lnTo>
                <a:lnTo>
                  <a:pt x="1356868" y="946531"/>
                </a:lnTo>
                <a:lnTo>
                  <a:pt x="1356868" y="829818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570226" y="1508125"/>
            <a:ext cx="1672589" cy="1014730"/>
          </a:xfrm>
          <a:custGeom>
            <a:avLst/>
            <a:gdLst/>
            <a:ahLst/>
            <a:cxnLst/>
            <a:rect l="l" t="t" r="r" b="b"/>
            <a:pathLst>
              <a:path w="1672589" h="1014730">
                <a:moveTo>
                  <a:pt x="1672336" y="690499"/>
                </a:moveTo>
                <a:lnTo>
                  <a:pt x="609600" y="690499"/>
                </a:lnTo>
                <a:lnTo>
                  <a:pt x="633603" y="693419"/>
                </a:lnTo>
                <a:lnTo>
                  <a:pt x="655701" y="697738"/>
                </a:lnTo>
                <a:lnTo>
                  <a:pt x="695706" y="716788"/>
                </a:lnTo>
                <a:lnTo>
                  <a:pt x="723900" y="747394"/>
                </a:lnTo>
                <a:lnTo>
                  <a:pt x="731901" y="780923"/>
                </a:lnTo>
                <a:lnTo>
                  <a:pt x="731901" y="878839"/>
                </a:lnTo>
                <a:lnTo>
                  <a:pt x="1211072" y="1014602"/>
                </a:lnTo>
                <a:lnTo>
                  <a:pt x="1672336" y="890397"/>
                </a:lnTo>
                <a:lnTo>
                  <a:pt x="1672336" y="690499"/>
                </a:lnTo>
                <a:close/>
              </a:path>
              <a:path w="1672589" h="1014730">
                <a:moveTo>
                  <a:pt x="1345438" y="0"/>
                </a:moveTo>
                <a:lnTo>
                  <a:pt x="24003" y="0"/>
                </a:lnTo>
                <a:lnTo>
                  <a:pt x="194437" y="337185"/>
                </a:lnTo>
                <a:lnTo>
                  <a:pt x="0" y="690499"/>
                </a:lnTo>
                <a:lnTo>
                  <a:pt x="304800" y="691895"/>
                </a:lnTo>
                <a:lnTo>
                  <a:pt x="1672336" y="690499"/>
                </a:lnTo>
                <a:lnTo>
                  <a:pt x="1672336" y="378078"/>
                </a:lnTo>
                <a:lnTo>
                  <a:pt x="1674368" y="331342"/>
                </a:lnTo>
                <a:lnTo>
                  <a:pt x="1670303" y="287527"/>
                </a:lnTo>
                <a:lnTo>
                  <a:pt x="1664335" y="245237"/>
                </a:lnTo>
                <a:lnTo>
                  <a:pt x="1654302" y="207263"/>
                </a:lnTo>
                <a:lnTo>
                  <a:pt x="1638300" y="170814"/>
                </a:lnTo>
                <a:lnTo>
                  <a:pt x="1598168" y="110998"/>
                </a:lnTo>
                <a:lnTo>
                  <a:pt x="1542034" y="62737"/>
                </a:lnTo>
                <a:lnTo>
                  <a:pt x="1473835" y="27686"/>
                </a:lnTo>
                <a:lnTo>
                  <a:pt x="1433702" y="14604"/>
                </a:lnTo>
                <a:lnTo>
                  <a:pt x="1391539" y="5841"/>
                </a:lnTo>
                <a:lnTo>
                  <a:pt x="1345438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331975" y="2384425"/>
            <a:ext cx="1874520" cy="1013460"/>
          </a:xfrm>
          <a:custGeom>
            <a:avLst/>
            <a:gdLst/>
            <a:ahLst/>
            <a:cxnLst/>
            <a:rect l="l" t="t" r="r" b="b"/>
            <a:pathLst>
              <a:path w="1874520" h="1013460">
                <a:moveTo>
                  <a:pt x="463042" y="0"/>
                </a:moveTo>
                <a:lnTo>
                  <a:pt x="0" y="132587"/>
                </a:lnTo>
                <a:lnTo>
                  <a:pt x="1905" y="633983"/>
                </a:lnTo>
                <a:lnTo>
                  <a:pt x="1905" y="682117"/>
                </a:lnTo>
                <a:lnTo>
                  <a:pt x="3937" y="725805"/>
                </a:lnTo>
                <a:lnTo>
                  <a:pt x="9906" y="768095"/>
                </a:lnTo>
                <a:lnTo>
                  <a:pt x="21971" y="805942"/>
                </a:lnTo>
                <a:lnTo>
                  <a:pt x="56007" y="872998"/>
                </a:lnTo>
                <a:lnTo>
                  <a:pt x="104140" y="928369"/>
                </a:lnTo>
                <a:lnTo>
                  <a:pt x="164337" y="969263"/>
                </a:lnTo>
                <a:lnTo>
                  <a:pt x="200406" y="985266"/>
                </a:lnTo>
                <a:lnTo>
                  <a:pt x="240537" y="998347"/>
                </a:lnTo>
                <a:lnTo>
                  <a:pt x="284607" y="1007110"/>
                </a:lnTo>
                <a:lnTo>
                  <a:pt x="330707" y="1011555"/>
                </a:lnTo>
                <a:lnTo>
                  <a:pt x="1874393" y="1012951"/>
                </a:lnTo>
                <a:lnTo>
                  <a:pt x="1874393" y="323595"/>
                </a:lnTo>
                <a:lnTo>
                  <a:pt x="1066419" y="323595"/>
                </a:lnTo>
                <a:lnTo>
                  <a:pt x="1040384" y="320675"/>
                </a:lnTo>
                <a:lnTo>
                  <a:pt x="994282" y="306069"/>
                </a:lnTo>
                <a:lnTo>
                  <a:pt x="960247" y="276860"/>
                </a:lnTo>
                <a:lnTo>
                  <a:pt x="946150" y="240537"/>
                </a:lnTo>
                <a:lnTo>
                  <a:pt x="946150" y="137032"/>
                </a:lnTo>
                <a:lnTo>
                  <a:pt x="463042" y="0"/>
                </a:lnTo>
                <a:close/>
              </a:path>
              <a:path w="1874520" h="1013460">
                <a:moveTo>
                  <a:pt x="1471422" y="320675"/>
                </a:moveTo>
                <a:lnTo>
                  <a:pt x="1066419" y="323595"/>
                </a:lnTo>
                <a:lnTo>
                  <a:pt x="1874393" y="323595"/>
                </a:lnTo>
                <a:lnTo>
                  <a:pt x="1874393" y="322072"/>
                </a:lnTo>
                <a:lnTo>
                  <a:pt x="1471422" y="320675"/>
                </a:lnTo>
                <a:close/>
              </a:path>
            </a:pathLst>
          </a:custGeom>
          <a:solidFill>
            <a:srgbClr val="C7C3C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333500" y="1509775"/>
            <a:ext cx="935355" cy="979805"/>
          </a:xfrm>
          <a:custGeom>
            <a:avLst/>
            <a:gdLst/>
            <a:ahLst/>
            <a:cxnLst/>
            <a:rect l="l" t="t" r="r" b="b"/>
            <a:pathLst>
              <a:path w="935355" h="979805">
                <a:moveTo>
                  <a:pt x="934974" y="838200"/>
                </a:moveTo>
                <a:lnTo>
                  <a:pt x="449452" y="838200"/>
                </a:lnTo>
                <a:lnTo>
                  <a:pt x="934974" y="979551"/>
                </a:lnTo>
                <a:lnTo>
                  <a:pt x="934974" y="838200"/>
                </a:lnTo>
                <a:close/>
              </a:path>
              <a:path w="935355" h="979805">
                <a:moveTo>
                  <a:pt x="447420" y="0"/>
                </a:moveTo>
                <a:lnTo>
                  <a:pt x="389255" y="1397"/>
                </a:lnTo>
                <a:lnTo>
                  <a:pt x="332994" y="5714"/>
                </a:lnTo>
                <a:lnTo>
                  <a:pt x="280924" y="14477"/>
                </a:lnTo>
                <a:lnTo>
                  <a:pt x="232790" y="26162"/>
                </a:lnTo>
                <a:lnTo>
                  <a:pt x="186562" y="39243"/>
                </a:lnTo>
                <a:lnTo>
                  <a:pt x="150494" y="55372"/>
                </a:lnTo>
                <a:lnTo>
                  <a:pt x="114300" y="72771"/>
                </a:lnTo>
                <a:lnTo>
                  <a:pt x="60197" y="117983"/>
                </a:lnTo>
                <a:lnTo>
                  <a:pt x="20065" y="173354"/>
                </a:lnTo>
                <a:lnTo>
                  <a:pt x="0" y="239013"/>
                </a:lnTo>
                <a:lnTo>
                  <a:pt x="0" y="970788"/>
                </a:lnTo>
                <a:lnTo>
                  <a:pt x="449452" y="838200"/>
                </a:lnTo>
                <a:lnTo>
                  <a:pt x="934974" y="838200"/>
                </a:lnTo>
                <a:lnTo>
                  <a:pt x="934974" y="765301"/>
                </a:lnTo>
                <a:lnTo>
                  <a:pt x="939038" y="749173"/>
                </a:lnTo>
                <a:lnTo>
                  <a:pt x="961008" y="717169"/>
                </a:lnTo>
                <a:lnTo>
                  <a:pt x="1001141" y="695325"/>
                </a:lnTo>
                <a:lnTo>
                  <a:pt x="1049274" y="687959"/>
                </a:lnTo>
                <a:lnTo>
                  <a:pt x="1187704" y="686562"/>
                </a:lnTo>
                <a:lnTo>
                  <a:pt x="1374394" y="336676"/>
                </a:lnTo>
                <a:lnTo>
                  <a:pt x="1205864" y="1397"/>
                </a:lnTo>
                <a:lnTo>
                  <a:pt x="511682" y="1397"/>
                </a:lnTo>
                <a:lnTo>
                  <a:pt x="447420" y="0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32587" y="765683"/>
            <a:ext cx="3028950" cy="1220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经纪人</a:t>
            </a:r>
            <a:endParaRPr sz="1200">
              <a:latin typeface="微软雅黑"/>
              <a:cs typeface="微软雅黑"/>
            </a:endParaRPr>
          </a:p>
          <a:p>
            <a:pPr marL="155575" marR="427355" indent="-14351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广州兴果贸易的张永超，陕西武功果</a:t>
            </a:r>
            <a:r>
              <a:rPr dirty="0" sz="1200">
                <a:latin typeface="微软雅黑"/>
                <a:cs typeface="微软雅黑"/>
              </a:rPr>
              <a:t> </a:t>
            </a:r>
            <a:r>
              <a:rPr dirty="0" sz="1200" spc="-5">
                <a:latin typeface="微软雅黑"/>
                <a:cs typeface="微软雅黑"/>
              </a:rPr>
              <a:t>品代办魏引全；共同承</a:t>
            </a:r>
            <a:r>
              <a:rPr dirty="0" sz="1200">
                <a:latin typeface="微软雅黑"/>
                <a:cs typeface="微软雅黑"/>
              </a:rPr>
              <a:t>办</a:t>
            </a:r>
            <a:r>
              <a:rPr dirty="0" sz="1200">
                <a:latin typeface="微软雅黑"/>
                <a:cs typeface="微软雅黑"/>
              </a:rPr>
              <a:t>2012</a:t>
            </a:r>
            <a:r>
              <a:rPr dirty="0" sz="1200" spc="-5">
                <a:latin typeface="微软雅黑"/>
                <a:cs typeface="微软雅黑"/>
              </a:rPr>
              <a:t>年聚 </a:t>
            </a:r>
            <a:r>
              <a:rPr dirty="0" sz="1200">
                <a:latin typeface="微软雅黑"/>
                <a:cs typeface="微软雅黑"/>
              </a:rPr>
              <a:t>划算的聚果行动；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ts val="1600"/>
              </a:lnSpc>
              <a:spcBef>
                <a:spcPts val="86"/>
              </a:spcBef>
            </a:pPr>
            <a:endParaRPr sz="1600"/>
          </a:p>
          <a:p>
            <a:pPr marL="895985">
              <a:lnSpc>
                <a:spcPts val="2155"/>
              </a:lnSpc>
              <a:tabLst>
                <a:tab pos="2329815" algn="l"/>
              </a:tabLst>
            </a:pPr>
            <a:r>
              <a:rPr dirty="0" sz="1800" spc="-5">
                <a:solidFill>
                  <a:srgbClr val="FFFFFF"/>
                </a:solidFill>
                <a:latin typeface="微软雅黑"/>
                <a:cs typeface="微软雅黑"/>
              </a:rPr>
              <a:t>经纪</a:t>
            </a: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人	</a:t>
            </a:r>
            <a:r>
              <a:rPr dirty="0" baseline="1543" sz="2700">
                <a:solidFill>
                  <a:srgbClr val="FFFFFF"/>
                </a:solidFill>
                <a:latin typeface="微软雅黑"/>
                <a:cs typeface="微软雅黑"/>
              </a:rPr>
              <a:t>批发商</a:t>
            </a:r>
            <a:endParaRPr baseline="1543" sz="27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16177" y="2026030"/>
            <a:ext cx="6087745" cy="139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9631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消费者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ts val="1900"/>
              </a:lnSpc>
              <a:spcBef>
                <a:spcPts val="53"/>
              </a:spcBef>
            </a:pPr>
            <a:endParaRPr sz="1900"/>
          </a:p>
          <a:p>
            <a:pPr algn="r" marR="635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零售商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ts val="2140"/>
              </a:lnSpc>
              <a:spcBef>
                <a:spcPts val="350"/>
              </a:spcBef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生产者</a:t>
            </a:r>
            <a:endParaRPr sz="1800">
              <a:latin typeface="微软雅黑"/>
              <a:cs typeface="微软雅黑"/>
            </a:endParaRPr>
          </a:p>
          <a:p>
            <a:pPr algn="ctr" marL="190500">
              <a:lnSpc>
                <a:spcPts val="2140"/>
              </a:lnSpc>
            </a:pPr>
            <a:r>
              <a:rPr dirty="0" sz="1800">
                <a:solidFill>
                  <a:srgbClr val="FFFFFF"/>
                </a:solidFill>
                <a:latin typeface="微软雅黑"/>
                <a:cs typeface="微软雅黑"/>
              </a:rPr>
              <a:t>服务商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81647" y="765683"/>
            <a:ext cx="2454910" cy="933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消费者</a:t>
            </a:r>
            <a:endParaRPr sz="1200">
              <a:latin typeface="微软雅黑"/>
              <a:cs typeface="微软雅黑"/>
            </a:endParaRPr>
          </a:p>
          <a:p>
            <a:pPr algn="just" marL="155575" marR="6350" indent="-14351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生活资料消费者：消费习惯、收入</a:t>
            </a:r>
            <a:r>
              <a:rPr dirty="0" sz="1200">
                <a:latin typeface="微软雅黑"/>
                <a:cs typeface="微软雅黑"/>
              </a:rPr>
              <a:t> </a:t>
            </a:r>
            <a:r>
              <a:rPr dirty="0" sz="1200" spc="-5">
                <a:latin typeface="微软雅黑"/>
                <a:cs typeface="微软雅黑"/>
              </a:rPr>
              <a:t>水平发生了变化。对品质和安全的</a:t>
            </a:r>
            <a:r>
              <a:rPr dirty="0" sz="1200" spc="-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需求；个性化需求；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450" spc="-10">
                <a:latin typeface="微软雅黑"/>
                <a:cs typeface="微软雅黑"/>
              </a:rPr>
              <a:t>•</a:t>
            </a:r>
            <a:r>
              <a:rPr dirty="0" sz="1450" spc="65">
                <a:latin typeface="微软雅黑"/>
                <a:cs typeface="微软雅黑"/>
              </a:rPr>
              <a:t> </a:t>
            </a:r>
            <a:r>
              <a:rPr dirty="0" sz="1200">
                <a:latin typeface="微软雅黑"/>
                <a:cs typeface="微软雅黑"/>
              </a:rPr>
              <a:t>生产资料消费者；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6215">
              <a:lnSpc>
                <a:spcPts val="3354"/>
              </a:lnSpc>
            </a:pPr>
            <a:r>
              <a:rPr dirty="0" sz="2800" spc="-35"/>
              <a:t>互联网重塑流通主体</a:t>
            </a:r>
            <a:endParaRPr sz="2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1749425"/>
            <a:ext cx="3702050" cy="2622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32815" y="1103376"/>
            <a:ext cx="282702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0" b="1">
                <a:latin typeface="微软雅黑"/>
                <a:cs typeface="微软雅黑"/>
              </a:rPr>
              <a:t>2012-2</a:t>
            </a:r>
            <a:r>
              <a:rPr dirty="0" sz="1200" spc="-20" b="1">
                <a:latin typeface="微软雅黑"/>
                <a:cs typeface="微软雅黑"/>
              </a:rPr>
              <a:t>0</a:t>
            </a:r>
            <a:r>
              <a:rPr dirty="0" sz="1200" spc="-10" b="1">
                <a:latin typeface="微软雅黑"/>
                <a:cs typeface="微软雅黑"/>
              </a:rPr>
              <a:t>1</a:t>
            </a:r>
            <a:r>
              <a:rPr dirty="0" sz="1200" spc="-15" b="1">
                <a:latin typeface="微软雅黑"/>
                <a:cs typeface="微软雅黑"/>
              </a:rPr>
              <a:t>3</a:t>
            </a:r>
            <a:r>
              <a:rPr dirty="0" sz="1200" b="1">
                <a:latin typeface="微软雅黑"/>
                <a:cs typeface="微软雅黑"/>
              </a:rPr>
              <a:t>年阿里平台上农产品卖家数量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795">
              <a:lnSpc>
                <a:spcPct val="100000"/>
              </a:lnSpc>
            </a:pPr>
            <a:r>
              <a:rPr dirty="0" sz="2800" spc="-30"/>
              <a:t>阿里平台农产品电商发展情况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4438650" y="925512"/>
            <a:ext cx="4310126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960107" y="1871472"/>
            <a:ext cx="490727" cy="675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612891" y="2493264"/>
            <a:ext cx="2151888" cy="505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696203" y="2541142"/>
            <a:ext cx="194373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微软雅黑"/>
                <a:cs typeface="微软雅黑"/>
              </a:rPr>
              <a:t>增长</a:t>
            </a:r>
            <a:r>
              <a:rPr dirty="0" sz="2400" spc="-15" b="1">
                <a:latin typeface="微软雅黑"/>
                <a:cs typeface="微软雅黑"/>
              </a:rPr>
              <a:t>1</a:t>
            </a:r>
            <a:r>
              <a:rPr dirty="0" sz="2400" spc="-25" b="1">
                <a:latin typeface="微软雅黑"/>
                <a:cs typeface="微软雅黑"/>
              </a:rPr>
              <a:t>1</a:t>
            </a:r>
            <a:r>
              <a:rPr dirty="0" sz="2400" spc="-15" b="1">
                <a:latin typeface="微软雅黑"/>
                <a:cs typeface="微软雅黑"/>
              </a:rPr>
              <a:t>2.</a:t>
            </a:r>
            <a:r>
              <a:rPr dirty="0" sz="2400" spc="-30" b="1">
                <a:latin typeface="微软雅黑"/>
                <a:cs typeface="微软雅黑"/>
              </a:rPr>
              <a:t>1</a:t>
            </a:r>
            <a:r>
              <a:rPr dirty="0" sz="2400" spc="-20" b="1">
                <a:latin typeface="微软雅黑"/>
                <a:cs typeface="微软雅黑"/>
              </a:rPr>
              <a:t>5%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1526" y="1103376"/>
            <a:ext cx="267462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0" b="1">
                <a:latin typeface="微软雅黑"/>
                <a:cs typeface="微软雅黑"/>
              </a:rPr>
              <a:t>201</a:t>
            </a:r>
            <a:r>
              <a:rPr dirty="0" sz="1200" spc="-5" b="1">
                <a:latin typeface="微软雅黑"/>
                <a:cs typeface="微软雅黑"/>
              </a:rPr>
              <a:t>0</a:t>
            </a:r>
            <a:r>
              <a:rPr dirty="0" sz="1200" spc="-10" b="1">
                <a:latin typeface="微软雅黑"/>
                <a:cs typeface="微软雅黑"/>
              </a:rPr>
              <a:t>-2</a:t>
            </a:r>
            <a:r>
              <a:rPr dirty="0" sz="1200" spc="-20" b="1">
                <a:latin typeface="微软雅黑"/>
                <a:cs typeface="微软雅黑"/>
              </a:rPr>
              <a:t>0</a:t>
            </a:r>
            <a:r>
              <a:rPr dirty="0" sz="1200" spc="-10" b="1">
                <a:latin typeface="微软雅黑"/>
                <a:cs typeface="微软雅黑"/>
              </a:rPr>
              <a:t>1</a:t>
            </a:r>
            <a:r>
              <a:rPr dirty="0" sz="1200" spc="-20" b="1">
                <a:latin typeface="微软雅黑"/>
                <a:cs typeface="微软雅黑"/>
              </a:rPr>
              <a:t>3</a:t>
            </a:r>
            <a:r>
              <a:rPr dirty="0" sz="1200" b="1">
                <a:latin typeface="微软雅黑"/>
                <a:cs typeface="微软雅黑"/>
              </a:rPr>
              <a:t>年阿里平台上农产品销售额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25" y="1317625"/>
            <a:ext cx="4105275" cy="3270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3503" y="1262634"/>
            <a:ext cx="260286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404040"/>
                </a:solidFill>
                <a:latin typeface="微软雅黑"/>
                <a:cs typeface="微软雅黑"/>
              </a:rPr>
              <a:t>2013</a:t>
            </a: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年淘宝网涉农产品类</a:t>
            </a:r>
            <a:r>
              <a:rPr dirty="0" sz="1400" spc="-15" b="1">
                <a:solidFill>
                  <a:srgbClr val="404040"/>
                </a:solidFill>
                <a:latin typeface="微软雅黑"/>
                <a:cs typeface="微软雅黑"/>
              </a:rPr>
              <a:t>目</a:t>
            </a: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分布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1851" y="1635061"/>
            <a:ext cx="4802124" cy="3097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090286" y="1262634"/>
            <a:ext cx="278130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404040"/>
                </a:solidFill>
                <a:latin typeface="微软雅黑"/>
                <a:cs typeface="微软雅黑"/>
              </a:rPr>
              <a:t>201</a:t>
            </a: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3</a:t>
            </a: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年淘宝网涉农产品类</a:t>
            </a:r>
            <a:r>
              <a:rPr dirty="0" sz="1400" spc="-15" b="1">
                <a:solidFill>
                  <a:srgbClr val="404040"/>
                </a:solidFill>
                <a:latin typeface="微软雅黑"/>
                <a:cs typeface="微软雅黑"/>
              </a:rPr>
              <a:t>目</a:t>
            </a: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增长率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240" y="42164"/>
            <a:ext cx="3931920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阿里平台农产品零售状况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539737"/>
            <a:ext cx="5098415" cy="4161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93205" y="3285997"/>
            <a:ext cx="1497965" cy="542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碧根果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绿茶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山核桃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夏威夷果</a:t>
            </a:r>
            <a:endParaRPr sz="900">
              <a:latin typeface="微软雅黑"/>
              <a:cs typeface="微软雅黑"/>
            </a:endParaRPr>
          </a:p>
          <a:p>
            <a:pPr marL="17780">
              <a:lnSpc>
                <a:spcPct val="100000"/>
              </a:lnSpc>
              <a:spcBef>
                <a:spcPts val="420"/>
              </a:spcBef>
            </a:pP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山茶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油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橙</a:t>
            </a:r>
            <a:endParaRPr sz="900">
              <a:latin typeface="微软雅黑"/>
              <a:cs typeface="微软雅黑"/>
            </a:endParaRPr>
          </a:p>
          <a:p>
            <a:pPr marL="17780">
              <a:lnSpc>
                <a:spcPct val="100000"/>
              </a:lnSpc>
              <a:spcBef>
                <a:spcPts val="509"/>
              </a:spcBef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乌龙茶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红茶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花草茶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桂圆干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338" y="950340"/>
            <a:ext cx="1214120" cy="4514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37540">
              <a:lnSpc>
                <a:spcPct val="100000"/>
              </a:lnSpc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枣类</a:t>
            </a:r>
            <a:endParaRPr sz="900">
              <a:latin typeface="微软雅黑"/>
              <a:cs typeface="微软雅黑"/>
            </a:endParaRPr>
          </a:p>
          <a:p>
            <a:pPr marL="12700" marR="6350">
              <a:lnSpc>
                <a:spcPct val="110000"/>
              </a:lnSpc>
            </a:pPr>
            <a:r>
              <a:rPr dirty="0" baseline="6172" sz="1350">
                <a:solidFill>
                  <a:srgbClr val="221E1E"/>
                </a:solidFill>
                <a:latin typeface="微软雅黑"/>
                <a:cs typeface="微软雅黑"/>
              </a:rPr>
              <a:t>百合 </a:t>
            </a:r>
            <a:r>
              <a:rPr dirty="0" baseline="6172" sz="1350" spc="179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baseline="9259" sz="1350">
                <a:solidFill>
                  <a:srgbClr val="221E1E"/>
                </a:solidFill>
                <a:latin typeface="微软雅黑"/>
                <a:cs typeface="微软雅黑"/>
              </a:rPr>
              <a:t>枸杞 </a:t>
            </a:r>
            <a:r>
              <a:rPr dirty="0" baseline="9259" sz="1350" spc="19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核</a:t>
            </a:r>
            <a:r>
              <a:rPr dirty="0" sz="900" spc="-65">
                <a:solidFill>
                  <a:srgbClr val="221E1E"/>
                </a:solidFill>
                <a:latin typeface="微软雅黑"/>
                <a:cs typeface="微软雅黑"/>
              </a:rPr>
              <a:t>桃</a:t>
            </a:r>
            <a:r>
              <a:rPr dirty="0" baseline="6172" sz="1350">
                <a:solidFill>
                  <a:srgbClr val="221E1E"/>
                </a:solidFill>
                <a:latin typeface="微软雅黑"/>
                <a:cs typeface="微软雅黑"/>
              </a:rPr>
              <a:t>牛肉类</a:t>
            </a:r>
            <a:r>
              <a:rPr dirty="0" baseline="6172" sz="1350">
                <a:solidFill>
                  <a:srgbClr val="221E1E"/>
                </a:solidFill>
                <a:latin typeface="微软雅黑"/>
                <a:cs typeface="微软雅黑"/>
              </a:rPr>
              <a:t> 当归</a:t>
            </a:r>
            <a:r>
              <a:rPr dirty="0" baseline="6172" sz="1350" spc="-104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baseline="9259" sz="1350">
                <a:solidFill>
                  <a:srgbClr val="221E1E"/>
                </a:solidFill>
                <a:latin typeface="微软雅黑"/>
                <a:cs typeface="微软雅黑"/>
              </a:rPr>
              <a:t>生羊肉</a:t>
            </a:r>
            <a:r>
              <a:rPr dirty="0" baseline="9259" sz="1350" spc="-7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瓜子</a:t>
            </a:r>
            <a:r>
              <a:rPr dirty="0" sz="900" spc="110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baseline="6172" sz="1350">
                <a:solidFill>
                  <a:srgbClr val="221E1E"/>
                </a:solidFill>
                <a:latin typeface="微软雅黑"/>
                <a:cs typeface="微软雅黑"/>
              </a:rPr>
              <a:t>奶酪</a:t>
            </a:r>
            <a:endParaRPr baseline="6172" sz="135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86071" y="4442459"/>
            <a:ext cx="1701800" cy="465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57785">
              <a:lnSpc>
                <a:spcPct val="110000"/>
              </a:lnSpc>
              <a:tabLst>
                <a:tab pos="969010" algn="l"/>
                <a:tab pos="1345565" algn="l"/>
                <a:tab pos="1402080" algn="l"/>
              </a:tabLst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芒果  </a:t>
            </a:r>
            <a:r>
              <a:rPr dirty="0" sz="900" spc="-3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花粉</a:t>
            </a:r>
            <a:r>
              <a:rPr dirty="0" sz="900" spc="12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燕窝 </a:t>
            </a:r>
            <a:r>
              <a:rPr dirty="0" sz="900" spc="-1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普洱	乌龙茶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 生鸡肉	燕窝		普洱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12494" algn="l"/>
              </a:tabLst>
            </a:pP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椰子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片	乌龙茶  </a:t>
            </a:r>
            <a:r>
              <a:rPr dirty="0" sz="900" spc="-9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咖啡豆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7516" y="4442459"/>
            <a:ext cx="2133600" cy="465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4615" marR="6350">
              <a:lnSpc>
                <a:spcPct val="110000"/>
              </a:lnSpc>
              <a:tabLst>
                <a:tab pos="722630" algn="l"/>
                <a:tab pos="1082675" algn="l"/>
              </a:tabLst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牛肉类	普洱	牛肉类</a:t>
            </a:r>
            <a:r>
              <a:rPr dirty="0" sz="900" spc="120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绿茶 </a:t>
            </a:r>
            <a:r>
              <a:rPr dirty="0" sz="900" spc="4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养生茶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 花草茶	三七	</a:t>
            </a:r>
            <a:r>
              <a:rPr dirty="0" sz="900" spc="-40">
                <a:solidFill>
                  <a:srgbClr val="221E1E"/>
                </a:solidFill>
                <a:latin typeface="微软雅黑"/>
                <a:cs typeface="微软雅黑"/>
              </a:rPr>
              <a:t> 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普洱</a:t>
            </a:r>
            <a:r>
              <a:rPr dirty="0" sz="900" spc="110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牛肉类 </a:t>
            </a:r>
            <a:r>
              <a:rPr dirty="0" sz="900" spc="4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芒果</a:t>
            </a:r>
            <a:endParaRPr sz="9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香肠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/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腊肠  </a:t>
            </a:r>
            <a:r>
              <a:rPr dirty="0" sz="900" spc="-90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七子饼茶</a:t>
            </a:r>
            <a:r>
              <a:rPr dirty="0" sz="900" spc="-13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鸡肉类</a:t>
            </a:r>
            <a:r>
              <a:rPr dirty="0" sz="900" spc="120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辣椒 </a:t>
            </a:r>
            <a:r>
              <a:rPr dirty="0" sz="900" spc="4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罗汉果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0421" y="2760217"/>
            <a:ext cx="22987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10000"/>
              </a:lnSpc>
            </a:pPr>
            <a:r>
              <a:rPr dirty="0" sz="800">
                <a:solidFill>
                  <a:srgbClr val="221E1E"/>
                </a:solidFill>
                <a:latin typeface="微软雅黑"/>
                <a:cs typeface="微软雅黑"/>
              </a:rPr>
              <a:t>枣类 山药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8666" y="1307846"/>
            <a:ext cx="89281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大米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猪肉类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蓝莓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61738" y="3185667"/>
            <a:ext cx="463550" cy="134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00">
                <a:solidFill>
                  <a:srgbClr val="221E1E"/>
                </a:solidFill>
                <a:latin typeface="微软雅黑"/>
                <a:cs typeface="微软雅黑"/>
              </a:rPr>
              <a:t>枣类</a:t>
            </a:r>
            <a:r>
              <a:rPr dirty="0" sz="800" spc="-10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800">
                <a:solidFill>
                  <a:srgbClr val="221E1E"/>
                </a:solidFill>
                <a:latin typeface="微软雅黑"/>
                <a:cs typeface="微软雅黑"/>
              </a:rPr>
              <a:t>鸭肉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1841" y="3389248"/>
            <a:ext cx="229870" cy="415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10000"/>
              </a:lnSpc>
            </a:pPr>
            <a:r>
              <a:rPr dirty="0" sz="800">
                <a:solidFill>
                  <a:srgbClr val="221E1E"/>
                </a:solidFill>
                <a:latin typeface="微软雅黑"/>
                <a:cs typeface="微软雅黑"/>
              </a:rPr>
              <a:t>槟榔 鱼类 黑茶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8666" y="1657858"/>
            <a:ext cx="77851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灵芝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人参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鹿茸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08650" y="1959864"/>
            <a:ext cx="831850" cy="100330"/>
          </a:xfrm>
          <a:custGeom>
            <a:avLst/>
            <a:gdLst/>
            <a:ahLst/>
            <a:cxnLst/>
            <a:rect l="l" t="t" r="r" b="b"/>
            <a:pathLst>
              <a:path w="831850" h="100330">
                <a:moveTo>
                  <a:pt x="813072" y="49911"/>
                </a:moveTo>
                <a:lnTo>
                  <a:pt x="743838" y="90297"/>
                </a:lnTo>
                <a:lnTo>
                  <a:pt x="741552" y="91567"/>
                </a:lnTo>
                <a:lnTo>
                  <a:pt x="740790" y="94487"/>
                </a:lnTo>
                <a:lnTo>
                  <a:pt x="742061" y="96774"/>
                </a:lnTo>
                <a:lnTo>
                  <a:pt x="743458" y="99060"/>
                </a:lnTo>
                <a:lnTo>
                  <a:pt x="746378" y="99822"/>
                </a:lnTo>
                <a:lnTo>
                  <a:pt x="748664" y="98425"/>
                </a:lnTo>
                <a:lnTo>
                  <a:pt x="823575" y="54737"/>
                </a:lnTo>
                <a:lnTo>
                  <a:pt x="822451" y="54737"/>
                </a:lnTo>
                <a:lnTo>
                  <a:pt x="822451" y="53975"/>
                </a:lnTo>
                <a:lnTo>
                  <a:pt x="820039" y="53975"/>
                </a:lnTo>
                <a:lnTo>
                  <a:pt x="813072" y="49911"/>
                </a:lnTo>
                <a:close/>
              </a:path>
              <a:path w="831850" h="100330">
                <a:moveTo>
                  <a:pt x="822451" y="54734"/>
                </a:moveTo>
                <a:lnTo>
                  <a:pt x="804803" y="54734"/>
                </a:lnTo>
                <a:lnTo>
                  <a:pt x="822451" y="54737"/>
                </a:lnTo>
                <a:close/>
              </a:path>
              <a:path w="831850" h="100330">
                <a:moveTo>
                  <a:pt x="746378" y="0"/>
                </a:moveTo>
                <a:lnTo>
                  <a:pt x="743458" y="762"/>
                </a:lnTo>
                <a:lnTo>
                  <a:pt x="742061" y="3048"/>
                </a:lnTo>
                <a:lnTo>
                  <a:pt x="740790" y="5334"/>
                </a:lnTo>
                <a:lnTo>
                  <a:pt x="741552" y="8255"/>
                </a:lnTo>
                <a:lnTo>
                  <a:pt x="743838" y="9525"/>
                </a:lnTo>
                <a:lnTo>
                  <a:pt x="805012" y="45209"/>
                </a:lnTo>
                <a:lnTo>
                  <a:pt x="822451" y="45212"/>
                </a:lnTo>
                <a:lnTo>
                  <a:pt x="822451" y="54737"/>
                </a:lnTo>
                <a:lnTo>
                  <a:pt x="823579" y="54734"/>
                </a:lnTo>
                <a:lnTo>
                  <a:pt x="831850" y="49911"/>
                </a:lnTo>
                <a:lnTo>
                  <a:pt x="748664" y="1397"/>
                </a:lnTo>
                <a:lnTo>
                  <a:pt x="746378" y="0"/>
                </a:lnTo>
                <a:close/>
              </a:path>
              <a:path w="831850" h="100330">
                <a:moveTo>
                  <a:pt x="0" y="45085"/>
                </a:moveTo>
                <a:lnTo>
                  <a:pt x="0" y="54610"/>
                </a:lnTo>
                <a:lnTo>
                  <a:pt x="804803" y="54734"/>
                </a:lnTo>
                <a:lnTo>
                  <a:pt x="813072" y="49911"/>
                </a:lnTo>
                <a:lnTo>
                  <a:pt x="805012" y="45209"/>
                </a:lnTo>
                <a:lnTo>
                  <a:pt x="0" y="45085"/>
                </a:lnTo>
                <a:close/>
              </a:path>
              <a:path w="831850" h="100330">
                <a:moveTo>
                  <a:pt x="820039" y="45847"/>
                </a:moveTo>
                <a:lnTo>
                  <a:pt x="813072" y="49911"/>
                </a:lnTo>
                <a:lnTo>
                  <a:pt x="820039" y="53975"/>
                </a:lnTo>
                <a:lnTo>
                  <a:pt x="820039" y="45847"/>
                </a:lnTo>
                <a:close/>
              </a:path>
              <a:path w="831850" h="100330">
                <a:moveTo>
                  <a:pt x="822451" y="45847"/>
                </a:moveTo>
                <a:lnTo>
                  <a:pt x="820039" y="45847"/>
                </a:lnTo>
                <a:lnTo>
                  <a:pt x="820039" y="53975"/>
                </a:lnTo>
                <a:lnTo>
                  <a:pt x="822451" y="53975"/>
                </a:lnTo>
                <a:lnTo>
                  <a:pt x="822451" y="45847"/>
                </a:lnTo>
                <a:close/>
              </a:path>
              <a:path w="831850" h="100330">
                <a:moveTo>
                  <a:pt x="805012" y="45209"/>
                </a:moveTo>
                <a:lnTo>
                  <a:pt x="813072" y="49911"/>
                </a:lnTo>
                <a:lnTo>
                  <a:pt x="820039" y="45847"/>
                </a:lnTo>
                <a:lnTo>
                  <a:pt x="822451" y="45847"/>
                </a:lnTo>
                <a:lnTo>
                  <a:pt x="822451" y="45212"/>
                </a:lnTo>
                <a:lnTo>
                  <a:pt x="805012" y="452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292725" y="2237739"/>
            <a:ext cx="1247775" cy="99695"/>
          </a:xfrm>
          <a:custGeom>
            <a:avLst/>
            <a:gdLst/>
            <a:ahLst/>
            <a:cxnLst/>
            <a:rect l="l" t="t" r="r" b="b"/>
            <a:pathLst>
              <a:path w="1247775" h="99694">
                <a:moveTo>
                  <a:pt x="1228888" y="49847"/>
                </a:moveTo>
                <a:lnTo>
                  <a:pt x="1159764" y="90170"/>
                </a:lnTo>
                <a:lnTo>
                  <a:pt x="1157477" y="91567"/>
                </a:lnTo>
                <a:lnTo>
                  <a:pt x="1156715" y="94487"/>
                </a:lnTo>
                <a:lnTo>
                  <a:pt x="1157986" y="96647"/>
                </a:lnTo>
                <a:lnTo>
                  <a:pt x="1159383" y="98933"/>
                </a:lnTo>
                <a:lnTo>
                  <a:pt x="1162303" y="99695"/>
                </a:lnTo>
                <a:lnTo>
                  <a:pt x="1164589" y="98425"/>
                </a:lnTo>
                <a:lnTo>
                  <a:pt x="1239717" y="54610"/>
                </a:lnTo>
                <a:lnTo>
                  <a:pt x="1238377" y="54610"/>
                </a:lnTo>
                <a:lnTo>
                  <a:pt x="1238377" y="53975"/>
                </a:lnTo>
                <a:lnTo>
                  <a:pt x="1235964" y="53975"/>
                </a:lnTo>
                <a:lnTo>
                  <a:pt x="1228888" y="49847"/>
                </a:lnTo>
                <a:close/>
              </a:path>
              <a:path w="1247775" h="99694">
                <a:moveTo>
                  <a:pt x="1220724" y="45085"/>
                </a:moveTo>
                <a:lnTo>
                  <a:pt x="0" y="45085"/>
                </a:lnTo>
                <a:lnTo>
                  <a:pt x="0" y="54610"/>
                </a:lnTo>
                <a:lnTo>
                  <a:pt x="1220724" y="54610"/>
                </a:lnTo>
                <a:lnTo>
                  <a:pt x="1228888" y="49847"/>
                </a:lnTo>
                <a:lnTo>
                  <a:pt x="1220724" y="45085"/>
                </a:lnTo>
                <a:close/>
              </a:path>
              <a:path w="1247775" h="99694">
                <a:moveTo>
                  <a:pt x="1239521" y="45085"/>
                </a:moveTo>
                <a:lnTo>
                  <a:pt x="1238377" y="45085"/>
                </a:lnTo>
                <a:lnTo>
                  <a:pt x="1238377" y="54610"/>
                </a:lnTo>
                <a:lnTo>
                  <a:pt x="1239717" y="54610"/>
                </a:lnTo>
                <a:lnTo>
                  <a:pt x="1247775" y="49911"/>
                </a:lnTo>
                <a:lnTo>
                  <a:pt x="1239521" y="45085"/>
                </a:lnTo>
                <a:close/>
              </a:path>
              <a:path w="1247775" h="99694">
                <a:moveTo>
                  <a:pt x="1235964" y="45720"/>
                </a:moveTo>
                <a:lnTo>
                  <a:pt x="1228888" y="49847"/>
                </a:lnTo>
                <a:lnTo>
                  <a:pt x="1235964" y="53975"/>
                </a:lnTo>
                <a:lnTo>
                  <a:pt x="1235964" y="45720"/>
                </a:lnTo>
                <a:close/>
              </a:path>
              <a:path w="1247775" h="99694">
                <a:moveTo>
                  <a:pt x="1238377" y="45720"/>
                </a:moveTo>
                <a:lnTo>
                  <a:pt x="1235964" y="45720"/>
                </a:lnTo>
                <a:lnTo>
                  <a:pt x="1235964" y="53975"/>
                </a:lnTo>
                <a:lnTo>
                  <a:pt x="1238377" y="53975"/>
                </a:lnTo>
                <a:lnTo>
                  <a:pt x="1238377" y="45720"/>
                </a:lnTo>
                <a:close/>
              </a:path>
              <a:path w="1247775" h="99694">
                <a:moveTo>
                  <a:pt x="1162303" y="0"/>
                </a:moveTo>
                <a:lnTo>
                  <a:pt x="1159383" y="762"/>
                </a:lnTo>
                <a:lnTo>
                  <a:pt x="1157986" y="3048"/>
                </a:lnTo>
                <a:lnTo>
                  <a:pt x="1156715" y="5334"/>
                </a:lnTo>
                <a:lnTo>
                  <a:pt x="1157477" y="8128"/>
                </a:lnTo>
                <a:lnTo>
                  <a:pt x="1159764" y="9525"/>
                </a:lnTo>
                <a:lnTo>
                  <a:pt x="1228888" y="49847"/>
                </a:lnTo>
                <a:lnTo>
                  <a:pt x="1235964" y="45720"/>
                </a:lnTo>
                <a:lnTo>
                  <a:pt x="1238377" y="45720"/>
                </a:lnTo>
                <a:lnTo>
                  <a:pt x="1238377" y="45085"/>
                </a:lnTo>
                <a:lnTo>
                  <a:pt x="1239521" y="45085"/>
                </a:lnTo>
                <a:lnTo>
                  <a:pt x="1164589" y="1270"/>
                </a:lnTo>
                <a:lnTo>
                  <a:pt x="11623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430773" y="2588514"/>
            <a:ext cx="1109980" cy="100330"/>
          </a:xfrm>
          <a:custGeom>
            <a:avLst/>
            <a:gdLst/>
            <a:ahLst/>
            <a:cxnLst/>
            <a:rect l="l" t="t" r="r" b="b"/>
            <a:pathLst>
              <a:path w="1109979" h="100330">
                <a:moveTo>
                  <a:pt x="1024254" y="0"/>
                </a:moveTo>
                <a:lnTo>
                  <a:pt x="1021334" y="762"/>
                </a:lnTo>
                <a:lnTo>
                  <a:pt x="1019937" y="3048"/>
                </a:lnTo>
                <a:lnTo>
                  <a:pt x="1018666" y="5334"/>
                </a:lnTo>
                <a:lnTo>
                  <a:pt x="1019428" y="8255"/>
                </a:lnTo>
                <a:lnTo>
                  <a:pt x="1021714" y="9525"/>
                </a:lnTo>
                <a:lnTo>
                  <a:pt x="1082889" y="45209"/>
                </a:lnTo>
                <a:lnTo>
                  <a:pt x="1100327" y="45212"/>
                </a:lnTo>
                <a:lnTo>
                  <a:pt x="1100327" y="54737"/>
                </a:lnTo>
                <a:lnTo>
                  <a:pt x="1082675" y="54737"/>
                </a:lnTo>
                <a:lnTo>
                  <a:pt x="1021714" y="90297"/>
                </a:lnTo>
                <a:lnTo>
                  <a:pt x="1019428" y="91567"/>
                </a:lnTo>
                <a:lnTo>
                  <a:pt x="1018666" y="94487"/>
                </a:lnTo>
                <a:lnTo>
                  <a:pt x="1019937" y="96774"/>
                </a:lnTo>
                <a:lnTo>
                  <a:pt x="1021334" y="99060"/>
                </a:lnTo>
                <a:lnTo>
                  <a:pt x="1024254" y="99822"/>
                </a:lnTo>
                <a:lnTo>
                  <a:pt x="1026540" y="98425"/>
                </a:lnTo>
                <a:lnTo>
                  <a:pt x="1101451" y="54737"/>
                </a:lnTo>
                <a:lnTo>
                  <a:pt x="1100327" y="54737"/>
                </a:lnTo>
                <a:lnTo>
                  <a:pt x="1101454" y="54734"/>
                </a:lnTo>
                <a:lnTo>
                  <a:pt x="1109726" y="49911"/>
                </a:lnTo>
                <a:lnTo>
                  <a:pt x="1026540" y="1397"/>
                </a:lnTo>
                <a:lnTo>
                  <a:pt x="1024254" y="0"/>
                </a:lnTo>
                <a:close/>
              </a:path>
              <a:path w="1109979" h="100330">
                <a:moveTo>
                  <a:pt x="1090948" y="49911"/>
                </a:moveTo>
                <a:lnTo>
                  <a:pt x="1082678" y="54734"/>
                </a:lnTo>
                <a:lnTo>
                  <a:pt x="1100327" y="54737"/>
                </a:lnTo>
                <a:lnTo>
                  <a:pt x="1100327" y="53975"/>
                </a:lnTo>
                <a:lnTo>
                  <a:pt x="1097915" y="53975"/>
                </a:lnTo>
                <a:lnTo>
                  <a:pt x="1090948" y="49911"/>
                </a:lnTo>
                <a:close/>
              </a:path>
              <a:path w="1109979" h="100330">
                <a:moveTo>
                  <a:pt x="0" y="45085"/>
                </a:moveTo>
                <a:lnTo>
                  <a:pt x="0" y="54610"/>
                </a:lnTo>
                <a:lnTo>
                  <a:pt x="1082678" y="54734"/>
                </a:lnTo>
                <a:lnTo>
                  <a:pt x="1090948" y="49911"/>
                </a:lnTo>
                <a:lnTo>
                  <a:pt x="1082889" y="45209"/>
                </a:lnTo>
                <a:lnTo>
                  <a:pt x="0" y="45085"/>
                </a:lnTo>
                <a:close/>
              </a:path>
              <a:path w="1109979" h="100330">
                <a:moveTo>
                  <a:pt x="1097915" y="45847"/>
                </a:moveTo>
                <a:lnTo>
                  <a:pt x="1090948" y="49911"/>
                </a:lnTo>
                <a:lnTo>
                  <a:pt x="1097915" y="53975"/>
                </a:lnTo>
                <a:lnTo>
                  <a:pt x="1097915" y="45847"/>
                </a:lnTo>
                <a:close/>
              </a:path>
              <a:path w="1109979" h="100330">
                <a:moveTo>
                  <a:pt x="1100327" y="45847"/>
                </a:moveTo>
                <a:lnTo>
                  <a:pt x="1097915" y="45847"/>
                </a:lnTo>
                <a:lnTo>
                  <a:pt x="1097915" y="53975"/>
                </a:lnTo>
                <a:lnTo>
                  <a:pt x="1100327" y="53975"/>
                </a:lnTo>
                <a:lnTo>
                  <a:pt x="1100327" y="45847"/>
                </a:lnTo>
                <a:close/>
              </a:path>
              <a:path w="1109979" h="100330">
                <a:moveTo>
                  <a:pt x="1082889" y="45209"/>
                </a:moveTo>
                <a:lnTo>
                  <a:pt x="1090948" y="49911"/>
                </a:lnTo>
                <a:lnTo>
                  <a:pt x="1097915" y="45847"/>
                </a:lnTo>
                <a:lnTo>
                  <a:pt x="1100327" y="45847"/>
                </a:lnTo>
                <a:lnTo>
                  <a:pt x="1100327" y="45212"/>
                </a:lnTo>
                <a:lnTo>
                  <a:pt x="1082889" y="452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570473" y="2798064"/>
            <a:ext cx="970280" cy="100330"/>
          </a:xfrm>
          <a:custGeom>
            <a:avLst/>
            <a:gdLst/>
            <a:ahLst/>
            <a:cxnLst/>
            <a:rect l="l" t="t" r="r" b="b"/>
            <a:pathLst>
              <a:path w="970279" h="100330">
                <a:moveTo>
                  <a:pt x="884554" y="0"/>
                </a:moveTo>
                <a:lnTo>
                  <a:pt x="881634" y="762"/>
                </a:lnTo>
                <a:lnTo>
                  <a:pt x="880237" y="3048"/>
                </a:lnTo>
                <a:lnTo>
                  <a:pt x="878966" y="5334"/>
                </a:lnTo>
                <a:lnTo>
                  <a:pt x="879728" y="8255"/>
                </a:lnTo>
                <a:lnTo>
                  <a:pt x="882014" y="9525"/>
                </a:lnTo>
                <a:lnTo>
                  <a:pt x="943188" y="45209"/>
                </a:lnTo>
                <a:lnTo>
                  <a:pt x="960627" y="45212"/>
                </a:lnTo>
                <a:lnTo>
                  <a:pt x="960627" y="54737"/>
                </a:lnTo>
                <a:lnTo>
                  <a:pt x="942975" y="54737"/>
                </a:lnTo>
                <a:lnTo>
                  <a:pt x="882014" y="90297"/>
                </a:lnTo>
                <a:lnTo>
                  <a:pt x="879728" y="91567"/>
                </a:lnTo>
                <a:lnTo>
                  <a:pt x="878966" y="94487"/>
                </a:lnTo>
                <a:lnTo>
                  <a:pt x="880237" y="96774"/>
                </a:lnTo>
                <a:lnTo>
                  <a:pt x="881634" y="99060"/>
                </a:lnTo>
                <a:lnTo>
                  <a:pt x="884554" y="99822"/>
                </a:lnTo>
                <a:lnTo>
                  <a:pt x="886840" y="98425"/>
                </a:lnTo>
                <a:lnTo>
                  <a:pt x="961751" y="54737"/>
                </a:lnTo>
                <a:lnTo>
                  <a:pt x="960627" y="54737"/>
                </a:lnTo>
                <a:lnTo>
                  <a:pt x="961755" y="54734"/>
                </a:lnTo>
                <a:lnTo>
                  <a:pt x="970026" y="49911"/>
                </a:lnTo>
                <a:lnTo>
                  <a:pt x="886840" y="1397"/>
                </a:lnTo>
                <a:lnTo>
                  <a:pt x="884554" y="0"/>
                </a:lnTo>
                <a:close/>
              </a:path>
              <a:path w="970279" h="100330">
                <a:moveTo>
                  <a:pt x="951248" y="49911"/>
                </a:moveTo>
                <a:lnTo>
                  <a:pt x="942978" y="54734"/>
                </a:lnTo>
                <a:lnTo>
                  <a:pt x="960627" y="54737"/>
                </a:lnTo>
                <a:lnTo>
                  <a:pt x="960627" y="53975"/>
                </a:lnTo>
                <a:lnTo>
                  <a:pt x="958215" y="53975"/>
                </a:lnTo>
                <a:lnTo>
                  <a:pt x="951248" y="49911"/>
                </a:lnTo>
                <a:close/>
              </a:path>
              <a:path w="970279" h="100330">
                <a:moveTo>
                  <a:pt x="0" y="45085"/>
                </a:moveTo>
                <a:lnTo>
                  <a:pt x="0" y="54610"/>
                </a:lnTo>
                <a:lnTo>
                  <a:pt x="942978" y="54734"/>
                </a:lnTo>
                <a:lnTo>
                  <a:pt x="951248" y="49911"/>
                </a:lnTo>
                <a:lnTo>
                  <a:pt x="943188" y="45209"/>
                </a:lnTo>
                <a:lnTo>
                  <a:pt x="0" y="45085"/>
                </a:lnTo>
                <a:close/>
              </a:path>
              <a:path w="970279" h="100330">
                <a:moveTo>
                  <a:pt x="958215" y="45847"/>
                </a:moveTo>
                <a:lnTo>
                  <a:pt x="951248" y="49911"/>
                </a:lnTo>
                <a:lnTo>
                  <a:pt x="958215" y="53975"/>
                </a:lnTo>
                <a:lnTo>
                  <a:pt x="958215" y="45847"/>
                </a:lnTo>
                <a:close/>
              </a:path>
              <a:path w="970279" h="100330">
                <a:moveTo>
                  <a:pt x="960627" y="45847"/>
                </a:moveTo>
                <a:lnTo>
                  <a:pt x="958215" y="45847"/>
                </a:lnTo>
                <a:lnTo>
                  <a:pt x="958215" y="53975"/>
                </a:lnTo>
                <a:lnTo>
                  <a:pt x="960627" y="53975"/>
                </a:lnTo>
                <a:lnTo>
                  <a:pt x="960627" y="45847"/>
                </a:lnTo>
                <a:close/>
              </a:path>
              <a:path w="970279" h="100330">
                <a:moveTo>
                  <a:pt x="943188" y="45209"/>
                </a:moveTo>
                <a:lnTo>
                  <a:pt x="951248" y="49911"/>
                </a:lnTo>
                <a:lnTo>
                  <a:pt x="958215" y="45847"/>
                </a:lnTo>
                <a:lnTo>
                  <a:pt x="960627" y="45847"/>
                </a:lnTo>
                <a:lnTo>
                  <a:pt x="960627" y="45212"/>
                </a:lnTo>
                <a:lnTo>
                  <a:pt x="943188" y="452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846698" y="3077464"/>
            <a:ext cx="694055" cy="100330"/>
          </a:xfrm>
          <a:custGeom>
            <a:avLst/>
            <a:gdLst/>
            <a:ahLst/>
            <a:cxnLst/>
            <a:rect l="l" t="t" r="r" b="b"/>
            <a:pathLst>
              <a:path w="694054" h="100330">
                <a:moveTo>
                  <a:pt x="675023" y="49911"/>
                </a:moveTo>
                <a:lnTo>
                  <a:pt x="605789" y="90297"/>
                </a:lnTo>
                <a:lnTo>
                  <a:pt x="603503" y="91567"/>
                </a:lnTo>
                <a:lnTo>
                  <a:pt x="602741" y="94487"/>
                </a:lnTo>
                <a:lnTo>
                  <a:pt x="604012" y="96774"/>
                </a:lnTo>
                <a:lnTo>
                  <a:pt x="605409" y="99060"/>
                </a:lnTo>
                <a:lnTo>
                  <a:pt x="608329" y="99822"/>
                </a:lnTo>
                <a:lnTo>
                  <a:pt x="610615" y="98425"/>
                </a:lnTo>
                <a:lnTo>
                  <a:pt x="685743" y="54610"/>
                </a:lnTo>
                <a:lnTo>
                  <a:pt x="684402" y="54610"/>
                </a:lnTo>
                <a:lnTo>
                  <a:pt x="684402" y="53975"/>
                </a:lnTo>
                <a:lnTo>
                  <a:pt x="681990" y="53975"/>
                </a:lnTo>
                <a:lnTo>
                  <a:pt x="675023" y="49911"/>
                </a:lnTo>
                <a:close/>
              </a:path>
              <a:path w="694054" h="100330">
                <a:moveTo>
                  <a:pt x="666750" y="45085"/>
                </a:moveTo>
                <a:lnTo>
                  <a:pt x="0" y="45085"/>
                </a:lnTo>
                <a:lnTo>
                  <a:pt x="0" y="54610"/>
                </a:lnTo>
                <a:lnTo>
                  <a:pt x="666967" y="54610"/>
                </a:lnTo>
                <a:lnTo>
                  <a:pt x="675023" y="49911"/>
                </a:lnTo>
                <a:lnTo>
                  <a:pt x="666750" y="45085"/>
                </a:lnTo>
                <a:close/>
              </a:path>
              <a:path w="694054" h="100330">
                <a:moveTo>
                  <a:pt x="685526" y="45085"/>
                </a:moveTo>
                <a:lnTo>
                  <a:pt x="684402" y="45085"/>
                </a:lnTo>
                <a:lnTo>
                  <a:pt x="684402" y="54610"/>
                </a:lnTo>
                <a:lnTo>
                  <a:pt x="685743" y="54610"/>
                </a:lnTo>
                <a:lnTo>
                  <a:pt x="693801" y="49911"/>
                </a:lnTo>
                <a:lnTo>
                  <a:pt x="685526" y="45085"/>
                </a:lnTo>
                <a:close/>
              </a:path>
              <a:path w="694054" h="100330">
                <a:moveTo>
                  <a:pt x="681990" y="45847"/>
                </a:moveTo>
                <a:lnTo>
                  <a:pt x="675023" y="49911"/>
                </a:lnTo>
                <a:lnTo>
                  <a:pt x="681990" y="53975"/>
                </a:lnTo>
                <a:lnTo>
                  <a:pt x="681990" y="45847"/>
                </a:lnTo>
                <a:close/>
              </a:path>
              <a:path w="694054" h="100330">
                <a:moveTo>
                  <a:pt x="684402" y="45847"/>
                </a:moveTo>
                <a:lnTo>
                  <a:pt x="681990" y="45847"/>
                </a:lnTo>
                <a:lnTo>
                  <a:pt x="681990" y="53975"/>
                </a:lnTo>
                <a:lnTo>
                  <a:pt x="684402" y="53975"/>
                </a:lnTo>
                <a:lnTo>
                  <a:pt x="684402" y="45847"/>
                </a:lnTo>
                <a:close/>
              </a:path>
              <a:path w="694054" h="100330">
                <a:moveTo>
                  <a:pt x="608329" y="0"/>
                </a:moveTo>
                <a:lnTo>
                  <a:pt x="605409" y="762"/>
                </a:lnTo>
                <a:lnTo>
                  <a:pt x="604012" y="3048"/>
                </a:lnTo>
                <a:lnTo>
                  <a:pt x="602741" y="5334"/>
                </a:lnTo>
                <a:lnTo>
                  <a:pt x="603503" y="8255"/>
                </a:lnTo>
                <a:lnTo>
                  <a:pt x="605789" y="9525"/>
                </a:lnTo>
                <a:lnTo>
                  <a:pt x="675023" y="49911"/>
                </a:lnTo>
                <a:lnTo>
                  <a:pt x="681990" y="45847"/>
                </a:lnTo>
                <a:lnTo>
                  <a:pt x="684402" y="45847"/>
                </a:lnTo>
                <a:lnTo>
                  <a:pt x="684402" y="45085"/>
                </a:lnTo>
                <a:lnTo>
                  <a:pt x="685526" y="45085"/>
                </a:lnTo>
                <a:lnTo>
                  <a:pt x="610615" y="1397"/>
                </a:lnTo>
                <a:lnTo>
                  <a:pt x="60832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708650" y="3287014"/>
            <a:ext cx="831850" cy="100330"/>
          </a:xfrm>
          <a:custGeom>
            <a:avLst/>
            <a:gdLst/>
            <a:ahLst/>
            <a:cxnLst/>
            <a:rect l="l" t="t" r="r" b="b"/>
            <a:pathLst>
              <a:path w="831850" h="100329">
                <a:moveTo>
                  <a:pt x="813072" y="49911"/>
                </a:moveTo>
                <a:lnTo>
                  <a:pt x="743838" y="90297"/>
                </a:lnTo>
                <a:lnTo>
                  <a:pt x="741552" y="91567"/>
                </a:lnTo>
                <a:lnTo>
                  <a:pt x="740790" y="94487"/>
                </a:lnTo>
                <a:lnTo>
                  <a:pt x="742061" y="96774"/>
                </a:lnTo>
                <a:lnTo>
                  <a:pt x="743458" y="99060"/>
                </a:lnTo>
                <a:lnTo>
                  <a:pt x="746378" y="99822"/>
                </a:lnTo>
                <a:lnTo>
                  <a:pt x="748664" y="98425"/>
                </a:lnTo>
                <a:lnTo>
                  <a:pt x="823792" y="54610"/>
                </a:lnTo>
                <a:lnTo>
                  <a:pt x="822451" y="54610"/>
                </a:lnTo>
                <a:lnTo>
                  <a:pt x="822451" y="53975"/>
                </a:lnTo>
                <a:lnTo>
                  <a:pt x="820039" y="53975"/>
                </a:lnTo>
                <a:lnTo>
                  <a:pt x="813072" y="49911"/>
                </a:lnTo>
                <a:close/>
              </a:path>
              <a:path w="831850" h="100329">
                <a:moveTo>
                  <a:pt x="804799" y="45085"/>
                </a:moveTo>
                <a:lnTo>
                  <a:pt x="0" y="45085"/>
                </a:lnTo>
                <a:lnTo>
                  <a:pt x="0" y="54610"/>
                </a:lnTo>
                <a:lnTo>
                  <a:pt x="805016" y="54610"/>
                </a:lnTo>
                <a:lnTo>
                  <a:pt x="813072" y="49911"/>
                </a:lnTo>
                <a:lnTo>
                  <a:pt x="804799" y="45085"/>
                </a:lnTo>
                <a:close/>
              </a:path>
              <a:path w="831850" h="100329">
                <a:moveTo>
                  <a:pt x="823575" y="45085"/>
                </a:moveTo>
                <a:lnTo>
                  <a:pt x="822451" y="45085"/>
                </a:lnTo>
                <a:lnTo>
                  <a:pt x="822451" y="54610"/>
                </a:lnTo>
                <a:lnTo>
                  <a:pt x="823792" y="54610"/>
                </a:lnTo>
                <a:lnTo>
                  <a:pt x="831850" y="49911"/>
                </a:lnTo>
                <a:lnTo>
                  <a:pt x="823575" y="45085"/>
                </a:lnTo>
                <a:close/>
              </a:path>
              <a:path w="831850" h="100329">
                <a:moveTo>
                  <a:pt x="820039" y="45847"/>
                </a:moveTo>
                <a:lnTo>
                  <a:pt x="813072" y="49911"/>
                </a:lnTo>
                <a:lnTo>
                  <a:pt x="820039" y="53975"/>
                </a:lnTo>
                <a:lnTo>
                  <a:pt x="820039" y="45847"/>
                </a:lnTo>
                <a:close/>
              </a:path>
              <a:path w="831850" h="100329">
                <a:moveTo>
                  <a:pt x="822451" y="45847"/>
                </a:moveTo>
                <a:lnTo>
                  <a:pt x="820039" y="45847"/>
                </a:lnTo>
                <a:lnTo>
                  <a:pt x="820039" y="53975"/>
                </a:lnTo>
                <a:lnTo>
                  <a:pt x="822451" y="53975"/>
                </a:lnTo>
                <a:lnTo>
                  <a:pt x="822451" y="45847"/>
                </a:lnTo>
                <a:close/>
              </a:path>
              <a:path w="831850" h="100329">
                <a:moveTo>
                  <a:pt x="746378" y="0"/>
                </a:moveTo>
                <a:lnTo>
                  <a:pt x="743458" y="762"/>
                </a:lnTo>
                <a:lnTo>
                  <a:pt x="742061" y="3048"/>
                </a:lnTo>
                <a:lnTo>
                  <a:pt x="740790" y="5334"/>
                </a:lnTo>
                <a:lnTo>
                  <a:pt x="741552" y="8255"/>
                </a:lnTo>
                <a:lnTo>
                  <a:pt x="743838" y="9525"/>
                </a:lnTo>
                <a:lnTo>
                  <a:pt x="813072" y="49911"/>
                </a:lnTo>
                <a:lnTo>
                  <a:pt x="820039" y="45847"/>
                </a:lnTo>
                <a:lnTo>
                  <a:pt x="822451" y="45847"/>
                </a:lnTo>
                <a:lnTo>
                  <a:pt x="822451" y="45085"/>
                </a:lnTo>
                <a:lnTo>
                  <a:pt x="823575" y="45085"/>
                </a:lnTo>
                <a:lnTo>
                  <a:pt x="748664" y="1397"/>
                </a:lnTo>
                <a:lnTo>
                  <a:pt x="7463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500623" y="3707765"/>
            <a:ext cx="1040130" cy="99695"/>
          </a:xfrm>
          <a:custGeom>
            <a:avLst/>
            <a:gdLst/>
            <a:ahLst/>
            <a:cxnLst/>
            <a:rect l="l" t="t" r="r" b="b"/>
            <a:pathLst>
              <a:path w="1040129" h="99695">
                <a:moveTo>
                  <a:pt x="1020989" y="49847"/>
                </a:moveTo>
                <a:lnTo>
                  <a:pt x="951864" y="90170"/>
                </a:lnTo>
                <a:lnTo>
                  <a:pt x="949578" y="91567"/>
                </a:lnTo>
                <a:lnTo>
                  <a:pt x="948816" y="94488"/>
                </a:lnTo>
                <a:lnTo>
                  <a:pt x="950087" y="96647"/>
                </a:lnTo>
                <a:lnTo>
                  <a:pt x="951484" y="98933"/>
                </a:lnTo>
                <a:lnTo>
                  <a:pt x="954404" y="99695"/>
                </a:lnTo>
                <a:lnTo>
                  <a:pt x="956690" y="98425"/>
                </a:lnTo>
                <a:lnTo>
                  <a:pt x="1031818" y="54610"/>
                </a:lnTo>
                <a:lnTo>
                  <a:pt x="1030477" y="54610"/>
                </a:lnTo>
                <a:lnTo>
                  <a:pt x="1030477" y="53975"/>
                </a:lnTo>
                <a:lnTo>
                  <a:pt x="1028065" y="53975"/>
                </a:lnTo>
                <a:lnTo>
                  <a:pt x="1020989" y="49847"/>
                </a:lnTo>
                <a:close/>
              </a:path>
              <a:path w="1040129" h="99695">
                <a:moveTo>
                  <a:pt x="1012825" y="45085"/>
                </a:moveTo>
                <a:lnTo>
                  <a:pt x="0" y="45085"/>
                </a:lnTo>
                <a:lnTo>
                  <a:pt x="0" y="54610"/>
                </a:lnTo>
                <a:lnTo>
                  <a:pt x="1012825" y="54610"/>
                </a:lnTo>
                <a:lnTo>
                  <a:pt x="1020989" y="49847"/>
                </a:lnTo>
                <a:lnTo>
                  <a:pt x="1012825" y="45085"/>
                </a:lnTo>
                <a:close/>
              </a:path>
              <a:path w="1040129" h="99695">
                <a:moveTo>
                  <a:pt x="1031622" y="45085"/>
                </a:moveTo>
                <a:lnTo>
                  <a:pt x="1030477" y="45085"/>
                </a:lnTo>
                <a:lnTo>
                  <a:pt x="1030477" y="54610"/>
                </a:lnTo>
                <a:lnTo>
                  <a:pt x="1031818" y="54610"/>
                </a:lnTo>
                <a:lnTo>
                  <a:pt x="1039876" y="49911"/>
                </a:lnTo>
                <a:lnTo>
                  <a:pt x="1031622" y="45085"/>
                </a:lnTo>
                <a:close/>
              </a:path>
              <a:path w="1040129" h="99695">
                <a:moveTo>
                  <a:pt x="1028065" y="45720"/>
                </a:moveTo>
                <a:lnTo>
                  <a:pt x="1020989" y="49847"/>
                </a:lnTo>
                <a:lnTo>
                  <a:pt x="1028065" y="53975"/>
                </a:lnTo>
                <a:lnTo>
                  <a:pt x="1028065" y="45720"/>
                </a:lnTo>
                <a:close/>
              </a:path>
              <a:path w="1040129" h="99695">
                <a:moveTo>
                  <a:pt x="1030477" y="45720"/>
                </a:moveTo>
                <a:lnTo>
                  <a:pt x="1028065" y="45720"/>
                </a:lnTo>
                <a:lnTo>
                  <a:pt x="1028065" y="53975"/>
                </a:lnTo>
                <a:lnTo>
                  <a:pt x="1030477" y="53975"/>
                </a:lnTo>
                <a:lnTo>
                  <a:pt x="1030477" y="45720"/>
                </a:lnTo>
                <a:close/>
              </a:path>
              <a:path w="1040129" h="99695">
                <a:moveTo>
                  <a:pt x="954404" y="0"/>
                </a:moveTo>
                <a:lnTo>
                  <a:pt x="951484" y="762"/>
                </a:lnTo>
                <a:lnTo>
                  <a:pt x="950087" y="3048"/>
                </a:lnTo>
                <a:lnTo>
                  <a:pt x="948816" y="5207"/>
                </a:lnTo>
                <a:lnTo>
                  <a:pt x="949578" y="8128"/>
                </a:lnTo>
                <a:lnTo>
                  <a:pt x="951864" y="9525"/>
                </a:lnTo>
                <a:lnTo>
                  <a:pt x="1020989" y="49847"/>
                </a:lnTo>
                <a:lnTo>
                  <a:pt x="1028065" y="45720"/>
                </a:lnTo>
                <a:lnTo>
                  <a:pt x="1030477" y="45720"/>
                </a:lnTo>
                <a:lnTo>
                  <a:pt x="1030477" y="45085"/>
                </a:lnTo>
                <a:lnTo>
                  <a:pt x="1031622" y="45085"/>
                </a:lnTo>
                <a:lnTo>
                  <a:pt x="956690" y="1270"/>
                </a:lnTo>
                <a:lnTo>
                  <a:pt x="95440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826889" y="1376299"/>
            <a:ext cx="100330" cy="557530"/>
          </a:xfrm>
          <a:custGeom>
            <a:avLst/>
            <a:gdLst/>
            <a:ahLst/>
            <a:cxnLst/>
            <a:rect l="l" t="t" r="r" b="b"/>
            <a:pathLst>
              <a:path w="100329" h="557530">
                <a:moveTo>
                  <a:pt x="49911" y="18904"/>
                </a:moveTo>
                <a:lnTo>
                  <a:pt x="45212" y="26960"/>
                </a:lnTo>
                <a:lnTo>
                  <a:pt x="45085" y="557276"/>
                </a:lnTo>
                <a:lnTo>
                  <a:pt x="54610" y="557276"/>
                </a:lnTo>
                <a:lnTo>
                  <a:pt x="54610" y="26960"/>
                </a:lnTo>
                <a:lnTo>
                  <a:pt x="49911" y="18904"/>
                </a:lnTo>
                <a:close/>
              </a:path>
              <a:path w="100329" h="557530">
                <a:moveTo>
                  <a:pt x="49911" y="0"/>
                </a:moveTo>
                <a:lnTo>
                  <a:pt x="1397" y="83312"/>
                </a:lnTo>
                <a:lnTo>
                  <a:pt x="0" y="85598"/>
                </a:lnTo>
                <a:lnTo>
                  <a:pt x="762" y="88518"/>
                </a:lnTo>
                <a:lnTo>
                  <a:pt x="3048" y="89788"/>
                </a:lnTo>
                <a:lnTo>
                  <a:pt x="5334" y="91186"/>
                </a:lnTo>
                <a:lnTo>
                  <a:pt x="8255" y="90424"/>
                </a:lnTo>
                <a:lnTo>
                  <a:pt x="9525" y="88137"/>
                </a:lnTo>
                <a:lnTo>
                  <a:pt x="45085" y="27177"/>
                </a:lnTo>
                <a:lnTo>
                  <a:pt x="45085" y="9525"/>
                </a:lnTo>
                <a:lnTo>
                  <a:pt x="55457" y="9525"/>
                </a:lnTo>
                <a:lnTo>
                  <a:pt x="49911" y="0"/>
                </a:lnTo>
                <a:close/>
              </a:path>
              <a:path w="100329" h="557530">
                <a:moveTo>
                  <a:pt x="55457" y="9525"/>
                </a:moveTo>
                <a:lnTo>
                  <a:pt x="54610" y="9525"/>
                </a:lnTo>
                <a:lnTo>
                  <a:pt x="54737" y="27177"/>
                </a:lnTo>
                <a:lnTo>
                  <a:pt x="90297" y="88137"/>
                </a:lnTo>
                <a:lnTo>
                  <a:pt x="91566" y="90424"/>
                </a:lnTo>
                <a:lnTo>
                  <a:pt x="94487" y="91186"/>
                </a:lnTo>
                <a:lnTo>
                  <a:pt x="96774" y="89788"/>
                </a:lnTo>
                <a:lnTo>
                  <a:pt x="99060" y="88518"/>
                </a:lnTo>
                <a:lnTo>
                  <a:pt x="99822" y="85598"/>
                </a:lnTo>
                <a:lnTo>
                  <a:pt x="98425" y="83312"/>
                </a:lnTo>
                <a:lnTo>
                  <a:pt x="55457" y="9525"/>
                </a:lnTo>
                <a:close/>
              </a:path>
              <a:path w="100329" h="557530">
                <a:moveTo>
                  <a:pt x="54610" y="9525"/>
                </a:moveTo>
                <a:lnTo>
                  <a:pt x="45085" y="9525"/>
                </a:lnTo>
                <a:lnTo>
                  <a:pt x="45085" y="27177"/>
                </a:lnTo>
                <a:lnTo>
                  <a:pt x="49911" y="18904"/>
                </a:lnTo>
                <a:lnTo>
                  <a:pt x="45847" y="11937"/>
                </a:lnTo>
                <a:lnTo>
                  <a:pt x="54610" y="11937"/>
                </a:lnTo>
                <a:lnTo>
                  <a:pt x="54610" y="9525"/>
                </a:lnTo>
                <a:close/>
              </a:path>
              <a:path w="100329" h="557530">
                <a:moveTo>
                  <a:pt x="54610" y="11937"/>
                </a:moveTo>
                <a:lnTo>
                  <a:pt x="53975" y="11937"/>
                </a:lnTo>
                <a:lnTo>
                  <a:pt x="49911" y="18904"/>
                </a:lnTo>
                <a:lnTo>
                  <a:pt x="54610" y="26960"/>
                </a:lnTo>
                <a:lnTo>
                  <a:pt x="54610" y="11937"/>
                </a:lnTo>
                <a:close/>
              </a:path>
              <a:path w="100329" h="557530">
                <a:moveTo>
                  <a:pt x="53975" y="11937"/>
                </a:moveTo>
                <a:lnTo>
                  <a:pt x="45847" y="11937"/>
                </a:lnTo>
                <a:lnTo>
                  <a:pt x="49911" y="18904"/>
                </a:lnTo>
                <a:lnTo>
                  <a:pt x="53975" y="119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549140" y="1393825"/>
            <a:ext cx="99695" cy="1519555"/>
          </a:xfrm>
          <a:custGeom>
            <a:avLst/>
            <a:gdLst/>
            <a:ahLst/>
            <a:cxnLst/>
            <a:rect l="l" t="t" r="r" b="b"/>
            <a:pathLst>
              <a:path w="99695" h="1519555">
                <a:moveTo>
                  <a:pt x="49847" y="18886"/>
                </a:moveTo>
                <a:lnTo>
                  <a:pt x="45085" y="27050"/>
                </a:lnTo>
                <a:lnTo>
                  <a:pt x="45085" y="1519301"/>
                </a:lnTo>
                <a:lnTo>
                  <a:pt x="54610" y="1519301"/>
                </a:lnTo>
                <a:lnTo>
                  <a:pt x="54610" y="27050"/>
                </a:lnTo>
                <a:lnTo>
                  <a:pt x="49847" y="18886"/>
                </a:lnTo>
                <a:close/>
              </a:path>
              <a:path w="99695" h="1519555">
                <a:moveTo>
                  <a:pt x="49911" y="0"/>
                </a:moveTo>
                <a:lnTo>
                  <a:pt x="1270" y="83185"/>
                </a:lnTo>
                <a:lnTo>
                  <a:pt x="0" y="85471"/>
                </a:lnTo>
                <a:lnTo>
                  <a:pt x="762" y="88391"/>
                </a:lnTo>
                <a:lnTo>
                  <a:pt x="3048" y="89788"/>
                </a:lnTo>
                <a:lnTo>
                  <a:pt x="5207" y="91059"/>
                </a:lnTo>
                <a:lnTo>
                  <a:pt x="8127" y="90297"/>
                </a:lnTo>
                <a:lnTo>
                  <a:pt x="9525" y="88011"/>
                </a:lnTo>
                <a:lnTo>
                  <a:pt x="45085" y="27050"/>
                </a:lnTo>
                <a:lnTo>
                  <a:pt x="45085" y="9398"/>
                </a:lnTo>
                <a:lnTo>
                  <a:pt x="55391" y="9398"/>
                </a:lnTo>
                <a:lnTo>
                  <a:pt x="49911" y="0"/>
                </a:lnTo>
                <a:close/>
              </a:path>
              <a:path w="99695" h="1519555">
                <a:moveTo>
                  <a:pt x="55391" y="9398"/>
                </a:moveTo>
                <a:lnTo>
                  <a:pt x="54610" y="9398"/>
                </a:lnTo>
                <a:lnTo>
                  <a:pt x="54610" y="27050"/>
                </a:lnTo>
                <a:lnTo>
                  <a:pt x="90170" y="88011"/>
                </a:lnTo>
                <a:lnTo>
                  <a:pt x="91567" y="90297"/>
                </a:lnTo>
                <a:lnTo>
                  <a:pt x="94487" y="91059"/>
                </a:lnTo>
                <a:lnTo>
                  <a:pt x="96647" y="89788"/>
                </a:lnTo>
                <a:lnTo>
                  <a:pt x="98933" y="88391"/>
                </a:lnTo>
                <a:lnTo>
                  <a:pt x="99695" y="85471"/>
                </a:lnTo>
                <a:lnTo>
                  <a:pt x="98425" y="83185"/>
                </a:lnTo>
                <a:lnTo>
                  <a:pt x="55391" y="9398"/>
                </a:lnTo>
                <a:close/>
              </a:path>
              <a:path w="99695" h="1519555">
                <a:moveTo>
                  <a:pt x="54610" y="9398"/>
                </a:moveTo>
                <a:lnTo>
                  <a:pt x="45085" y="9398"/>
                </a:lnTo>
                <a:lnTo>
                  <a:pt x="45085" y="27050"/>
                </a:lnTo>
                <a:lnTo>
                  <a:pt x="49847" y="18886"/>
                </a:lnTo>
                <a:lnTo>
                  <a:pt x="45720" y="11811"/>
                </a:lnTo>
                <a:lnTo>
                  <a:pt x="54610" y="11811"/>
                </a:lnTo>
                <a:lnTo>
                  <a:pt x="54610" y="9398"/>
                </a:lnTo>
                <a:close/>
              </a:path>
              <a:path w="99695" h="1519555">
                <a:moveTo>
                  <a:pt x="54610" y="11811"/>
                </a:moveTo>
                <a:lnTo>
                  <a:pt x="53975" y="11811"/>
                </a:lnTo>
                <a:lnTo>
                  <a:pt x="49847" y="18886"/>
                </a:lnTo>
                <a:lnTo>
                  <a:pt x="54610" y="27050"/>
                </a:lnTo>
                <a:lnTo>
                  <a:pt x="54610" y="11811"/>
                </a:lnTo>
                <a:close/>
              </a:path>
              <a:path w="99695" h="1519555">
                <a:moveTo>
                  <a:pt x="53975" y="11811"/>
                </a:moveTo>
                <a:lnTo>
                  <a:pt x="45720" y="11811"/>
                </a:lnTo>
                <a:lnTo>
                  <a:pt x="49847" y="18886"/>
                </a:lnTo>
                <a:lnTo>
                  <a:pt x="53975" y="118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923665" y="1387475"/>
            <a:ext cx="99695" cy="1106805"/>
          </a:xfrm>
          <a:custGeom>
            <a:avLst/>
            <a:gdLst/>
            <a:ahLst/>
            <a:cxnLst/>
            <a:rect l="l" t="t" r="r" b="b"/>
            <a:pathLst>
              <a:path w="99695" h="1106805">
                <a:moveTo>
                  <a:pt x="49847" y="18886"/>
                </a:moveTo>
                <a:lnTo>
                  <a:pt x="45085" y="27050"/>
                </a:lnTo>
                <a:lnTo>
                  <a:pt x="45085" y="1106551"/>
                </a:lnTo>
                <a:lnTo>
                  <a:pt x="54610" y="1106551"/>
                </a:lnTo>
                <a:lnTo>
                  <a:pt x="54610" y="27050"/>
                </a:lnTo>
                <a:lnTo>
                  <a:pt x="49847" y="18886"/>
                </a:lnTo>
                <a:close/>
              </a:path>
              <a:path w="99695" h="1106805">
                <a:moveTo>
                  <a:pt x="49911" y="0"/>
                </a:moveTo>
                <a:lnTo>
                  <a:pt x="1270" y="83185"/>
                </a:lnTo>
                <a:lnTo>
                  <a:pt x="0" y="85471"/>
                </a:lnTo>
                <a:lnTo>
                  <a:pt x="762" y="88391"/>
                </a:lnTo>
                <a:lnTo>
                  <a:pt x="3048" y="89788"/>
                </a:lnTo>
                <a:lnTo>
                  <a:pt x="5207" y="91059"/>
                </a:lnTo>
                <a:lnTo>
                  <a:pt x="8127" y="90297"/>
                </a:lnTo>
                <a:lnTo>
                  <a:pt x="9525" y="88011"/>
                </a:lnTo>
                <a:lnTo>
                  <a:pt x="45085" y="27050"/>
                </a:lnTo>
                <a:lnTo>
                  <a:pt x="45085" y="9398"/>
                </a:lnTo>
                <a:lnTo>
                  <a:pt x="55391" y="9398"/>
                </a:lnTo>
                <a:lnTo>
                  <a:pt x="49911" y="0"/>
                </a:lnTo>
                <a:close/>
              </a:path>
              <a:path w="99695" h="1106805">
                <a:moveTo>
                  <a:pt x="55391" y="9398"/>
                </a:moveTo>
                <a:lnTo>
                  <a:pt x="54610" y="9398"/>
                </a:lnTo>
                <a:lnTo>
                  <a:pt x="54610" y="27050"/>
                </a:lnTo>
                <a:lnTo>
                  <a:pt x="90170" y="88011"/>
                </a:lnTo>
                <a:lnTo>
                  <a:pt x="91567" y="90297"/>
                </a:lnTo>
                <a:lnTo>
                  <a:pt x="94487" y="91059"/>
                </a:lnTo>
                <a:lnTo>
                  <a:pt x="96647" y="89788"/>
                </a:lnTo>
                <a:lnTo>
                  <a:pt x="98933" y="88391"/>
                </a:lnTo>
                <a:lnTo>
                  <a:pt x="99695" y="85471"/>
                </a:lnTo>
                <a:lnTo>
                  <a:pt x="98425" y="83185"/>
                </a:lnTo>
                <a:lnTo>
                  <a:pt x="55391" y="9398"/>
                </a:lnTo>
                <a:close/>
              </a:path>
              <a:path w="99695" h="1106805">
                <a:moveTo>
                  <a:pt x="54610" y="9398"/>
                </a:moveTo>
                <a:lnTo>
                  <a:pt x="45085" y="9398"/>
                </a:lnTo>
                <a:lnTo>
                  <a:pt x="45085" y="27050"/>
                </a:lnTo>
                <a:lnTo>
                  <a:pt x="49847" y="18886"/>
                </a:lnTo>
                <a:lnTo>
                  <a:pt x="45720" y="11811"/>
                </a:lnTo>
                <a:lnTo>
                  <a:pt x="54610" y="11811"/>
                </a:lnTo>
                <a:lnTo>
                  <a:pt x="54610" y="9398"/>
                </a:lnTo>
                <a:close/>
              </a:path>
              <a:path w="99695" h="1106805">
                <a:moveTo>
                  <a:pt x="54610" y="11811"/>
                </a:moveTo>
                <a:lnTo>
                  <a:pt x="53975" y="11811"/>
                </a:lnTo>
                <a:lnTo>
                  <a:pt x="49847" y="18886"/>
                </a:lnTo>
                <a:lnTo>
                  <a:pt x="54610" y="27050"/>
                </a:lnTo>
                <a:lnTo>
                  <a:pt x="54610" y="11811"/>
                </a:lnTo>
                <a:close/>
              </a:path>
              <a:path w="99695" h="1106805">
                <a:moveTo>
                  <a:pt x="53975" y="11811"/>
                </a:moveTo>
                <a:lnTo>
                  <a:pt x="45720" y="11811"/>
                </a:lnTo>
                <a:lnTo>
                  <a:pt x="49847" y="18886"/>
                </a:lnTo>
                <a:lnTo>
                  <a:pt x="53975" y="118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349625" y="3824859"/>
            <a:ext cx="420370" cy="631825"/>
          </a:xfrm>
          <a:custGeom>
            <a:avLst/>
            <a:gdLst/>
            <a:ahLst/>
            <a:cxnLst/>
            <a:rect l="l" t="t" r="r" b="b"/>
            <a:pathLst>
              <a:path w="420370" h="631825">
                <a:moveTo>
                  <a:pt x="7874" y="530402"/>
                </a:moveTo>
                <a:lnTo>
                  <a:pt x="5587" y="532422"/>
                </a:lnTo>
                <a:lnTo>
                  <a:pt x="5430" y="535584"/>
                </a:lnTo>
                <a:lnTo>
                  <a:pt x="0" y="631266"/>
                </a:lnTo>
                <a:lnTo>
                  <a:pt x="10640" y="626021"/>
                </a:lnTo>
                <a:lnTo>
                  <a:pt x="9144" y="626021"/>
                </a:lnTo>
                <a:lnTo>
                  <a:pt x="1270" y="620763"/>
                </a:lnTo>
                <a:lnTo>
                  <a:pt x="10913" y="606187"/>
                </a:lnTo>
                <a:lnTo>
                  <a:pt x="14986" y="535584"/>
                </a:lnTo>
                <a:lnTo>
                  <a:pt x="15112" y="532955"/>
                </a:lnTo>
                <a:lnTo>
                  <a:pt x="13080" y="530707"/>
                </a:lnTo>
                <a:lnTo>
                  <a:pt x="7874" y="530402"/>
                </a:lnTo>
                <a:close/>
              </a:path>
              <a:path w="420370" h="631825">
                <a:moveTo>
                  <a:pt x="10913" y="606187"/>
                </a:moveTo>
                <a:lnTo>
                  <a:pt x="1270" y="620763"/>
                </a:lnTo>
                <a:lnTo>
                  <a:pt x="9144" y="626021"/>
                </a:lnTo>
                <a:lnTo>
                  <a:pt x="10706" y="623658"/>
                </a:lnTo>
                <a:lnTo>
                  <a:pt x="9905" y="623658"/>
                </a:lnTo>
                <a:lnTo>
                  <a:pt x="3048" y="619112"/>
                </a:lnTo>
                <a:lnTo>
                  <a:pt x="10376" y="615498"/>
                </a:lnTo>
                <a:lnTo>
                  <a:pt x="10913" y="606187"/>
                </a:lnTo>
                <a:close/>
              </a:path>
              <a:path w="420370" h="631825">
                <a:moveTo>
                  <a:pt x="84582" y="578929"/>
                </a:moveTo>
                <a:lnTo>
                  <a:pt x="18879" y="611305"/>
                </a:lnTo>
                <a:lnTo>
                  <a:pt x="9144" y="626021"/>
                </a:lnTo>
                <a:lnTo>
                  <a:pt x="10640" y="626021"/>
                </a:lnTo>
                <a:lnTo>
                  <a:pt x="86487" y="588632"/>
                </a:lnTo>
                <a:lnTo>
                  <a:pt x="88773" y="587476"/>
                </a:lnTo>
                <a:lnTo>
                  <a:pt x="89788" y="584619"/>
                </a:lnTo>
                <a:lnTo>
                  <a:pt x="88646" y="582256"/>
                </a:lnTo>
                <a:lnTo>
                  <a:pt x="87375" y="579894"/>
                </a:lnTo>
                <a:lnTo>
                  <a:pt x="84582" y="578929"/>
                </a:lnTo>
                <a:close/>
              </a:path>
              <a:path w="420370" h="631825">
                <a:moveTo>
                  <a:pt x="10376" y="615498"/>
                </a:moveTo>
                <a:lnTo>
                  <a:pt x="3048" y="619112"/>
                </a:lnTo>
                <a:lnTo>
                  <a:pt x="9905" y="623658"/>
                </a:lnTo>
                <a:lnTo>
                  <a:pt x="10376" y="615498"/>
                </a:lnTo>
                <a:close/>
              </a:path>
              <a:path w="420370" h="631825">
                <a:moveTo>
                  <a:pt x="18879" y="611305"/>
                </a:moveTo>
                <a:lnTo>
                  <a:pt x="10376" y="615498"/>
                </a:lnTo>
                <a:lnTo>
                  <a:pt x="9905" y="623658"/>
                </a:lnTo>
                <a:lnTo>
                  <a:pt x="10706" y="623658"/>
                </a:lnTo>
                <a:lnTo>
                  <a:pt x="18879" y="611305"/>
                </a:lnTo>
                <a:close/>
              </a:path>
              <a:path w="420370" h="631825">
                <a:moveTo>
                  <a:pt x="411988" y="0"/>
                </a:moveTo>
                <a:lnTo>
                  <a:pt x="10913" y="606187"/>
                </a:lnTo>
                <a:lnTo>
                  <a:pt x="10376" y="615498"/>
                </a:lnTo>
                <a:lnTo>
                  <a:pt x="18879" y="611305"/>
                </a:lnTo>
                <a:lnTo>
                  <a:pt x="419862" y="5206"/>
                </a:lnTo>
                <a:lnTo>
                  <a:pt x="4119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271264" y="1377950"/>
            <a:ext cx="100330" cy="1184275"/>
          </a:xfrm>
          <a:custGeom>
            <a:avLst/>
            <a:gdLst/>
            <a:ahLst/>
            <a:cxnLst/>
            <a:rect l="l" t="t" r="r" b="b"/>
            <a:pathLst>
              <a:path w="100329" h="1184275">
                <a:moveTo>
                  <a:pt x="49911" y="18777"/>
                </a:moveTo>
                <a:lnTo>
                  <a:pt x="45212" y="26833"/>
                </a:lnTo>
                <a:lnTo>
                  <a:pt x="45085" y="1184275"/>
                </a:lnTo>
                <a:lnTo>
                  <a:pt x="54610" y="1184275"/>
                </a:lnTo>
                <a:lnTo>
                  <a:pt x="54610" y="26833"/>
                </a:lnTo>
                <a:lnTo>
                  <a:pt x="49911" y="18777"/>
                </a:lnTo>
                <a:close/>
              </a:path>
              <a:path w="100329" h="1184275">
                <a:moveTo>
                  <a:pt x="49911" y="0"/>
                </a:moveTo>
                <a:lnTo>
                  <a:pt x="1397" y="83185"/>
                </a:lnTo>
                <a:lnTo>
                  <a:pt x="0" y="85471"/>
                </a:lnTo>
                <a:lnTo>
                  <a:pt x="762" y="88391"/>
                </a:lnTo>
                <a:lnTo>
                  <a:pt x="3048" y="89788"/>
                </a:lnTo>
                <a:lnTo>
                  <a:pt x="5334" y="91059"/>
                </a:lnTo>
                <a:lnTo>
                  <a:pt x="8255" y="90297"/>
                </a:lnTo>
                <a:lnTo>
                  <a:pt x="9525" y="88011"/>
                </a:lnTo>
                <a:lnTo>
                  <a:pt x="45085" y="27050"/>
                </a:lnTo>
                <a:lnTo>
                  <a:pt x="45085" y="9398"/>
                </a:lnTo>
                <a:lnTo>
                  <a:pt x="55391" y="9398"/>
                </a:lnTo>
                <a:lnTo>
                  <a:pt x="49911" y="0"/>
                </a:lnTo>
                <a:close/>
              </a:path>
              <a:path w="100329" h="1184275">
                <a:moveTo>
                  <a:pt x="55391" y="9398"/>
                </a:moveTo>
                <a:lnTo>
                  <a:pt x="54610" y="9398"/>
                </a:lnTo>
                <a:lnTo>
                  <a:pt x="54737" y="27050"/>
                </a:lnTo>
                <a:lnTo>
                  <a:pt x="90297" y="88011"/>
                </a:lnTo>
                <a:lnTo>
                  <a:pt x="91566" y="90297"/>
                </a:lnTo>
                <a:lnTo>
                  <a:pt x="94487" y="91059"/>
                </a:lnTo>
                <a:lnTo>
                  <a:pt x="96774" y="89788"/>
                </a:lnTo>
                <a:lnTo>
                  <a:pt x="99060" y="88391"/>
                </a:lnTo>
                <a:lnTo>
                  <a:pt x="99822" y="85471"/>
                </a:lnTo>
                <a:lnTo>
                  <a:pt x="98425" y="83185"/>
                </a:lnTo>
                <a:lnTo>
                  <a:pt x="55391" y="9398"/>
                </a:lnTo>
                <a:close/>
              </a:path>
              <a:path w="100329" h="1184275">
                <a:moveTo>
                  <a:pt x="54610" y="9398"/>
                </a:moveTo>
                <a:lnTo>
                  <a:pt x="45085" y="9398"/>
                </a:lnTo>
                <a:lnTo>
                  <a:pt x="45085" y="27050"/>
                </a:lnTo>
                <a:lnTo>
                  <a:pt x="49911" y="18777"/>
                </a:lnTo>
                <a:lnTo>
                  <a:pt x="45847" y="11811"/>
                </a:lnTo>
                <a:lnTo>
                  <a:pt x="54610" y="11811"/>
                </a:lnTo>
                <a:lnTo>
                  <a:pt x="54610" y="9398"/>
                </a:lnTo>
                <a:close/>
              </a:path>
              <a:path w="100329" h="1184275">
                <a:moveTo>
                  <a:pt x="54610" y="11811"/>
                </a:moveTo>
                <a:lnTo>
                  <a:pt x="53975" y="11811"/>
                </a:lnTo>
                <a:lnTo>
                  <a:pt x="49911" y="18777"/>
                </a:lnTo>
                <a:lnTo>
                  <a:pt x="54610" y="26833"/>
                </a:lnTo>
                <a:lnTo>
                  <a:pt x="54610" y="11811"/>
                </a:lnTo>
                <a:close/>
              </a:path>
              <a:path w="100329" h="1184275">
                <a:moveTo>
                  <a:pt x="53975" y="11811"/>
                </a:moveTo>
                <a:lnTo>
                  <a:pt x="45847" y="11811"/>
                </a:lnTo>
                <a:lnTo>
                  <a:pt x="49911" y="18777"/>
                </a:lnTo>
                <a:lnTo>
                  <a:pt x="53975" y="118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044950" y="3754882"/>
            <a:ext cx="488315" cy="701675"/>
          </a:xfrm>
          <a:custGeom>
            <a:avLst/>
            <a:gdLst/>
            <a:ahLst/>
            <a:cxnLst/>
            <a:rect l="l" t="t" r="r" b="b"/>
            <a:pathLst>
              <a:path w="488314" h="701675">
                <a:moveTo>
                  <a:pt x="10033" y="600583"/>
                </a:moveTo>
                <a:lnTo>
                  <a:pt x="7747" y="602538"/>
                </a:lnTo>
                <a:lnTo>
                  <a:pt x="7434" y="605904"/>
                </a:lnTo>
                <a:lnTo>
                  <a:pt x="0" y="701243"/>
                </a:lnTo>
                <a:lnTo>
                  <a:pt x="10809" y="696201"/>
                </a:lnTo>
                <a:lnTo>
                  <a:pt x="9271" y="696201"/>
                </a:lnTo>
                <a:lnTo>
                  <a:pt x="1397" y="690778"/>
                </a:lnTo>
                <a:lnTo>
                  <a:pt x="11540" y="676147"/>
                </a:lnTo>
                <a:lnTo>
                  <a:pt x="17017" y="605904"/>
                </a:lnTo>
                <a:lnTo>
                  <a:pt x="17145" y="603275"/>
                </a:lnTo>
                <a:lnTo>
                  <a:pt x="15239" y="600989"/>
                </a:lnTo>
                <a:lnTo>
                  <a:pt x="10033" y="600583"/>
                </a:lnTo>
                <a:close/>
              </a:path>
              <a:path w="488314" h="701675">
                <a:moveTo>
                  <a:pt x="11540" y="676147"/>
                </a:moveTo>
                <a:lnTo>
                  <a:pt x="1397" y="690778"/>
                </a:lnTo>
                <a:lnTo>
                  <a:pt x="9271" y="696201"/>
                </a:lnTo>
                <a:lnTo>
                  <a:pt x="10899" y="693851"/>
                </a:lnTo>
                <a:lnTo>
                  <a:pt x="10160" y="693851"/>
                </a:lnTo>
                <a:lnTo>
                  <a:pt x="3301" y="689165"/>
                </a:lnTo>
                <a:lnTo>
                  <a:pt x="10797" y="685671"/>
                </a:lnTo>
                <a:lnTo>
                  <a:pt x="11540" y="676147"/>
                </a:lnTo>
                <a:close/>
              </a:path>
              <a:path w="488314" h="701675">
                <a:moveTo>
                  <a:pt x="85725" y="650748"/>
                </a:moveTo>
                <a:lnTo>
                  <a:pt x="19324" y="681697"/>
                </a:lnTo>
                <a:lnTo>
                  <a:pt x="9271" y="696201"/>
                </a:lnTo>
                <a:lnTo>
                  <a:pt x="10809" y="696201"/>
                </a:lnTo>
                <a:lnTo>
                  <a:pt x="87375" y="660488"/>
                </a:lnTo>
                <a:lnTo>
                  <a:pt x="89662" y="659384"/>
                </a:lnTo>
                <a:lnTo>
                  <a:pt x="90804" y="656551"/>
                </a:lnTo>
                <a:lnTo>
                  <a:pt x="88519" y="651776"/>
                </a:lnTo>
                <a:lnTo>
                  <a:pt x="85725" y="650748"/>
                </a:lnTo>
                <a:close/>
              </a:path>
              <a:path w="488314" h="701675">
                <a:moveTo>
                  <a:pt x="10797" y="685671"/>
                </a:moveTo>
                <a:lnTo>
                  <a:pt x="3301" y="689165"/>
                </a:lnTo>
                <a:lnTo>
                  <a:pt x="10160" y="693851"/>
                </a:lnTo>
                <a:lnTo>
                  <a:pt x="10797" y="685671"/>
                </a:lnTo>
                <a:close/>
              </a:path>
              <a:path w="488314" h="701675">
                <a:moveTo>
                  <a:pt x="19324" y="681697"/>
                </a:moveTo>
                <a:lnTo>
                  <a:pt x="10797" y="685671"/>
                </a:lnTo>
                <a:lnTo>
                  <a:pt x="10160" y="693851"/>
                </a:lnTo>
                <a:lnTo>
                  <a:pt x="10899" y="693851"/>
                </a:lnTo>
                <a:lnTo>
                  <a:pt x="19324" y="681697"/>
                </a:lnTo>
                <a:close/>
              </a:path>
              <a:path w="488314" h="701675">
                <a:moveTo>
                  <a:pt x="480313" y="0"/>
                </a:moveTo>
                <a:lnTo>
                  <a:pt x="11540" y="676147"/>
                </a:lnTo>
                <a:lnTo>
                  <a:pt x="10797" y="685671"/>
                </a:lnTo>
                <a:lnTo>
                  <a:pt x="19324" y="681697"/>
                </a:lnTo>
                <a:lnTo>
                  <a:pt x="488061" y="5461"/>
                </a:lnTo>
                <a:lnTo>
                  <a:pt x="4803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427471" y="3963809"/>
            <a:ext cx="489584" cy="492759"/>
          </a:xfrm>
          <a:custGeom>
            <a:avLst/>
            <a:gdLst/>
            <a:ahLst/>
            <a:cxnLst/>
            <a:rect l="l" t="t" r="r" b="b"/>
            <a:pathLst>
              <a:path w="489585" h="492760">
                <a:moveTo>
                  <a:pt x="395986" y="457606"/>
                </a:moveTo>
                <a:lnTo>
                  <a:pt x="393318" y="459117"/>
                </a:lnTo>
                <a:lnTo>
                  <a:pt x="392683" y="461657"/>
                </a:lnTo>
                <a:lnTo>
                  <a:pt x="391922" y="464197"/>
                </a:lnTo>
                <a:lnTo>
                  <a:pt x="393445" y="466813"/>
                </a:lnTo>
                <a:lnTo>
                  <a:pt x="489203" y="492315"/>
                </a:lnTo>
                <a:lnTo>
                  <a:pt x="488335" y="488975"/>
                </a:lnTo>
                <a:lnTo>
                  <a:pt x="479170" y="488975"/>
                </a:lnTo>
                <a:lnTo>
                  <a:pt x="466758" y="476482"/>
                </a:lnTo>
                <a:lnTo>
                  <a:pt x="395986" y="457606"/>
                </a:lnTo>
                <a:close/>
              </a:path>
              <a:path w="489585" h="492760">
                <a:moveTo>
                  <a:pt x="466758" y="476482"/>
                </a:moveTo>
                <a:lnTo>
                  <a:pt x="479170" y="488975"/>
                </a:lnTo>
                <a:lnTo>
                  <a:pt x="481346" y="486803"/>
                </a:lnTo>
                <a:lnTo>
                  <a:pt x="477900" y="486803"/>
                </a:lnTo>
                <a:lnTo>
                  <a:pt x="475845" y="478906"/>
                </a:lnTo>
                <a:lnTo>
                  <a:pt x="466758" y="476482"/>
                </a:lnTo>
                <a:close/>
              </a:path>
              <a:path w="489585" h="492760">
                <a:moveTo>
                  <a:pt x="461644" y="394957"/>
                </a:moveTo>
                <a:lnTo>
                  <a:pt x="456564" y="396278"/>
                </a:lnTo>
                <a:lnTo>
                  <a:pt x="455040" y="398881"/>
                </a:lnTo>
                <a:lnTo>
                  <a:pt x="455675" y="401421"/>
                </a:lnTo>
                <a:lnTo>
                  <a:pt x="473457" y="469732"/>
                </a:lnTo>
                <a:lnTo>
                  <a:pt x="485901" y="482257"/>
                </a:lnTo>
                <a:lnTo>
                  <a:pt x="479170" y="488975"/>
                </a:lnTo>
                <a:lnTo>
                  <a:pt x="488335" y="488975"/>
                </a:lnTo>
                <a:lnTo>
                  <a:pt x="464909" y="398881"/>
                </a:lnTo>
                <a:lnTo>
                  <a:pt x="464312" y="396481"/>
                </a:lnTo>
                <a:lnTo>
                  <a:pt x="461644" y="394957"/>
                </a:lnTo>
                <a:close/>
              </a:path>
              <a:path w="489585" h="492760">
                <a:moveTo>
                  <a:pt x="475845" y="478906"/>
                </a:moveTo>
                <a:lnTo>
                  <a:pt x="477900" y="486803"/>
                </a:lnTo>
                <a:lnTo>
                  <a:pt x="483742" y="481012"/>
                </a:lnTo>
                <a:lnTo>
                  <a:pt x="475845" y="478906"/>
                </a:lnTo>
                <a:close/>
              </a:path>
              <a:path w="489585" h="492760">
                <a:moveTo>
                  <a:pt x="473457" y="469732"/>
                </a:moveTo>
                <a:lnTo>
                  <a:pt x="475845" y="478906"/>
                </a:lnTo>
                <a:lnTo>
                  <a:pt x="483742" y="481012"/>
                </a:lnTo>
                <a:lnTo>
                  <a:pt x="477900" y="486803"/>
                </a:lnTo>
                <a:lnTo>
                  <a:pt x="481346" y="486803"/>
                </a:lnTo>
                <a:lnTo>
                  <a:pt x="485901" y="482257"/>
                </a:lnTo>
                <a:lnTo>
                  <a:pt x="473457" y="469732"/>
                </a:lnTo>
                <a:close/>
              </a:path>
              <a:path w="489585" h="492760">
                <a:moveTo>
                  <a:pt x="6730" y="0"/>
                </a:moveTo>
                <a:lnTo>
                  <a:pt x="0" y="6705"/>
                </a:lnTo>
                <a:lnTo>
                  <a:pt x="466758" y="476482"/>
                </a:lnTo>
                <a:lnTo>
                  <a:pt x="475845" y="478906"/>
                </a:lnTo>
                <a:lnTo>
                  <a:pt x="473457" y="469732"/>
                </a:lnTo>
                <a:lnTo>
                  <a:pt x="67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081396" y="4173359"/>
            <a:ext cx="280035" cy="283210"/>
          </a:xfrm>
          <a:custGeom>
            <a:avLst/>
            <a:gdLst/>
            <a:ahLst/>
            <a:cxnLst/>
            <a:rect l="l" t="t" r="r" b="b"/>
            <a:pathLst>
              <a:path w="280035" h="283210">
                <a:moveTo>
                  <a:pt x="186436" y="247827"/>
                </a:moveTo>
                <a:lnTo>
                  <a:pt x="183895" y="249326"/>
                </a:lnTo>
                <a:lnTo>
                  <a:pt x="183133" y="251866"/>
                </a:lnTo>
                <a:lnTo>
                  <a:pt x="182499" y="254406"/>
                </a:lnTo>
                <a:lnTo>
                  <a:pt x="184023" y="257022"/>
                </a:lnTo>
                <a:lnTo>
                  <a:pt x="279653" y="282765"/>
                </a:lnTo>
                <a:lnTo>
                  <a:pt x="278788" y="279400"/>
                </a:lnTo>
                <a:lnTo>
                  <a:pt x="269620" y="279400"/>
                </a:lnTo>
                <a:lnTo>
                  <a:pt x="257251" y="266889"/>
                </a:lnTo>
                <a:lnTo>
                  <a:pt x="186436" y="247827"/>
                </a:lnTo>
                <a:close/>
              </a:path>
              <a:path w="280035" h="283210">
                <a:moveTo>
                  <a:pt x="257251" y="266889"/>
                </a:moveTo>
                <a:lnTo>
                  <a:pt x="269620" y="279400"/>
                </a:lnTo>
                <a:lnTo>
                  <a:pt x="271800" y="277228"/>
                </a:lnTo>
                <a:lnTo>
                  <a:pt x="268350" y="277228"/>
                </a:lnTo>
                <a:lnTo>
                  <a:pt x="266319" y="269330"/>
                </a:lnTo>
                <a:lnTo>
                  <a:pt x="257251" y="266889"/>
                </a:lnTo>
                <a:close/>
              </a:path>
              <a:path w="280035" h="283210">
                <a:moveTo>
                  <a:pt x="252349" y="185343"/>
                </a:moveTo>
                <a:lnTo>
                  <a:pt x="247268" y="186651"/>
                </a:lnTo>
                <a:lnTo>
                  <a:pt x="245744" y="189242"/>
                </a:lnTo>
                <a:lnTo>
                  <a:pt x="246379" y="191795"/>
                </a:lnTo>
                <a:lnTo>
                  <a:pt x="263962" y="260163"/>
                </a:lnTo>
                <a:lnTo>
                  <a:pt x="276351" y="272694"/>
                </a:lnTo>
                <a:lnTo>
                  <a:pt x="269620" y="279400"/>
                </a:lnTo>
                <a:lnTo>
                  <a:pt x="278788" y="279400"/>
                </a:lnTo>
                <a:lnTo>
                  <a:pt x="255606" y="189242"/>
                </a:lnTo>
                <a:lnTo>
                  <a:pt x="255015" y="186867"/>
                </a:lnTo>
                <a:lnTo>
                  <a:pt x="252349" y="185343"/>
                </a:lnTo>
                <a:close/>
              </a:path>
              <a:path w="280035" h="283210">
                <a:moveTo>
                  <a:pt x="266319" y="269330"/>
                </a:moveTo>
                <a:lnTo>
                  <a:pt x="268350" y="277228"/>
                </a:lnTo>
                <a:lnTo>
                  <a:pt x="274192" y="271449"/>
                </a:lnTo>
                <a:lnTo>
                  <a:pt x="266319" y="269330"/>
                </a:lnTo>
                <a:close/>
              </a:path>
              <a:path w="280035" h="283210">
                <a:moveTo>
                  <a:pt x="263962" y="260163"/>
                </a:moveTo>
                <a:lnTo>
                  <a:pt x="266319" y="269330"/>
                </a:lnTo>
                <a:lnTo>
                  <a:pt x="274192" y="271449"/>
                </a:lnTo>
                <a:lnTo>
                  <a:pt x="268350" y="277228"/>
                </a:lnTo>
                <a:lnTo>
                  <a:pt x="271800" y="277228"/>
                </a:lnTo>
                <a:lnTo>
                  <a:pt x="276351" y="272694"/>
                </a:lnTo>
                <a:lnTo>
                  <a:pt x="263962" y="260163"/>
                </a:lnTo>
                <a:close/>
              </a:path>
              <a:path w="280035" h="283210">
                <a:moveTo>
                  <a:pt x="6730" y="0"/>
                </a:moveTo>
                <a:lnTo>
                  <a:pt x="0" y="6705"/>
                </a:lnTo>
                <a:lnTo>
                  <a:pt x="257251" y="266889"/>
                </a:lnTo>
                <a:lnTo>
                  <a:pt x="266319" y="269330"/>
                </a:lnTo>
                <a:lnTo>
                  <a:pt x="263962" y="260163"/>
                </a:lnTo>
                <a:lnTo>
                  <a:pt x="67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289296" y="4098772"/>
            <a:ext cx="349885" cy="357505"/>
          </a:xfrm>
          <a:custGeom>
            <a:avLst/>
            <a:gdLst/>
            <a:ahLst/>
            <a:cxnLst/>
            <a:rect l="l" t="t" r="r" b="b"/>
            <a:pathLst>
              <a:path w="349885" h="357504">
                <a:moveTo>
                  <a:pt x="256539" y="321894"/>
                </a:moveTo>
                <a:lnTo>
                  <a:pt x="254000" y="323380"/>
                </a:lnTo>
                <a:lnTo>
                  <a:pt x="253237" y="325920"/>
                </a:lnTo>
                <a:lnTo>
                  <a:pt x="252602" y="328447"/>
                </a:lnTo>
                <a:lnTo>
                  <a:pt x="254000" y="331076"/>
                </a:lnTo>
                <a:lnTo>
                  <a:pt x="349503" y="357352"/>
                </a:lnTo>
                <a:lnTo>
                  <a:pt x="348642" y="353923"/>
                </a:lnTo>
                <a:lnTo>
                  <a:pt x="339470" y="353923"/>
                </a:lnTo>
                <a:lnTo>
                  <a:pt x="327146" y="341316"/>
                </a:lnTo>
                <a:lnTo>
                  <a:pt x="256539" y="321894"/>
                </a:lnTo>
                <a:close/>
              </a:path>
              <a:path w="349885" h="357504">
                <a:moveTo>
                  <a:pt x="327146" y="341316"/>
                </a:moveTo>
                <a:lnTo>
                  <a:pt x="339470" y="353923"/>
                </a:lnTo>
                <a:lnTo>
                  <a:pt x="341709" y="351751"/>
                </a:lnTo>
                <a:lnTo>
                  <a:pt x="338327" y="351751"/>
                </a:lnTo>
                <a:lnTo>
                  <a:pt x="336345" y="343846"/>
                </a:lnTo>
                <a:lnTo>
                  <a:pt x="327146" y="341316"/>
                </a:lnTo>
                <a:close/>
              </a:path>
              <a:path w="349885" h="357504">
                <a:moveTo>
                  <a:pt x="322833" y="259778"/>
                </a:moveTo>
                <a:lnTo>
                  <a:pt x="317753" y="261061"/>
                </a:lnTo>
                <a:lnTo>
                  <a:pt x="316229" y="263639"/>
                </a:lnTo>
                <a:lnTo>
                  <a:pt x="334054" y="334712"/>
                </a:lnTo>
                <a:lnTo>
                  <a:pt x="346328" y="347268"/>
                </a:lnTo>
                <a:lnTo>
                  <a:pt x="339470" y="353923"/>
                </a:lnTo>
                <a:lnTo>
                  <a:pt x="348642" y="353923"/>
                </a:lnTo>
                <a:lnTo>
                  <a:pt x="325374" y="261327"/>
                </a:lnTo>
                <a:lnTo>
                  <a:pt x="322833" y="259778"/>
                </a:lnTo>
                <a:close/>
              </a:path>
              <a:path w="349885" h="357504">
                <a:moveTo>
                  <a:pt x="336345" y="343846"/>
                </a:moveTo>
                <a:lnTo>
                  <a:pt x="338327" y="351751"/>
                </a:lnTo>
                <a:lnTo>
                  <a:pt x="344169" y="345998"/>
                </a:lnTo>
                <a:lnTo>
                  <a:pt x="336345" y="343846"/>
                </a:lnTo>
                <a:close/>
              </a:path>
              <a:path w="349885" h="357504">
                <a:moveTo>
                  <a:pt x="334054" y="334712"/>
                </a:moveTo>
                <a:lnTo>
                  <a:pt x="336345" y="343846"/>
                </a:lnTo>
                <a:lnTo>
                  <a:pt x="344169" y="345998"/>
                </a:lnTo>
                <a:lnTo>
                  <a:pt x="338327" y="351751"/>
                </a:lnTo>
                <a:lnTo>
                  <a:pt x="341709" y="351751"/>
                </a:lnTo>
                <a:lnTo>
                  <a:pt x="346328" y="347268"/>
                </a:lnTo>
                <a:lnTo>
                  <a:pt x="334054" y="334712"/>
                </a:lnTo>
                <a:close/>
              </a:path>
              <a:path w="349885" h="357504">
                <a:moveTo>
                  <a:pt x="6857" y="0"/>
                </a:moveTo>
                <a:lnTo>
                  <a:pt x="0" y="6654"/>
                </a:lnTo>
                <a:lnTo>
                  <a:pt x="327146" y="341316"/>
                </a:lnTo>
                <a:lnTo>
                  <a:pt x="336345" y="343846"/>
                </a:lnTo>
                <a:lnTo>
                  <a:pt x="334054" y="334712"/>
                </a:lnTo>
                <a:lnTo>
                  <a:pt x="685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222875" y="2098039"/>
            <a:ext cx="1317625" cy="99695"/>
          </a:xfrm>
          <a:custGeom>
            <a:avLst/>
            <a:gdLst/>
            <a:ahLst/>
            <a:cxnLst/>
            <a:rect l="l" t="t" r="r" b="b"/>
            <a:pathLst>
              <a:path w="1317625" h="99694">
                <a:moveTo>
                  <a:pt x="1298738" y="49847"/>
                </a:moveTo>
                <a:lnTo>
                  <a:pt x="1229614" y="90170"/>
                </a:lnTo>
                <a:lnTo>
                  <a:pt x="1227327" y="91567"/>
                </a:lnTo>
                <a:lnTo>
                  <a:pt x="1226565" y="94487"/>
                </a:lnTo>
                <a:lnTo>
                  <a:pt x="1227836" y="96647"/>
                </a:lnTo>
                <a:lnTo>
                  <a:pt x="1229233" y="98933"/>
                </a:lnTo>
                <a:lnTo>
                  <a:pt x="1232153" y="99695"/>
                </a:lnTo>
                <a:lnTo>
                  <a:pt x="1234439" y="98425"/>
                </a:lnTo>
                <a:lnTo>
                  <a:pt x="1309567" y="54610"/>
                </a:lnTo>
                <a:lnTo>
                  <a:pt x="1308227" y="54610"/>
                </a:lnTo>
                <a:lnTo>
                  <a:pt x="1308227" y="53975"/>
                </a:lnTo>
                <a:lnTo>
                  <a:pt x="1305814" y="53975"/>
                </a:lnTo>
                <a:lnTo>
                  <a:pt x="1298738" y="49847"/>
                </a:lnTo>
                <a:close/>
              </a:path>
              <a:path w="1317625" h="99694">
                <a:moveTo>
                  <a:pt x="1290574" y="45085"/>
                </a:moveTo>
                <a:lnTo>
                  <a:pt x="0" y="45085"/>
                </a:lnTo>
                <a:lnTo>
                  <a:pt x="0" y="54610"/>
                </a:lnTo>
                <a:lnTo>
                  <a:pt x="1290574" y="54610"/>
                </a:lnTo>
                <a:lnTo>
                  <a:pt x="1298738" y="49847"/>
                </a:lnTo>
                <a:lnTo>
                  <a:pt x="1290574" y="45085"/>
                </a:lnTo>
                <a:close/>
              </a:path>
              <a:path w="1317625" h="99694">
                <a:moveTo>
                  <a:pt x="1309371" y="45085"/>
                </a:moveTo>
                <a:lnTo>
                  <a:pt x="1308227" y="45085"/>
                </a:lnTo>
                <a:lnTo>
                  <a:pt x="1308227" y="54610"/>
                </a:lnTo>
                <a:lnTo>
                  <a:pt x="1309567" y="54610"/>
                </a:lnTo>
                <a:lnTo>
                  <a:pt x="1317625" y="49911"/>
                </a:lnTo>
                <a:lnTo>
                  <a:pt x="1309371" y="45085"/>
                </a:lnTo>
                <a:close/>
              </a:path>
              <a:path w="1317625" h="99694">
                <a:moveTo>
                  <a:pt x="1305814" y="45720"/>
                </a:moveTo>
                <a:lnTo>
                  <a:pt x="1298738" y="49847"/>
                </a:lnTo>
                <a:lnTo>
                  <a:pt x="1305814" y="53975"/>
                </a:lnTo>
                <a:lnTo>
                  <a:pt x="1305814" y="45720"/>
                </a:lnTo>
                <a:close/>
              </a:path>
              <a:path w="1317625" h="99694">
                <a:moveTo>
                  <a:pt x="1308227" y="45720"/>
                </a:moveTo>
                <a:lnTo>
                  <a:pt x="1305814" y="45720"/>
                </a:lnTo>
                <a:lnTo>
                  <a:pt x="1305814" y="53975"/>
                </a:lnTo>
                <a:lnTo>
                  <a:pt x="1308227" y="53975"/>
                </a:lnTo>
                <a:lnTo>
                  <a:pt x="1308227" y="45720"/>
                </a:lnTo>
                <a:close/>
              </a:path>
              <a:path w="1317625" h="99694">
                <a:moveTo>
                  <a:pt x="1232153" y="0"/>
                </a:moveTo>
                <a:lnTo>
                  <a:pt x="1229233" y="762"/>
                </a:lnTo>
                <a:lnTo>
                  <a:pt x="1227836" y="3048"/>
                </a:lnTo>
                <a:lnTo>
                  <a:pt x="1226565" y="5334"/>
                </a:lnTo>
                <a:lnTo>
                  <a:pt x="1227327" y="8128"/>
                </a:lnTo>
                <a:lnTo>
                  <a:pt x="1229614" y="9525"/>
                </a:lnTo>
                <a:lnTo>
                  <a:pt x="1298738" y="49847"/>
                </a:lnTo>
                <a:lnTo>
                  <a:pt x="1305814" y="45720"/>
                </a:lnTo>
                <a:lnTo>
                  <a:pt x="1308227" y="45720"/>
                </a:lnTo>
                <a:lnTo>
                  <a:pt x="1308227" y="45085"/>
                </a:lnTo>
                <a:lnTo>
                  <a:pt x="1309371" y="45085"/>
                </a:lnTo>
                <a:lnTo>
                  <a:pt x="1234439" y="1270"/>
                </a:lnTo>
                <a:lnTo>
                  <a:pt x="123215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360923" y="2937764"/>
            <a:ext cx="1179830" cy="100330"/>
          </a:xfrm>
          <a:custGeom>
            <a:avLst/>
            <a:gdLst/>
            <a:ahLst/>
            <a:cxnLst/>
            <a:rect l="l" t="t" r="r" b="b"/>
            <a:pathLst>
              <a:path w="1179829" h="100330">
                <a:moveTo>
                  <a:pt x="1094104" y="0"/>
                </a:moveTo>
                <a:lnTo>
                  <a:pt x="1091184" y="762"/>
                </a:lnTo>
                <a:lnTo>
                  <a:pt x="1089787" y="3048"/>
                </a:lnTo>
                <a:lnTo>
                  <a:pt x="1088516" y="5334"/>
                </a:lnTo>
                <a:lnTo>
                  <a:pt x="1089278" y="8255"/>
                </a:lnTo>
                <a:lnTo>
                  <a:pt x="1091564" y="9525"/>
                </a:lnTo>
                <a:lnTo>
                  <a:pt x="1152739" y="45210"/>
                </a:lnTo>
                <a:lnTo>
                  <a:pt x="1170177" y="45212"/>
                </a:lnTo>
                <a:lnTo>
                  <a:pt x="1170177" y="54737"/>
                </a:lnTo>
                <a:lnTo>
                  <a:pt x="1152525" y="54737"/>
                </a:lnTo>
                <a:lnTo>
                  <a:pt x="1091564" y="90297"/>
                </a:lnTo>
                <a:lnTo>
                  <a:pt x="1089278" y="91567"/>
                </a:lnTo>
                <a:lnTo>
                  <a:pt x="1088516" y="94487"/>
                </a:lnTo>
                <a:lnTo>
                  <a:pt x="1089787" y="96774"/>
                </a:lnTo>
                <a:lnTo>
                  <a:pt x="1091184" y="99060"/>
                </a:lnTo>
                <a:lnTo>
                  <a:pt x="1094104" y="99822"/>
                </a:lnTo>
                <a:lnTo>
                  <a:pt x="1096390" y="98425"/>
                </a:lnTo>
                <a:lnTo>
                  <a:pt x="1171301" y="54737"/>
                </a:lnTo>
                <a:lnTo>
                  <a:pt x="1170177" y="54737"/>
                </a:lnTo>
                <a:lnTo>
                  <a:pt x="1171304" y="54735"/>
                </a:lnTo>
                <a:lnTo>
                  <a:pt x="1179576" y="49911"/>
                </a:lnTo>
                <a:lnTo>
                  <a:pt x="1096390" y="1397"/>
                </a:lnTo>
                <a:lnTo>
                  <a:pt x="1094104" y="0"/>
                </a:lnTo>
                <a:close/>
              </a:path>
              <a:path w="1179829" h="100330">
                <a:moveTo>
                  <a:pt x="1160798" y="49911"/>
                </a:moveTo>
                <a:lnTo>
                  <a:pt x="1152528" y="54735"/>
                </a:lnTo>
                <a:lnTo>
                  <a:pt x="1170177" y="54737"/>
                </a:lnTo>
                <a:lnTo>
                  <a:pt x="1170177" y="53975"/>
                </a:lnTo>
                <a:lnTo>
                  <a:pt x="1167765" y="53975"/>
                </a:lnTo>
                <a:lnTo>
                  <a:pt x="1160798" y="49911"/>
                </a:lnTo>
                <a:close/>
              </a:path>
              <a:path w="1179829" h="100330">
                <a:moveTo>
                  <a:pt x="0" y="45085"/>
                </a:moveTo>
                <a:lnTo>
                  <a:pt x="0" y="54610"/>
                </a:lnTo>
                <a:lnTo>
                  <a:pt x="1152528" y="54735"/>
                </a:lnTo>
                <a:lnTo>
                  <a:pt x="1160798" y="49911"/>
                </a:lnTo>
                <a:lnTo>
                  <a:pt x="1152739" y="45210"/>
                </a:lnTo>
                <a:lnTo>
                  <a:pt x="0" y="45085"/>
                </a:lnTo>
                <a:close/>
              </a:path>
              <a:path w="1179829" h="100330">
                <a:moveTo>
                  <a:pt x="1167765" y="45847"/>
                </a:moveTo>
                <a:lnTo>
                  <a:pt x="1160798" y="49911"/>
                </a:lnTo>
                <a:lnTo>
                  <a:pt x="1167765" y="53975"/>
                </a:lnTo>
                <a:lnTo>
                  <a:pt x="1167765" y="45847"/>
                </a:lnTo>
                <a:close/>
              </a:path>
              <a:path w="1179829" h="100330">
                <a:moveTo>
                  <a:pt x="1170177" y="45847"/>
                </a:moveTo>
                <a:lnTo>
                  <a:pt x="1167765" y="45847"/>
                </a:lnTo>
                <a:lnTo>
                  <a:pt x="1167765" y="53975"/>
                </a:lnTo>
                <a:lnTo>
                  <a:pt x="1170177" y="53975"/>
                </a:lnTo>
                <a:lnTo>
                  <a:pt x="1170177" y="45847"/>
                </a:lnTo>
                <a:close/>
              </a:path>
              <a:path w="1179829" h="100330">
                <a:moveTo>
                  <a:pt x="1152739" y="45210"/>
                </a:moveTo>
                <a:lnTo>
                  <a:pt x="1160798" y="49911"/>
                </a:lnTo>
                <a:lnTo>
                  <a:pt x="1167765" y="45847"/>
                </a:lnTo>
                <a:lnTo>
                  <a:pt x="1170177" y="45847"/>
                </a:lnTo>
                <a:lnTo>
                  <a:pt x="1170177" y="45212"/>
                </a:lnTo>
                <a:lnTo>
                  <a:pt x="1152739" y="452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389373" y="4034370"/>
            <a:ext cx="283845" cy="422275"/>
          </a:xfrm>
          <a:custGeom>
            <a:avLst/>
            <a:gdLst/>
            <a:ahLst/>
            <a:cxnLst/>
            <a:rect l="l" t="t" r="r" b="b"/>
            <a:pathLst>
              <a:path w="283845" h="422275">
                <a:moveTo>
                  <a:pt x="8254" y="320928"/>
                </a:moveTo>
                <a:lnTo>
                  <a:pt x="5968" y="322922"/>
                </a:lnTo>
                <a:lnTo>
                  <a:pt x="5807" y="326123"/>
                </a:lnTo>
                <a:lnTo>
                  <a:pt x="0" y="421754"/>
                </a:lnTo>
                <a:lnTo>
                  <a:pt x="10680" y="416534"/>
                </a:lnTo>
                <a:lnTo>
                  <a:pt x="9271" y="416534"/>
                </a:lnTo>
                <a:lnTo>
                  <a:pt x="1270" y="411251"/>
                </a:lnTo>
                <a:lnTo>
                  <a:pt x="11104" y="396501"/>
                </a:lnTo>
                <a:lnTo>
                  <a:pt x="15366" y="326123"/>
                </a:lnTo>
                <a:lnTo>
                  <a:pt x="15493" y="323494"/>
                </a:lnTo>
                <a:lnTo>
                  <a:pt x="13462" y="321233"/>
                </a:lnTo>
                <a:lnTo>
                  <a:pt x="8254" y="320928"/>
                </a:lnTo>
                <a:close/>
              </a:path>
              <a:path w="283845" h="422275">
                <a:moveTo>
                  <a:pt x="11104" y="396501"/>
                </a:moveTo>
                <a:lnTo>
                  <a:pt x="1270" y="411251"/>
                </a:lnTo>
                <a:lnTo>
                  <a:pt x="9271" y="416534"/>
                </a:lnTo>
                <a:lnTo>
                  <a:pt x="10837" y="414185"/>
                </a:lnTo>
                <a:lnTo>
                  <a:pt x="10033" y="414185"/>
                </a:lnTo>
                <a:lnTo>
                  <a:pt x="3175" y="409613"/>
                </a:lnTo>
                <a:lnTo>
                  <a:pt x="10527" y="406018"/>
                </a:lnTo>
                <a:lnTo>
                  <a:pt x="11104" y="396501"/>
                </a:lnTo>
                <a:close/>
              </a:path>
              <a:path w="283845" h="422275">
                <a:moveTo>
                  <a:pt x="84836" y="369709"/>
                </a:moveTo>
                <a:lnTo>
                  <a:pt x="19066" y="401843"/>
                </a:lnTo>
                <a:lnTo>
                  <a:pt x="9271" y="416534"/>
                </a:lnTo>
                <a:lnTo>
                  <a:pt x="10680" y="416534"/>
                </a:lnTo>
                <a:lnTo>
                  <a:pt x="89026" y="378269"/>
                </a:lnTo>
                <a:lnTo>
                  <a:pt x="90042" y="375424"/>
                </a:lnTo>
                <a:lnTo>
                  <a:pt x="88773" y="373062"/>
                </a:lnTo>
                <a:lnTo>
                  <a:pt x="87629" y="370700"/>
                </a:lnTo>
                <a:lnTo>
                  <a:pt x="84836" y="369709"/>
                </a:lnTo>
                <a:close/>
              </a:path>
              <a:path w="283845" h="422275">
                <a:moveTo>
                  <a:pt x="10527" y="406018"/>
                </a:moveTo>
                <a:lnTo>
                  <a:pt x="3175" y="409613"/>
                </a:lnTo>
                <a:lnTo>
                  <a:pt x="10033" y="414185"/>
                </a:lnTo>
                <a:lnTo>
                  <a:pt x="10527" y="406018"/>
                </a:lnTo>
                <a:close/>
              </a:path>
              <a:path w="283845" h="422275">
                <a:moveTo>
                  <a:pt x="19066" y="401843"/>
                </a:moveTo>
                <a:lnTo>
                  <a:pt x="10527" y="406018"/>
                </a:lnTo>
                <a:lnTo>
                  <a:pt x="10033" y="414185"/>
                </a:lnTo>
                <a:lnTo>
                  <a:pt x="10837" y="414185"/>
                </a:lnTo>
                <a:lnTo>
                  <a:pt x="19066" y="401843"/>
                </a:lnTo>
                <a:close/>
              </a:path>
              <a:path w="283845" h="422275">
                <a:moveTo>
                  <a:pt x="275463" y="0"/>
                </a:moveTo>
                <a:lnTo>
                  <a:pt x="11104" y="396501"/>
                </a:lnTo>
                <a:lnTo>
                  <a:pt x="10527" y="406018"/>
                </a:lnTo>
                <a:lnTo>
                  <a:pt x="19066" y="401843"/>
                </a:lnTo>
                <a:lnTo>
                  <a:pt x="283463" y="5283"/>
                </a:lnTo>
                <a:lnTo>
                  <a:pt x="2754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697223" y="3405759"/>
            <a:ext cx="709295" cy="1045844"/>
          </a:xfrm>
          <a:custGeom>
            <a:avLst/>
            <a:gdLst/>
            <a:ahLst/>
            <a:cxnLst/>
            <a:rect l="l" t="t" r="r" b="b"/>
            <a:pathLst>
              <a:path w="709295" h="1045845">
                <a:moveTo>
                  <a:pt x="8889" y="944829"/>
                </a:moveTo>
                <a:lnTo>
                  <a:pt x="6603" y="946810"/>
                </a:lnTo>
                <a:lnTo>
                  <a:pt x="6434" y="950074"/>
                </a:lnTo>
                <a:lnTo>
                  <a:pt x="0" y="1045603"/>
                </a:lnTo>
                <a:lnTo>
                  <a:pt x="10719" y="1040447"/>
                </a:lnTo>
                <a:lnTo>
                  <a:pt x="9271" y="1040447"/>
                </a:lnTo>
                <a:lnTo>
                  <a:pt x="1397" y="1035113"/>
                </a:lnTo>
                <a:lnTo>
                  <a:pt x="11193" y="1020617"/>
                </a:lnTo>
                <a:lnTo>
                  <a:pt x="15875" y="950074"/>
                </a:lnTo>
                <a:lnTo>
                  <a:pt x="16128" y="947445"/>
                </a:lnTo>
                <a:lnTo>
                  <a:pt x="14097" y="945172"/>
                </a:lnTo>
                <a:lnTo>
                  <a:pt x="8889" y="944829"/>
                </a:lnTo>
                <a:close/>
              </a:path>
              <a:path w="709295" h="1045845">
                <a:moveTo>
                  <a:pt x="11193" y="1020617"/>
                </a:moveTo>
                <a:lnTo>
                  <a:pt x="1397" y="1035113"/>
                </a:lnTo>
                <a:lnTo>
                  <a:pt x="9271" y="1040447"/>
                </a:lnTo>
                <a:lnTo>
                  <a:pt x="10858" y="1038098"/>
                </a:lnTo>
                <a:lnTo>
                  <a:pt x="10033" y="1038098"/>
                </a:lnTo>
                <a:lnTo>
                  <a:pt x="3301" y="1033487"/>
                </a:lnTo>
                <a:lnTo>
                  <a:pt x="10571" y="1029990"/>
                </a:lnTo>
                <a:lnTo>
                  <a:pt x="11193" y="1020617"/>
                </a:lnTo>
                <a:close/>
              </a:path>
              <a:path w="709295" h="1045845">
                <a:moveTo>
                  <a:pt x="85089" y="994105"/>
                </a:moveTo>
                <a:lnTo>
                  <a:pt x="82803" y="995235"/>
                </a:lnTo>
                <a:lnTo>
                  <a:pt x="19117" y="1025878"/>
                </a:lnTo>
                <a:lnTo>
                  <a:pt x="9271" y="1040447"/>
                </a:lnTo>
                <a:lnTo>
                  <a:pt x="10719" y="1040447"/>
                </a:lnTo>
                <a:lnTo>
                  <a:pt x="89280" y="1002677"/>
                </a:lnTo>
                <a:lnTo>
                  <a:pt x="90297" y="999832"/>
                </a:lnTo>
                <a:lnTo>
                  <a:pt x="88011" y="995095"/>
                </a:lnTo>
                <a:lnTo>
                  <a:pt x="85089" y="994105"/>
                </a:lnTo>
                <a:close/>
              </a:path>
              <a:path w="709295" h="1045845">
                <a:moveTo>
                  <a:pt x="10571" y="1029990"/>
                </a:moveTo>
                <a:lnTo>
                  <a:pt x="3301" y="1033487"/>
                </a:lnTo>
                <a:lnTo>
                  <a:pt x="10033" y="1038098"/>
                </a:lnTo>
                <a:lnTo>
                  <a:pt x="10571" y="1029990"/>
                </a:lnTo>
                <a:close/>
              </a:path>
              <a:path w="709295" h="1045845">
                <a:moveTo>
                  <a:pt x="19117" y="1025878"/>
                </a:moveTo>
                <a:lnTo>
                  <a:pt x="10571" y="1029990"/>
                </a:lnTo>
                <a:lnTo>
                  <a:pt x="10033" y="1038098"/>
                </a:lnTo>
                <a:lnTo>
                  <a:pt x="10858" y="1038098"/>
                </a:lnTo>
                <a:lnTo>
                  <a:pt x="19117" y="1025878"/>
                </a:lnTo>
                <a:close/>
              </a:path>
              <a:path w="709295" h="1045845">
                <a:moveTo>
                  <a:pt x="700913" y="0"/>
                </a:moveTo>
                <a:lnTo>
                  <a:pt x="11193" y="1020617"/>
                </a:lnTo>
                <a:lnTo>
                  <a:pt x="10571" y="1029990"/>
                </a:lnTo>
                <a:lnTo>
                  <a:pt x="19117" y="1025878"/>
                </a:lnTo>
                <a:lnTo>
                  <a:pt x="708913" y="5207"/>
                </a:lnTo>
                <a:lnTo>
                  <a:pt x="7009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003550" y="3194557"/>
            <a:ext cx="837565" cy="1261745"/>
          </a:xfrm>
          <a:custGeom>
            <a:avLst/>
            <a:gdLst/>
            <a:ahLst/>
            <a:cxnLst/>
            <a:rect l="l" t="t" r="r" b="b"/>
            <a:pathLst>
              <a:path w="837564" h="1261745">
                <a:moveTo>
                  <a:pt x="7874" y="1160716"/>
                </a:moveTo>
                <a:lnTo>
                  <a:pt x="5587" y="1162723"/>
                </a:lnTo>
                <a:lnTo>
                  <a:pt x="5430" y="1165885"/>
                </a:lnTo>
                <a:lnTo>
                  <a:pt x="0" y="1261567"/>
                </a:lnTo>
                <a:lnTo>
                  <a:pt x="10646" y="1256322"/>
                </a:lnTo>
                <a:lnTo>
                  <a:pt x="9143" y="1256322"/>
                </a:lnTo>
                <a:lnTo>
                  <a:pt x="1269" y="1251064"/>
                </a:lnTo>
                <a:lnTo>
                  <a:pt x="10913" y="1236496"/>
                </a:lnTo>
                <a:lnTo>
                  <a:pt x="14986" y="1165885"/>
                </a:lnTo>
                <a:lnTo>
                  <a:pt x="15112" y="1163256"/>
                </a:lnTo>
                <a:lnTo>
                  <a:pt x="13081" y="1161008"/>
                </a:lnTo>
                <a:lnTo>
                  <a:pt x="7874" y="1160716"/>
                </a:lnTo>
                <a:close/>
              </a:path>
              <a:path w="837564" h="1261745">
                <a:moveTo>
                  <a:pt x="10913" y="1236496"/>
                </a:moveTo>
                <a:lnTo>
                  <a:pt x="1269" y="1251064"/>
                </a:lnTo>
                <a:lnTo>
                  <a:pt x="9143" y="1256322"/>
                </a:lnTo>
                <a:lnTo>
                  <a:pt x="10708" y="1253959"/>
                </a:lnTo>
                <a:lnTo>
                  <a:pt x="9906" y="1253959"/>
                </a:lnTo>
                <a:lnTo>
                  <a:pt x="3048" y="1249413"/>
                </a:lnTo>
                <a:lnTo>
                  <a:pt x="10376" y="1245801"/>
                </a:lnTo>
                <a:lnTo>
                  <a:pt x="10913" y="1236496"/>
                </a:lnTo>
                <a:close/>
              </a:path>
              <a:path w="837564" h="1261745">
                <a:moveTo>
                  <a:pt x="84581" y="1209255"/>
                </a:moveTo>
                <a:lnTo>
                  <a:pt x="18885" y="1241608"/>
                </a:lnTo>
                <a:lnTo>
                  <a:pt x="9143" y="1256322"/>
                </a:lnTo>
                <a:lnTo>
                  <a:pt x="10646" y="1256322"/>
                </a:lnTo>
                <a:lnTo>
                  <a:pt x="86487" y="1218958"/>
                </a:lnTo>
                <a:lnTo>
                  <a:pt x="88773" y="1217803"/>
                </a:lnTo>
                <a:lnTo>
                  <a:pt x="89788" y="1214945"/>
                </a:lnTo>
                <a:lnTo>
                  <a:pt x="87502" y="1210221"/>
                </a:lnTo>
                <a:lnTo>
                  <a:pt x="84581" y="1209255"/>
                </a:lnTo>
                <a:close/>
              </a:path>
              <a:path w="837564" h="1261745">
                <a:moveTo>
                  <a:pt x="10376" y="1245801"/>
                </a:moveTo>
                <a:lnTo>
                  <a:pt x="3048" y="1249413"/>
                </a:lnTo>
                <a:lnTo>
                  <a:pt x="9906" y="1253959"/>
                </a:lnTo>
                <a:lnTo>
                  <a:pt x="10376" y="1245801"/>
                </a:lnTo>
                <a:close/>
              </a:path>
              <a:path w="837564" h="1261745">
                <a:moveTo>
                  <a:pt x="18885" y="1241608"/>
                </a:moveTo>
                <a:lnTo>
                  <a:pt x="10376" y="1245801"/>
                </a:lnTo>
                <a:lnTo>
                  <a:pt x="9906" y="1253959"/>
                </a:lnTo>
                <a:lnTo>
                  <a:pt x="10708" y="1253959"/>
                </a:lnTo>
                <a:lnTo>
                  <a:pt x="18885" y="1241608"/>
                </a:lnTo>
                <a:close/>
              </a:path>
              <a:path w="837564" h="1261745">
                <a:moveTo>
                  <a:pt x="829437" y="0"/>
                </a:moveTo>
                <a:lnTo>
                  <a:pt x="10913" y="1236496"/>
                </a:lnTo>
                <a:lnTo>
                  <a:pt x="10376" y="1245801"/>
                </a:lnTo>
                <a:lnTo>
                  <a:pt x="18885" y="1241608"/>
                </a:lnTo>
                <a:lnTo>
                  <a:pt x="837438" y="5334"/>
                </a:lnTo>
                <a:lnTo>
                  <a:pt x="82943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292725" y="3496564"/>
            <a:ext cx="1247775" cy="100330"/>
          </a:xfrm>
          <a:custGeom>
            <a:avLst/>
            <a:gdLst/>
            <a:ahLst/>
            <a:cxnLst/>
            <a:rect l="l" t="t" r="r" b="b"/>
            <a:pathLst>
              <a:path w="1247775" h="100329">
                <a:moveTo>
                  <a:pt x="1228997" y="49911"/>
                </a:moveTo>
                <a:lnTo>
                  <a:pt x="1159764" y="90297"/>
                </a:lnTo>
                <a:lnTo>
                  <a:pt x="1157477" y="91567"/>
                </a:lnTo>
                <a:lnTo>
                  <a:pt x="1156715" y="94488"/>
                </a:lnTo>
                <a:lnTo>
                  <a:pt x="1157986" y="96774"/>
                </a:lnTo>
                <a:lnTo>
                  <a:pt x="1159383" y="99060"/>
                </a:lnTo>
                <a:lnTo>
                  <a:pt x="1162303" y="99822"/>
                </a:lnTo>
                <a:lnTo>
                  <a:pt x="1164589" y="98425"/>
                </a:lnTo>
                <a:lnTo>
                  <a:pt x="1239717" y="54610"/>
                </a:lnTo>
                <a:lnTo>
                  <a:pt x="1238377" y="54610"/>
                </a:lnTo>
                <a:lnTo>
                  <a:pt x="1238377" y="53975"/>
                </a:lnTo>
                <a:lnTo>
                  <a:pt x="1235964" y="53975"/>
                </a:lnTo>
                <a:lnTo>
                  <a:pt x="1228997" y="49911"/>
                </a:lnTo>
                <a:close/>
              </a:path>
              <a:path w="1247775" h="100329">
                <a:moveTo>
                  <a:pt x="1220724" y="45085"/>
                </a:moveTo>
                <a:lnTo>
                  <a:pt x="0" y="45085"/>
                </a:lnTo>
                <a:lnTo>
                  <a:pt x="0" y="54610"/>
                </a:lnTo>
                <a:lnTo>
                  <a:pt x="1220941" y="54610"/>
                </a:lnTo>
                <a:lnTo>
                  <a:pt x="1228997" y="49911"/>
                </a:lnTo>
                <a:lnTo>
                  <a:pt x="1220724" y="45085"/>
                </a:lnTo>
                <a:close/>
              </a:path>
              <a:path w="1247775" h="100329">
                <a:moveTo>
                  <a:pt x="1239500" y="45085"/>
                </a:moveTo>
                <a:lnTo>
                  <a:pt x="1238377" y="45085"/>
                </a:lnTo>
                <a:lnTo>
                  <a:pt x="1238377" y="54610"/>
                </a:lnTo>
                <a:lnTo>
                  <a:pt x="1239717" y="54610"/>
                </a:lnTo>
                <a:lnTo>
                  <a:pt x="1247775" y="49911"/>
                </a:lnTo>
                <a:lnTo>
                  <a:pt x="1239500" y="45085"/>
                </a:lnTo>
                <a:close/>
              </a:path>
              <a:path w="1247775" h="100329">
                <a:moveTo>
                  <a:pt x="1235964" y="45847"/>
                </a:moveTo>
                <a:lnTo>
                  <a:pt x="1228997" y="49911"/>
                </a:lnTo>
                <a:lnTo>
                  <a:pt x="1235964" y="53975"/>
                </a:lnTo>
                <a:lnTo>
                  <a:pt x="1235964" y="45847"/>
                </a:lnTo>
                <a:close/>
              </a:path>
              <a:path w="1247775" h="100329">
                <a:moveTo>
                  <a:pt x="1238377" y="45847"/>
                </a:moveTo>
                <a:lnTo>
                  <a:pt x="1235964" y="45847"/>
                </a:lnTo>
                <a:lnTo>
                  <a:pt x="1235964" y="53975"/>
                </a:lnTo>
                <a:lnTo>
                  <a:pt x="1238377" y="53975"/>
                </a:lnTo>
                <a:lnTo>
                  <a:pt x="1238377" y="45847"/>
                </a:lnTo>
                <a:close/>
              </a:path>
              <a:path w="1247775" h="100329">
                <a:moveTo>
                  <a:pt x="1162303" y="0"/>
                </a:moveTo>
                <a:lnTo>
                  <a:pt x="1159383" y="762"/>
                </a:lnTo>
                <a:lnTo>
                  <a:pt x="1157986" y="3048"/>
                </a:lnTo>
                <a:lnTo>
                  <a:pt x="1156715" y="5334"/>
                </a:lnTo>
                <a:lnTo>
                  <a:pt x="1157477" y="8255"/>
                </a:lnTo>
                <a:lnTo>
                  <a:pt x="1159764" y="9525"/>
                </a:lnTo>
                <a:lnTo>
                  <a:pt x="1228997" y="49911"/>
                </a:lnTo>
                <a:lnTo>
                  <a:pt x="1235964" y="45847"/>
                </a:lnTo>
                <a:lnTo>
                  <a:pt x="1238377" y="45847"/>
                </a:lnTo>
                <a:lnTo>
                  <a:pt x="1238377" y="45085"/>
                </a:lnTo>
                <a:lnTo>
                  <a:pt x="1239500" y="45085"/>
                </a:lnTo>
                <a:lnTo>
                  <a:pt x="1164589" y="1397"/>
                </a:lnTo>
                <a:lnTo>
                  <a:pt x="11623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843396" y="3963809"/>
            <a:ext cx="489584" cy="492759"/>
          </a:xfrm>
          <a:custGeom>
            <a:avLst/>
            <a:gdLst/>
            <a:ahLst/>
            <a:cxnLst/>
            <a:rect l="l" t="t" r="r" b="b"/>
            <a:pathLst>
              <a:path w="489585" h="492760">
                <a:moveTo>
                  <a:pt x="395986" y="457606"/>
                </a:moveTo>
                <a:lnTo>
                  <a:pt x="393318" y="459117"/>
                </a:lnTo>
                <a:lnTo>
                  <a:pt x="392683" y="461657"/>
                </a:lnTo>
                <a:lnTo>
                  <a:pt x="391922" y="464197"/>
                </a:lnTo>
                <a:lnTo>
                  <a:pt x="393445" y="466813"/>
                </a:lnTo>
                <a:lnTo>
                  <a:pt x="489203" y="492315"/>
                </a:lnTo>
                <a:lnTo>
                  <a:pt x="488335" y="488975"/>
                </a:lnTo>
                <a:lnTo>
                  <a:pt x="479170" y="488975"/>
                </a:lnTo>
                <a:lnTo>
                  <a:pt x="466758" y="476482"/>
                </a:lnTo>
                <a:lnTo>
                  <a:pt x="395986" y="457606"/>
                </a:lnTo>
                <a:close/>
              </a:path>
              <a:path w="489585" h="492760">
                <a:moveTo>
                  <a:pt x="466758" y="476482"/>
                </a:moveTo>
                <a:lnTo>
                  <a:pt x="479170" y="488975"/>
                </a:lnTo>
                <a:lnTo>
                  <a:pt x="481346" y="486803"/>
                </a:lnTo>
                <a:lnTo>
                  <a:pt x="477900" y="486803"/>
                </a:lnTo>
                <a:lnTo>
                  <a:pt x="475845" y="478906"/>
                </a:lnTo>
                <a:lnTo>
                  <a:pt x="466758" y="476482"/>
                </a:lnTo>
                <a:close/>
              </a:path>
              <a:path w="489585" h="492760">
                <a:moveTo>
                  <a:pt x="461644" y="394957"/>
                </a:moveTo>
                <a:lnTo>
                  <a:pt x="456564" y="396278"/>
                </a:lnTo>
                <a:lnTo>
                  <a:pt x="455040" y="398881"/>
                </a:lnTo>
                <a:lnTo>
                  <a:pt x="455675" y="401421"/>
                </a:lnTo>
                <a:lnTo>
                  <a:pt x="473457" y="469732"/>
                </a:lnTo>
                <a:lnTo>
                  <a:pt x="485901" y="482257"/>
                </a:lnTo>
                <a:lnTo>
                  <a:pt x="479170" y="488975"/>
                </a:lnTo>
                <a:lnTo>
                  <a:pt x="488335" y="488975"/>
                </a:lnTo>
                <a:lnTo>
                  <a:pt x="464909" y="398881"/>
                </a:lnTo>
                <a:lnTo>
                  <a:pt x="464312" y="396481"/>
                </a:lnTo>
                <a:lnTo>
                  <a:pt x="461644" y="394957"/>
                </a:lnTo>
                <a:close/>
              </a:path>
              <a:path w="489585" h="492760">
                <a:moveTo>
                  <a:pt x="475845" y="478906"/>
                </a:moveTo>
                <a:lnTo>
                  <a:pt x="477900" y="486803"/>
                </a:lnTo>
                <a:lnTo>
                  <a:pt x="483742" y="481012"/>
                </a:lnTo>
                <a:lnTo>
                  <a:pt x="475845" y="478906"/>
                </a:lnTo>
                <a:close/>
              </a:path>
              <a:path w="489585" h="492760">
                <a:moveTo>
                  <a:pt x="473457" y="469732"/>
                </a:moveTo>
                <a:lnTo>
                  <a:pt x="475845" y="478906"/>
                </a:lnTo>
                <a:lnTo>
                  <a:pt x="483742" y="481012"/>
                </a:lnTo>
                <a:lnTo>
                  <a:pt x="477900" y="486803"/>
                </a:lnTo>
                <a:lnTo>
                  <a:pt x="481346" y="486803"/>
                </a:lnTo>
                <a:lnTo>
                  <a:pt x="485901" y="482257"/>
                </a:lnTo>
                <a:lnTo>
                  <a:pt x="473457" y="469732"/>
                </a:lnTo>
                <a:close/>
              </a:path>
              <a:path w="489585" h="492760">
                <a:moveTo>
                  <a:pt x="6730" y="0"/>
                </a:moveTo>
                <a:lnTo>
                  <a:pt x="0" y="6705"/>
                </a:lnTo>
                <a:lnTo>
                  <a:pt x="466758" y="476482"/>
                </a:lnTo>
                <a:lnTo>
                  <a:pt x="475845" y="478906"/>
                </a:lnTo>
                <a:lnTo>
                  <a:pt x="473457" y="469732"/>
                </a:lnTo>
                <a:lnTo>
                  <a:pt x="67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594729" y="1932685"/>
            <a:ext cx="1011555" cy="1274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510" marR="236220" indent="-1270">
              <a:lnSpc>
                <a:spcPct val="100000"/>
              </a:lnSpc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海参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鱿鱼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枣类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 蜂蜜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枣类</a:t>
            </a:r>
            <a:endParaRPr sz="900">
              <a:latin typeface="微软雅黑"/>
              <a:cs typeface="微软雅黑"/>
            </a:endParaRPr>
          </a:p>
          <a:p>
            <a:pPr algn="just" marL="16510">
              <a:lnSpc>
                <a:spcPct val="100000"/>
              </a:lnSpc>
              <a:spcBef>
                <a:spcPts val="80"/>
              </a:spcBef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梅类</a:t>
            </a:r>
            <a:endParaRPr sz="900">
              <a:latin typeface="微软雅黑"/>
              <a:cs typeface="微软雅黑"/>
            </a:endParaRPr>
          </a:p>
          <a:p>
            <a:pPr algn="just" marL="16510">
              <a:lnSpc>
                <a:spcPct val="100000"/>
              </a:lnSpc>
              <a:spcBef>
                <a:spcPts val="25"/>
              </a:spcBef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枣类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栗子</a:t>
            </a:r>
            <a:endParaRPr sz="900">
              <a:latin typeface="微软雅黑"/>
              <a:cs typeface="微软雅黑"/>
            </a:endParaRPr>
          </a:p>
          <a:p>
            <a:pPr algn="just" marL="12700" indent="3810">
              <a:lnSpc>
                <a:spcPct val="100000"/>
              </a:lnSpc>
              <a:spcBef>
                <a:spcPts val="505"/>
              </a:spcBef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海参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樱桃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蜂蜜</a:t>
            </a:r>
            <a:endParaRPr sz="900">
              <a:latin typeface="微软雅黑"/>
              <a:cs typeface="微软雅黑"/>
            </a:endParaRPr>
          </a:p>
          <a:p>
            <a:pPr algn="just" marL="12700" marR="6350" indent="4445">
              <a:lnSpc>
                <a:spcPct val="102200"/>
              </a:lnSpc>
              <a:spcBef>
                <a:spcPts val="605"/>
              </a:spcBef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大闸蟹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花卉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猪肉类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 碧根果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绿茶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花草茶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 纯牛奶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鸡蛋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牛肉类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90164" y="2637154"/>
            <a:ext cx="74549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冬虫夏草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枸杞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26304" y="2409951"/>
            <a:ext cx="22987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10000"/>
              </a:lnSpc>
            </a:pPr>
            <a:r>
              <a:rPr dirty="0" sz="800">
                <a:solidFill>
                  <a:srgbClr val="221E1E"/>
                </a:solidFill>
                <a:latin typeface="微软雅黑"/>
                <a:cs typeface="微软雅黑"/>
              </a:rPr>
              <a:t>枣类 小米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17522" y="2987039"/>
            <a:ext cx="859155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冬虫夏草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藏红花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55114" y="2077466"/>
            <a:ext cx="892810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枣类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核桃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葡萄干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529196" y="4036466"/>
            <a:ext cx="1236345" cy="149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b="1">
                <a:solidFill>
                  <a:srgbClr val="221E1E"/>
                </a:solidFill>
                <a:latin typeface="微软雅黑"/>
                <a:cs typeface="微软雅黑"/>
              </a:rPr>
              <a:t>海外：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蜂蜜 蜂胶</a:t>
            </a:r>
            <a:r>
              <a:rPr dirty="0" sz="900" spc="-5">
                <a:solidFill>
                  <a:srgbClr val="221E1E"/>
                </a:solidFill>
                <a:latin typeface="微软雅黑"/>
                <a:cs typeface="微软雅黑"/>
              </a:rPr>
              <a:t> </a:t>
            </a:r>
            <a:r>
              <a:rPr dirty="0" sz="900">
                <a:solidFill>
                  <a:srgbClr val="221E1E"/>
                </a:solidFill>
                <a:latin typeface="微软雅黑"/>
                <a:cs typeface="微软雅黑"/>
              </a:rPr>
              <a:t>高丽参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153025" y="2378964"/>
            <a:ext cx="1387475" cy="100330"/>
          </a:xfrm>
          <a:custGeom>
            <a:avLst/>
            <a:gdLst/>
            <a:ahLst/>
            <a:cxnLst/>
            <a:rect l="l" t="t" r="r" b="b"/>
            <a:pathLst>
              <a:path w="1387475" h="100330">
                <a:moveTo>
                  <a:pt x="1368697" y="49911"/>
                </a:moveTo>
                <a:lnTo>
                  <a:pt x="1299464" y="90297"/>
                </a:lnTo>
                <a:lnTo>
                  <a:pt x="1297177" y="91567"/>
                </a:lnTo>
                <a:lnTo>
                  <a:pt x="1296415" y="94487"/>
                </a:lnTo>
                <a:lnTo>
                  <a:pt x="1297686" y="96774"/>
                </a:lnTo>
                <a:lnTo>
                  <a:pt x="1299083" y="99060"/>
                </a:lnTo>
                <a:lnTo>
                  <a:pt x="1302003" y="99822"/>
                </a:lnTo>
                <a:lnTo>
                  <a:pt x="1304289" y="98425"/>
                </a:lnTo>
                <a:lnTo>
                  <a:pt x="1379417" y="54610"/>
                </a:lnTo>
                <a:lnTo>
                  <a:pt x="1378077" y="54610"/>
                </a:lnTo>
                <a:lnTo>
                  <a:pt x="1378077" y="53975"/>
                </a:lnTo>
                <a:lnTo>
                  <a:pt x="1375664" y="53975"/>
                </a:lnTo>
                <a:lnTo>
                  <a:pt x="1368697" y="49911"/>
                </a:lnTo>
                <a:close/>
              </a:path>
              <a:path w="1387475" h="100330">
                <a:moveTo>
                  <a:pt x="1360424" y="45085"/>
                </a:moveTo>
                <a:lnTo>
                  <a:pt x="0" y="45085"/>
                </a:lnTo>
                <a:lnTo>
                  <a:pt x="0" y="54610"/>
                </a:lnTo>
                <a:lnTo>
                  <a:pt x="1360641" y="54610"/>
                </a:lnTo>
                <a:lnTo>
                  <a:pt x="1368697" y="49911"/>
                </a:lnTo>
                <a:lnTo>
                  <a:pt x="1360424" y="45085"/>
                </a:lnTo>
                <a:close/>
              </a:path>
              <a:path w="1387475" h="100330">
                <a:moveTo>
                  <a:pt x="1379200" y="45085"/>
                </a:moveTo>
                <a:lnTo>
                  <a:pt x="1378077" y="45085"/>
                </a:lnTo>
                <a:lnTo>
                  <a:pt x="1378077" y="54610"/>
                </a:lnTo>
                <a:lnTo>
                  <a:pt x="1379417" y="54610"/>
                </a:lnTo>
                <a:lnTo>
                  <a:pt x="1387475" y="49911"/>
                </a:lnTo>
                <a:lnTo>
                  <a:pt x="1379200" y="45085"/>
                </a:lnTo>
                <a:close/>
              </a:path>
              <a:path w="1387475" h="100330">
                <a:moveTo>
                  <a:pt x="1375664" y="45847"/>
                </a:moveTo>
                <a:lnTo>
                  <a:pt x="1368697" y="49911"/>
                </a:lnTo>
                <a:lnTo>
                  <a:pt x="1375664" y="53975"/>
                </a:lnTo>
                <a:lnTo>
                  <a:pt x="1375664" y="45847"/>
                </a:lnTo>
                <a:close/>
              </a:path>
              <a:path w="1387475" h="100330">
                <a:moveTo>
                  <a:pt x="1378077" y="45847"/>
                </a:moveTo>
                <a:lnTo>
                  <a:pt x="1375664" y="45847"/>
                </a:lnTo>
                <a:lnTo>
                  <a:pt x="1375664" y="53975"/>
                </a:lnTo>
                <a:lnTo>
                  <a:pt x="1378077" y="53975"/>
                </a:lnTo>
                <a:lnTo>
                  <a:pt x="1378077" y="45847"/>
                </a:lnTo>
                <a:close/>
              </a:path>
              <a:path w="1387475" h="100330">
                <a:moveTo>
                  <a:pt x="1302003" y="0"/>
                </a:moveTo>
                <a:lnTo>
                  <a:pt x="1299083" y="762"/>
                </a:lnTo>
                <a:lnTo>
                  <a:pt x="1297686" y="3048"/>
                </a:lnTo>
                <a:lnTo>
                  <a:pt x="1296415" y="5334"/>
                </a:lnTo>
                <a:lnTo>
                  <a:pt x="1297177" y="8255"/>
                </a:lnTo>
                <a:lnTo>
                  <a:pt x="1299464" y="9525"/>
                </a:lnTo>
                <a:lnTo>
                  <a:pt x="1368697" y="49911"/>
                </a:lnTo>
                <a:lnTo>
                  <a:pt x="1375664" y="45847"/>
                </a:lnTo>
                <a:lnTo>
                  <a:pt x="1378077" y="45847"/>
                </a:lnTo>
                <a:lnTo>
                  <a:pt x="1378077" y="45085"/>
                </a:lnTo>
                <a:lnTo>
                  <a:pt x="1379200" y="45085"/>
                </a:lnTo>
                <a:lnTo>
                  <a:pt x="1304289" y="1397"/>
                </a:lnTo>
                <a:lnTo>
                  <a:pt x="130200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986398" y="1678939"/>
            <a:ext cx="554355" cy="99695"/>
          </a:xfrm>
          <a:custGeom>
            <a:avLst/>
            <a:gdLst/>
            <a:ahLst/>
            <a:cxnLst/>
            <a:rect l="l" t="t" r="r" b="b"/>
            <a:pathLst>
              <a:path w="554354" h="99694">
                <a:moveTo>
                  <a:pt x="535214" y="49847"/>
                </a:moveTo>
                <a:lnTo>
                  <a:pt x="466089" y="90170"/>
                </a:lnTo>
                <a:lnTo>
                  <a:pt x="463803" y="91567"/>
                </a:lnTo>
                <a:lnTo>
                  <a:pt x="463041" y="94487"/>
                </a:lnTo>
                <a:lnTo>
                  <a:pt x="464312" y="96647"/>
                </a:lnTo>
                <a:lnTo>
                  <a:pt x="465709" y="98933"/>
                </a:lnTo>
                <a:lnTo>
                  <a:pt x="468629" y="99695"/>
                </a:lnTo>
                <a:lnTo>
                  <a:pt x="470915" y="98425"/>
                </a:lnTo>
                <a:lnTo>
                  <a:pt x="546043" y="54610"/>
                </a:lnTo>
                <a:lnTo>
                  <a:pt x="544702" y="54610"/>
                </a:lnTo>
                <a:lnTo>
                  <a:pt x="544702" y="53975"/>
                </a:lnTo>
                <a:lnTo>
                  <a:pt x="542290" y="53975"/>
                </a:lnTo>
                <a:lnTo>
                  <a:pt x="535214" y="49847"/>
                </a:lnTo>
                <a:close/>
              </a:path>
              <a:path w="554354" h="99694">
                <a:moveTo>
                  <a:pt x="527050" y="45085"/>
                </a:moveTo>
                <a:lnTo>
                  <a:pt x="0" y="45085"/>
                </a:lnTo>
                <a:lnTo>
                  <a:pt x="0" y="54610"/>
                </a:lnTo>
                <a:lnTo>
                  <a:pt x="527050" y="54610"/>
                </a:lnTo>
                <a:lnTo>
                  <a:pt x="535214" y="49847"/>
                </a:lnTo>
                <a:lnTo>
                  <a:pt x="527050" y="45085"/>
                </a:lnTo>
                <a:close/>
              </a:path>
              <a:path w="554354" h="99694">
                <a:moveTo>
                  <a:pt x="545847" y="45085"/>
                </a:moveTo>
                <a:lnTo>
                  <a:pt x="544702" y="45085"/>
                </a:lnTo>
                <a:lnTo>
                  <a:pt x="544702" y="54610"/>
                </a:lnTo>
                <a:lnTo>
                  <a:pt x="546043" y="54610"/>
                </a:lnTo>
                <a:lnTo>
                  <a:pt x="554101" y="49911"/>
                </a:lnTo>
                <a:lnTo>
                  <a:pt x="545847" y="45085"/>
                </a:lnTo>
                <a:close/>
              </a:path>
              <a:path w="554354" h="99694">
                <a:moveTo>
                  <a:pt x="542290" y="45720"/>
                </a:moveTo>
                <a:lnTo>
                  <a:pt x="535214" y="49847"/>
                </a:lnTo>
                <a:lnTo>
                  <a:pt x="542290" y="53975"/>
                </a:lnTo>
                <a:lnTo>
                  <a:pt x="542290" y="45720"/>
                </a:lnTo>
                <a:close/>
              </a:path>
              <a:path w="554354" h="99694">
                <a:moveTo>
                  <a:pt x="544702" y="45720"/>
                </a:moveTo>
                <a:lnTo>
                  <a:pt x="542290" y="45720"/>
                </a:lnTo>
                <a:lnTo>
                  <a:pt x="542290" y="53975"/>
                </a:lnTo>
                <a:lnTo>
                  <a:pt x="544702" y="53975"/>
                </a:lnTo>
                <a:lnTo>
                  <a:pt x="544702" y="45720"/>
                </a:lnTo>
                <a:close/>
              </a:path>
              <a:path w="554354" h="99694">
                <a:moveTo>
                  <a:pt x="468629" y="0"/>
                </a:moveTo>
                <a:lnTo>
                  <a:pt x="465709" y="762"/>
                </a:lnTo>
                <a:lnTo>
                  <a:pt x="464312" y="3048"/>
                </a:lnTo>
                <a:lnTo>
                  <a:pt x="463041" y="5207"/>
                </a:lnTo>
                <a:lnTo>
                  <a:pt x="463803" y="8127"/>
                </a:lnTo>
                <a:lnTo>
                  <a:pt x="466089" y="9525"/>
                </a:lnTo>
                <a:lnTo>
                  <a:pt x="535214" y="49847"/>
                </a:lnTo>
                <a:lnTo>
                  <a:pt x="542290" y="45720"/>
                </a:lnTo>
                <a:lnTo>
                  <a:pt x="544702" y="45720"/>
                </a:lnTo>
                <a:lnTo>
                  <a:pt x="544702" y="45085"/>
                </a:lnTo>
                <a:lnTo>
                  <a:pt x="545847" y="45085"/>
                </a:lnTo>
                <a:lnTo>
                  <a:pt x="470915" y="1270"/>
                </a:lnTo>
                <a:lnTo>
                  <a:pt x="46862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5986398" y="1328038"/>
            <a:ext cx="554355" cy="100330"/>
          </a:xfrm>
          <a:custGeom>
            <a:avLst/>
            <a:gdLst/>
            <a:ahLst/>
            <a:cxnLst/>
            <a:rect l="l" t="t" r="r" b="b"/>
            <a:pathLst>
              <a:path w="554354" h="100330">
                <a:moveTo>
                  <a:pt x="468629" y="0"/>
                </a:moveTo>
                <a:lnTo>
                  <a:pt x="465709" y="762"/>
                </a:lnTo>
                <a:lnTo>
                  <a:pt x="464312" y="3048"/>
                </a:lnTo>
                <a:lnTo>
                  <a:pt x="463041" y="5334"/>
                </a:lnTo>
                <a:lnTo>
                  <a:pt x="463803" y="8255"/>
                </a:lnTo>
                <a:lnTo>
                  <a:pt x="466089" y="9525"/>
                </a:lnTo>
                <a:lnTo>
                  <a:pt x="527260" y="45207"/>
                </a:lnTo>
                <a:lnTo>
                  <a:pt x="544702" y="45212"/>
                </a:lnTo>
                <a:lnTo>
                  <a:pt x="544702" y="54737"/>
                </a:lnTo>
                <a:lnTo>
                  <a:pt x="527050" y="54737"/>
                </a:lnTo>
                <a:lnTo>
                  <a:pt x="466089" y="90297"/>
                </a:lnTo>
                <a:lnTo>
                  <a:pt x="463803" y="91566"/>
                </a:lnTo>
                <a:lnTo>
                  <a:pt x="463041" y="94487"/>
                </a:lnTo>
                <a:lnTo>
                  <a:pt x="464312" y="96774"/>
                </a:lnTo>
                <a:lnTo>
                  <a:pt x="465709" y="99060"/>
                </a:lnTo>
                <a:lnTo>
                  <a:pt x="468629" y="99822"/>
                </a:lnTo>
                <a:lnTo>
                  <a:pt x="470915" y="98425"/>
                </a:lnTo>
                <a:lnTo>
                  <a:pt x="545826" y="54737"/>
                </a:lnTo>
                <a:lnTo>
                  <a:pt x="544702" y="54737"/>
                </a:lnTo>
                <a:lnTo>
                  <a:pt x="545833" y="54732"/>
                </a:lnTo>
                <a:lnTo>
                  <a:pt x="554101" y="49911"/>
                </a:lnTo>
                <a:lnTo>
                  <a:pt x="470915" y="1397"/>
                </a:lnTo>
                <a:lnTo>
                  <a:pt x="468629" y="0"/>
                </a:lnTo>
                <a:close/>
              </a:path>
              <a:path w="554354" h="100330">
                <a:moveTo>
                  <a:pt x="535323" y="49911"/>
                </a:moveTo>
                <a:lnTo>
                  <a:pt x="527057" y="54732"/>
                </a:lnTo>
                <a:lnTo>
                  <a:pt x="544702" y="54737"/>
                </a:lnTo>
                <a:lnTo>
                  <a:pt x="544702" y="53975"/>
                </a:lnTo>
                <a:lnTo>
                  <a:pt x="542290" y="53975"/>
                </a:lnTo>
                <a:lnTo>
                  <a:pt x="535323" y="49911"/>
                </a:lnTo>
                <a:close/>
              </a:path>
              <a:path w="554354" h="100330">
                <a:moveTo>
                  <a:pt x="0" y="45085"/>
                </a:moveTo>
                <a:lnTo>
                  <a:pt x="0" y="54610"/>
                </a:lnTo>
                <a:lnTo>
                  <a:pt x="527057" y="54732"/>
                </a:lnTo>
                <a:lnTo>
                  <a:pt x="535323" y="49911"/>
                </a:lnTo>
                <a:lnTo>
                  <a:pt x="527260" y="45207"/>
                </a:lnTo>
                <a:lnTo>
                  <a:pt x="0" y="45085"/>
                </a:lnTo>
                <a:close/>
              </a:path>
              <a:path w="554354" h="100330">
                <a:moveTo>
                  <a:pt x="542290" y="45847"/>
                </a:moveTo>
                <a:lnTo>
                  <a:pt x="535323" y="49911"/>
                </a:lnTo>
                <a:lnTo>
                  <a:pt x="542290" y="53975"/>
                </a:lnTo>
                <a:lnTo>
                  <a:pt x="542290" y="45847"/>
                </a:lnTo>
                <a:close/>
              </a:path>
              <a:path w="554354" h="100330">
                <a:moveTo>
                  <a:pt x="544702" y="45847"/>
                </a:moveTo>
                <a:lnTo>
                  <a:pt x="542290" y="45847"/>
                </a:lnTo>
                <a:lnTo>
                  <a:pt x="542290" y="53975"/>
                </a:lnTo>
                <a:lnTo>
                  <a:pt x="544702" y="53975"/>
                </a:lnTo>
                <a:lnTo>
                  <a:pt x="544702" y="45847"/>
                </a:lnTo>
                <a:close/>
              </a:path>
              <a:path w="554354" h="100330">
                <a:moveTo>
                  <a:pt x="527260" y="45207"/>
                </a:moveTo>
                <a:lnTo>
                  <a:pt x="535323" y="49911"/>
                </a:lnTo>
                <a:lnTo>
                  <a:pt x="542290" y="45847"/>
                </a:lnTo>
                <a:lnTo>
                  <a:pt x="544702" y="45847"/>
                </a:lnTo>
                <a:lnTo>
                  <a:pt x="544702" y="45212"/>
                </a:lnTo>
                <a:lnTo>
                  <a:pt x="527260" y="4520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903222" y="3922247"/>
            <a:ext cx="229870" cy="8394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35600"/>
              </a:lnSpc>
            </a:pPr>
            <a:r>
              <a:rPr dirty="0" sz="800">
                <a:latin typeface="微软雅黑"/>
                <a:cs typeface="微软雅黑"/>
              </a:rPr>
              <a:t>最低 较低 一般 较高 最高</a:t>
            </a:r>
            <a:endParaRPr sz="800">
              <a:latin typeface="微软雅黑"/>
              <a:cs typeface="微软雅黑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685544" y="3949700"/>
            <a:ext cx="183502" cy="786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58267" y="31496"/>
            <a:ext cx="2511425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淘宝土特产地图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1202435"/>
            <a:ext cx="7703184" cy="2658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2400">
                <a:solidFill>
                  <a:srgbClr val="B40000"/>
                </a:solidFill>
                <a:latin typeface="微软雅黑"/>
                <a:cs typeface="微软雅黑"/>
              </a:rPr>
              <a:t>【狭义】</a:t>
            </a:r>
            <a:endParaRPr sz="2400">
              <a:latin typeface="微软雅黑"/>
              <a:cs typeface="微软雅黑"/>
            </a:endParaRPr>
          </a:p>
          <a:p>
            <a:pPr marL="12700" marR="6350">
              <a:lnSpc>
                <a:spcPct val="120100"/>
              </a:lnSpc>
              <a:spcBef>
                <a:spcPts val="525"/>
              </a:spcBef>
            </a:pP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狭义的新</a:t>
            </a:r>
            <a:r>
              <a:rPr dirty="0" sz="1800" spc="20">
                <a:solidFill>
                  <a:srgbClr val="5F5F5F"/>
                </a:solidFill>
                <a:latin typeface="微软雅黑"/>
                <a:cs typeface="微软雅黑"/>
              </a:rPr>
              <a:t>农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人</a:t>
            </a:r>
            <a:r>
              <a:rPr dirty="0" sz="1800" spc="35">
                <a:solidFill>
                  <a:srgbClr val="5F5F5F"/>
                </a:solidFill>
                <a:latin typeface="微软雅黑"/>
                <a:cs typeface="微软雅黑"/>
              </a:rPr>
              <a:t>，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指的是</a:t>
            </a:r>
            <a:r>
              <a:rPr dirty="0" sz="1800" spc="20">
                <a:solidFill>
                  <a:srgbClr val="5F5F5F"/>
                </a:solidFill>
                <a:latin typeface="微软雅黑"/>
                <a:cs typeface="微软雅黑"/>
              </a:rPr>
              <a:t>以互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联网为工</a:t>
            </a:r>
            <a:r>
              <a:rPr dirty="0" sz="1800" spc="45">
                <a:solidFill>
                  <a:srgbClr val="5F5F5F"/>
                </a:solidFill>
                <a:latin typeface="微软雅黑"/>
                <a:cs typeface="微软雅黑"/>
              </a:rPr>
              <a:t>具</a:t>
            </a:r>
            <a:r>
              <a:rPr dirty="0" sz="1800" spc="20">
                <a:solidFill>
                  <a:srgbClr val="5F5F5F"/>
                </a:solidFill>
                <a:latin typeface="微软雅黑"/>
                <a:cs typeface="微软雅黑"/>
              </a:rPr>
              <a:t>，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从事农业</a:t>
            </a:r>
            <a:r>
              <a:rPr dirty="0" sz="1800" spc="20">
                <a:solidFill>
                  <a:srgbClr val="5F5F5F"/>
                </a:solidFill>
                <a:latin typeface="微软雅黑"/>
                <a:cs typeface="微软雅黑"/>
              </a:rPr>
              <a:t>生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产</a:t>
            </a:r>
            <a:r>
              <a:rPr dirty="0" sz="1800" spc="35">
                <a:solidFill>
                  <a:srgbClr val="5F5F5F"/>
                </a:solidFill>
                <a:latin typeface="微软雅黑"/>
                <a:cs typeface="微软雅黑"/>
              </a:rPr>
              <a:t>、流通、</a:t>
            </a:r>
            <a:r>
              <a:rPr dirty="0" sz="1800" spc="20">
                <a:solidFill>
                  <a:srgbClr val="5F5F5F"/>
                </a:solidFill>
                <a:latin typeface="微软雅黑"/>
                <a:cs typeface="微软雅黑"/>
              </a:rPr>
              <a:t>服务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的</a:t>
            </a:r>
            <a:r>
              <a:rPr dirty="0" sz="1800" spc="50">
                <a:solidFill>
                  <a:srgbClr val="5F5F5F"/>
                </a:solidFill>
                <a:latin typeface="微软雅黑"/>
                <a:cs typeface="微软雅黑"/>
              </a:rPr>
              <a:t>人</a:t>
            </a:r>
            <a:r>
              <a:rPr dirty="0" sz="1800">
                <a:solidFill>
                  <a:srgbClr val="5F5F5F"/>
                </a:solidFill>
                <a:latin typeface="微软雅黑"/>
                <a:cs typeface="微软雅黑"/>
              </a:rPr>
              <a:t>，</a:t>
            </a:r>
            <a:r>
              <a:rPr dirty="0" sz="1800">
                <a:solidFill>
                  <a:srgbClr val="5F5F5F"/>
                </a:solidFill>
                <a:latin typeface="微软雅黑"/>
                <a:cs typeface="微软雅黑"/>
              </a:rPr>
              <a:t> 其核心是“农业</a:t>
            </a:r>
            <a:r>
              <a:rPr dirty="0" sz="1800" spc="-20">
                <a:solidFill>
                  <a:srgbClr val="5F5F5F"/>
                </a:solidFill>
                <a:latin typeface="微软雅黑"/>
                <a:cs typeface="微软雅黑"/>
              </a:rPr>
              <a:t>+</a:t>
            </a:r>
            <a:r>
              <a:rPr dirty="0" sz="1800">
                <a:solidFill>
                  <a:srgbClr val="5F5F5F"/>
                </a:solidFill>
                <a:latin typeface="微软雅黑"/>
                <a:cs typeface="微软雅黑"/>
              </a:rPr>
              <a:t>互联网”。</a:t>
            </a:r>
            <a:endParaRPr sz="1800">
              <a:latin typeface="微软雅黑"/>
              <a:cs typeface="微软雅黑"/>
            </a:endParaRPr>
          </a:p>
          <a:p>
            <a:pPr algn="just" marL="12700">
              <a:lnSpc>
                <a:spcPct val="100000"/>
              </a:lnSpc>
              <a:spcBef>
                <a:spcPts val="1055"/>
              </a:spcBef>
            </a:pPr>
            <a:r>
              <a:rPr dirty="0" sz="2400">
                <a:solidFill>
                  <a:srgbClr val="B40000"/>
                </a:solidFill>
                <a:latin typeface="微软雅黑"/>
                <a:cs typeface="微软雅黑"/>
              </a:rPr>
              <a:t>【广义】</a:t>
            </a:r>
            <a:endParaRPr sz="2400">
              <a:latin typeface="微软雅黑"/>
              <a:cs typeface="微软雅黑"/>
            </a:endParaRPr>
          </a:p>
          <a:p>
            <a:pPr algn="just" marL="12700" marR="233045">
              <a:lnSpc>
                <a:spcPct val="120000"/>
              </a:lnSpc>
              <a:spcBef>
                <a:spcPts val="530"/>
              </a:spcBef>
            </a:pP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广义的新农</a:t>
            </a:r>
            <a:r>
              <a:rPr dirty="0" sz="1800" spc="20">
                <a:solidFill>
                  <a:srgbClr val="5F5F5F"/>
                </a:solidFill>
                <a:latin typeface="微软雅黑"/>
                <a:cs typeface="微软雅黑"/>
              </a:rPr>
              <a:t>人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，指的是具</a:t>
            </a:r>
            <a:r>
              <a:rPr dirty="0" sz="1800" spc="15">
                <a:solidFill>
                  <a:srgbClr val="5F5F5F"/>
                </a:solidFill>
                <a:latin typeface="微软雅黑"/>
                <a:cs typeface="微软雅黑"/>
              </a:rPr>
              <a:t>备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互联网思</a:t>
            </a:r>
            <a:r>
              <a:rPr dirty="0" sz="1800" spc="45">
                <a:solidFill>
                  <a:srgbClr val="5F5F5F"/>
                </a:solidFill>
                <a:latin typeface="微软雅黑"/>
                <a:cs typeface="微软雅黑"/>
              </a:rPr>
              <a:t>维</a:t>
            </a:r>
            <a:r>
              <a:rPr dirty="0" sz="1800" spc="20">
                <a:solidFill>
                  <a:srgbClr val="5F5F5F"/>
                </a:solidFill>
                <a:latin typeface="微软雅黑"/>
                <a:cs typeface="微软雅黑"/>
              </a:rPr>
              <a:t>，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服务于三农</a:t>
            </a:r>
            <a:r>
              <a:rPr dirty="0" sz="1800" spc="15">
                <a:solidFill>
                  <a:srgbClr val="5F5F5F"/>
                </a:solidFill>
                <a:latin typeface="微软雅黑"/>
                <a:cs typeface="微软雅黑"/>
              </a:rPr>
              <a:t>领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域的</a:t>
            </a:r>
            <a:r>
              <a:rPr dirty="0" sz="1800" spc="45">
                <a:solidFill>
                  <a:srgbClr val="5F5F5F"/>
                </a:solidFill>
                <a:latin typeface="微软雅黑"/>
                <a:cs typeface="微软雅黑"/>
              </a:rPr>
              <a:t>人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，其</a:t>
            </a:r>
            <a:r>
              <a:rPr dirty="0" sz="1800" spc="15">
                <a:solidFill>
                  <a:srgbClr val="5F5F5F"/>
                </a:solidFill>
                <a:latin typeface="微软雅黑"/>
                <a:cs typeface="微软雅黑"/>
              </a:rPr>
              <a:t>核</a:t>
            </a:r>
            <a:r>
              <a:rPr dirty="0" sz="1800" spc="30">
                <a:solidFill>
                  <a:srgbClr val="5F5F5F"/>
                </a:solidFill>
                <a:latin typeface="微软雅黑"/>
                <a:cs typeface="微软雅黑"/>
              </a:rPr>
              <a:t>心</a:t>
            </a:r>
            <a:r>
              <a:rPr dirty="0" sz="1800">
                <a:solidFill>
                  <a:srgbClr val="5F5F5F"/>
                </a:solidFill>
                <a:latin typeface="微软雅黑"/>
                <a:cs typeface="微软雅黑"/>
              </a:rPr>
              <a:t>是</a:t>
            </a:r>
            <a:r>
              <a:rPr dirty="0" sz="1800">
                <a:solidFill>
                  <a:srgbClr val="5F5F5F"/>
                </a:solidFill>
                <a:latin typeface="微软雅黑"/>
                <a:cs typeface="微软雅黑"/>
              </a:rPr>
              <a:t> </a:t>
            </a:r>
            <a:r>
              <a:rPr dirty="0" sz="1800" spc="45">
                <a:solidFill>
                  <a:srgbClr val="5F5F5F"/>
                </a:solidFill>
                <a:latin typeface="微软雅黑"/>
                <a:cs typeface="微软雅黑"/>
              </a:rPr>
              <a:t>“三农</a:t>
            </a:r>
            <a:r>
              <a:rPr dirty="0" sz="1800" spc="25">
                <a:solidFill>
                  <a:srgbClr val="5F5F5F"/>
                </a:solidFill>
                <a:latin typeface="微软雅黑"/>
                <a:cs typeface="微软雅黑"/>
              </a:rPr>
              <a:t>+</a:t>
            </a:r>
            <a:r>
              <a:rPr dirty="0" sz="1800" spc="45">
                <a:solidFill>
                  <a:srgbClr val="5F5F5F"/>
                </a:solidFill>
                <a:latin typeface="微软雅黑"/>
                <a:cs typeface="微软雅黑"/>
              </a:rPr>
              <a:t>互</a:t>
            </a:r>
            <a:r>
              <a:rPr dirty="0" sz="1800" spc="55">
                <a:solidFill>
                  <a:srgbClr val="5F5F5F"/>
                </a:solidFill>
                <a:latin typeface="微软雅黑"/>
                <a:cs typeface="微软雅黑"/>
              </a:rPr>
              <a:t>联</a:t>
            </a:r>
            <a:r>
              <a:rPr dirty="0" sz="1800" spc="50">
                <a:solidFill>
                  <a:srgbClr val="5F5F5F"/>
                </a:solidFill>
                <a:latin typeface="微软雅黑"/>
                <a:cs typeface="微软雅黑"/>
              </a:rPr>
              <a:t>网</a:t>
            </a:r>
            <a:r>
              <a:rPr dirty="0" sz="1800" spc="45">
                <a:solidFill>
                  <a:srgbClr val="5F5F5F"/>
                </a:solidFill>
                <a:latin typeface="微软雅黑"/>
                <a:cs typeface="微软雅黑"/>
              </a:rPr>
              <a:t>”</a:t>
            </a:r>
            <a:r>
              <a:rPr dirty="0" sz="1800" spc="50">
                <a:solidFill>
                  <a:srgbClr val="5F5F5F"/>
                </a:solidFill>
                <a:latin typeface="微软雅黑"/>
                <a:cs typeface="微软雅黑"/>
              </a:rPr>
              <a:t>。</a:t>
            </a:r>
            <a:r>
              <a:rPr dirty="0" sz="1800" spc="45">
                <a:solidFill>
                  <a:srgbClr val="5F5F5F"/>
                </a:solidFill>
                <a:latin typeface="微软雅黑"/>
                <a:cs typeface="微软雅黑"/>
              </a:rPr>
              <a:t>这里指的服务，不仅包含生产经营相关服</a:t>
            </a:r>
            <a:r>
              <a:rPr dirty="0" sz="1800" spc="50">
                <a:solidFill>
                  <a:srgbClr val="5F5F5F"/>
                </a:solidFill>
                <a:latin typeface="微软雅黑"/>
                <a:cs typeface="微软雅黑"/>
              </a:rPr>
              <a:t>务</a:t>
            </a:r>
            <a:r>
              <a:rPr dirty="0" sz="1800" spc="45">
                <a:solidFill>
                  <a:srgbClr val="5F5F5F"/>
                </a:solidFill>
                <a:latin typeface="微软雅黑"/>
                <a:cs typeface="微软雅黑"/>
              </a:rPr>
              <a:t>，也</a:t>
            </a:r>
            <a:r>
              <a:rPr dirty="0" sz="1800" spc="55">
                <a:solidFill>
                  <a:srgbClr val="5F5F5F"/>
                </a:solidFill>
                <a:latin typeface="微软雅黑"/>
                <a:cs typeface="微软雅黑"/>
              </a:rPr>
              <a:t>包</a:t>
            </a:r>
            <a:r>
              <a:rPr dirty="0" sz="1800">
                <a:solidFill>
                  <a:srgbClr val="5F5F5F"/>
                </a:solidFill>
                <a:latin typeface="微软雅黑"/>
                <a:cs typeface="微软雅黑"/>
              </a:rPr>
              <a:t>括</a:t>
            </a:r>
            <a:r>
              <a:rPr dirty="0" sz="1800">
                <a:solidFill>
                  <a:srgbClr val="5F5F5F"/>
                </a:solidFill>
                <a:latin typeface="微软雅黑"/>
                <a:cs typeface="微软雅黑"/>
              </a:rPr>
              <a:t> 监管服务、研究服务等。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31496"/>
            <a:ext cx="1800860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新农人崛起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0900" y="1391411"/>
            <a:ext cx="2055876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541776" y="1473708"/>
            <a:ext cx="1821179" cy="586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419475" y="1419288"/>
            <a:ext cx="1945005" cy="576580"/>
          </a:xfrm>
          <a:custGeom>
            <a:avLst/>
            <a:gdLst/>
            <a:ahLst/>
            <a:cxnLst/>
            <a:rect l="l" t="t" r="r" b="b"/>
            <a:pathLst>
              <a:path w="1945004" h="576580">
                <a:moveTo>
                  <a:pt x="0" y="576262"/>
                </a:moveTo>
                <a:lnTo>
                  <a:pt x="1944751" y="576262"/>
                </a:lnTo>
                <a:lnTo>
                  <a:pt x="1944751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B4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419475" y="1419288"/>
            <a:ext cx="1945005" cy="576580"/>
          </a:xfrm>
          <a:custGeom>
            <a:avLst/>
            <a:gdLst/>
            <a:ahLst/>
            <a:cxnLst/>
            <a:rect l="l" t="t" r="r" b="b"/>
            <a:pathLst>
              <a:path w="1945004" h="576580">
                <a:moveTo>
                  <a:pt x="0" y="576262"/>
                </a:moveTo>
                <a:lnTo>
                  <a:pt x="1944751" y="576262"/>
                </a:lnTo>
                <a:lnTo>
                  <a:pt x="1944751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3175">
            <a:solidFill>
              <a:srgbClr val="D6D6D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390900" y="743712"/>
            <a:ext cx="2055876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541776" y="826008"/>
            <a:ext cx="1821179" cy="586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19475" y="771588"/>
            <a:ext cx="1945005" cy="576580"/>
          </a:xfrm>
          <a:custGeom>
            <a:avLst/>
            <a:gdLst/>
            <a:ahLst/>
            <a:cxnLst/>
            <a:rect l="l" t="t" r="r" b="b"/>
            <a:pathLst>
              <a:path w="1945004" h="576580">
                <a:moveTo>
                  <a:pt x="0" y="576262"/>
                </a:moveTo>
                <a:lnTo>
                  <a:pt x="1944751" y="576262"/>
                </a:lnTo>
                <a:lnTo>
                  <a:pt x="1944751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419475" y="771588"/>
            <a:ext cx="1945005" cy="576580"/>
          </a:xfrm>
          <a:custGeom>
            <a:avLst/>
            <a:gdLst/>
            <a:ahLst/>
            <a:cxnLst/>
            <a:rect l="l" t="t" r="r" b="b"/>
            <a:pathLst>
              <a:path w="1945004" h="576580">
                <a:moveTo>
                  <a:pt x="0" y="576262"/>
                </a:moveTo>
                <a:lnTo>
                  <a:pt x="1944751" y="576262"/>
                </a:lnTo>
                <a:lnTo>
                  <a:pt x="1944751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3175">
            <a:solidFill>
              <a:srgbClr val="D6D6D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375659" y="2691383"/>
            <a:ext cx="2033015" cy="664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390900" y="2039111"/>
            <a:ext cx="2055876" cy="68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541776" y="2121407"/>
            <a:ext cx="1821179" cy="586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419475" y="2066988"/>
            <a:ext cx="1945005" cy="576580"/>
          </a:xfrm>
          <a:custGeom>
            <a:avLst/>
            <a:gdLst/>
            <a:ahLst/>
            <a:cxnLst/>
            <a:rect l="l" t="t" r="r" b="b"/>
            <a:pathLst>
              <a:path w="1945004" h="576580">
                <a:moveTo>
                  <a:pt x="0" y="576262"/>
                </a:moveTo>
                <a:lnTo>
                  <a:pt x="1944751" y="576262"/>
                </a:lnTo>
                <a:lnTo>
                  <a:pt x="1944751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solidFill>
            <a:srgbClr val="E6908B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419475" y="2066988"/>
            <a:ext cx="1945005" cy="576580"/>
          </a:xfrm>
          <a:custGeom>
            <a:avLst/>
            <a:gdLst/>
            <a:ahLst/>
            <a:cxnLst/>
            <a:rect l="l" t="t" r="r" b="b"/>
            <a:pathLst>
              <a:path w="1945004" h="576580">
                <a:moveTo>
                  <a:pt x="0" y="576262"/>
                </a:moveTo>
                <a:lnTo>
                  <a:pt x="1944751" y="576262"/>
                </a:lnTo>
                <a:lnTo>
                  <a:pt x="1944751" y="0"/>
                </a:lnTo>
                <a:lnTo>
                  <a:pt x="0" y="0"/>
                </a:lnTo>
                <a:lnTo>
                  <a:pt x="0" y="576262"/>
                </a:lnTo>
                <a:close/>
              </a:path>
            </a:pathLst>
          </a:custGeom>
          <a:ln w="3175">
            <a:solidFill>
              <a:srgbClr val="D6D6D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508625" y="771525"/>
            <a:ext cx="503555" cy="1871980"/>
          </a:xfrm>
          <a:custGeom>
            <a:avLst/>
            <a:gdLst/>
            <a:ahLst/>
            <a:cxnLst/>
            <a:rect l="l" t="t" r="r" b="b"/>
            <a:pathLst>
              <a:path w="503554" h="1871980">
                <a:moveTo>
                  <a:pt x="0" y="0"/>
                </a:moveTo>
                <a:lnTo>
                  <a:pt x="40806" y="549"/>
                </a:lnTo>
                <a:lnTo>
                  <a:pt x="79517" y="2139"/>
                </a:lnTo>
                <a:lnTo>
                  <a:pt x="132521" y="6286"/>
                </a:lnTo>
                <a:lnTo>
                  <a:pt x="177895" y="12287"/>
                </a:lnTo>
                <a:lnTo>
                  <a:pt x="223503" y="22664"/>
                </a:lnTo>
                <a:lnTo>
                  <a:pt x="251587" y="41910"/>
                </a:lnTo>
                <a:lnTo>
                  <a:pt x="251587" y="893952"/>
                </a:lnTo>
                <a:lnTo>
                  <a:pt x="252421" y="897385"/>
                </a:lnTo>
                <a:lnTo>
                  <a:pt x="289288" y="916015"/>
                </a:lnTo>
                <a:lnTo>
                  <a:pt x="339468" y="925763"/>
                </a:lnTo>
                <a:lnTo>
                  <a:pt x="387603" y="931178"/>
                </a:lnTo>
                <a:lnTo>
                  <a:pt x="442795" y="934643"/>
                </a:lnTo>
                <a:lnTo>
                  <a:pt x="482650" y="935723"/>
                </a:lnTo>
                <a:lnTo>
                  <a:pt x="503300" y="935863"/>
                </a:lnTo>
                <a:lnTo>
                  <a:pt x="482650" y="936002"/>
                </a:lnTo>
                <a:lnTo>
                  <a:pt x="442795" y="937082"/>
                </a:lnTo>
                <a:lnTo>
                  <a:pt x="387603" y="940547"/>
                </a:lnTo>
                <a:lnTo>
                  <a:pt x="339468" y="945962"/>
                </a:lnTo>
                <a:lnTo>
                  <a:pt x="300139" y="953035"/>
                </a:lnTo>
                <a:lnTo>
                  <a:pt x="258899" y="967712"/>
                </a:lnTo>
                <a:lnTo>
                  <a:pt x="251587" y="977773"/>
                </a:lnTo>
                <a:lnTo>
                  <a:pt x="251587" y="1829689"/>
                </a:lnTo>
                <a:lnTo>
                  <a:pt x="250752" y="1833140"/>
                </a:lnTo>
                <a:lnTo>
                  <a:pt x="213891" y="1851843"/>
                </a:lnTo>
                <a:lnTo>
                  <a:pt x="163726" y="1861615"/>
                </a:lnTo>
                <a:lnTo>
                  <a:pt x="115614" y="1867038"/>
                </a:lnTo>
                <a:lnTo>
                  <a:pt x="60456" y="1870505"/>
                </a:lnTo>
                <a:lnTo>
                  <a:pt x="20632" y="1871586"/>
                </a:lnTo>
                <a:lnTo>
                  <a:pt x="0" y="187172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851019" y="771553"/>
            <a:ext cx="353060" cy="3816350"/>
          </a:xfrm>
          <a:custGeom>
            <a:avLst/>
            <a:gdLst/>
            <a:ahLst/>
            <a:cxnLst/>
            <a:rect l="l" t="t" r="r" b="b"/>
            <a:pathLst>
              <a:path w="353060" h="3816350">
                <a:moveTo>
                  <a:pt x="352555" y="3816321"/>
                </a:moveTo>
                <a:lnTo>
                  <a:pt x="312290" y="3815569"/>
                </a:lnTo>
                <a:lnTo>
                  <a:pt x="258185" y="3811880"/>
                </a:lnTo>
                <a:lnTo>
                  <a:pt x="214614" y="3805617"/>
                </a:lnTo>
                <a:lnTo>
                  <a:pt x="174531" y="3790982"/>
                </a:lnTo>
                <a:lnTo>
                  <a:pt x="172342" y="1938118"/>
                </a:lnTo>
                <a:lnTo>
                  <a:pt x="171192" y="1934720"/>
                </a:lnTo>
                <a:lnTo>
                  <a:pt x="134690" y="1919795"/>
                </a:lnTo>
                <a:lnTo>
                  <a:pt x="92686" y="1913248"/>
                </a:lnTo>
                <a:lnTo>
                  <a:pt x="39726" y="1909201"/>
                </a:lnTo>
                <a:lnTo>
                  <a:pt x="0" y="1908173"/>
                </a:lnTo>
                <a:lnTo>
                  <a:pt x="19769" y="1907959"/>
                </a:lnTo>
                <a:lnTo>
                  <a:pt x="75385" y="1905005"/>
                </a:lnTo>
                <a:lnTo>
                  <a:pt x="122102" y="1899086"/>
                </a:lnTo>
                <a:lnTo>
                  <a:pt x="163096" y="1887694"/>
                </a:lnTo>
                <a:lnTo>
                  <a:pt x="172342" y="29943"/>
                </a:lnTo>
                <a:lnTo>
                  <a:pt x="173490" y="26547"/>
                </a:lnTo>
                <a:lnTo>
                  <a:pt x="209954" y="11630"/>
                </a:lnTo>
                <a:lnTo>
                  <a:pt x="251930" y="5084"/>
                </a:lnTo>
                <a:lnTo>
                  <a:pt x="304873" y="1033"/>
                </a:lnTo>
                <a:lnTo>
                  <a:pt x="324378" y="336"/>
                </a:lnTo>
                <a:lnTo>
                  <a:pt x="344604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393947" y="3340608"/>
            <a:ext cx="2033016" cy="13106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606041" y="913765"/>
            <a:ext cx="5525135" cy="3524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45085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新农业生产者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ts val="1100"/>
              </a:lnSpc>
              <a:spcBef>
                <a:spcPts val="39"/>
              </a:spcBef>
            </a:pPr>
            <a:endParaRPr sz="1100"/>
          </a:p>
          <a:p>
            <a:pPr>
              <a:lnSpc>
                <a:spcPts val="1800"/>
              </a:lnSpc>
            </a:pPr>
            <a:endParaRPr sz="1800"/>
          </a:p>
          <a:p>
            <a:pPr algn="ctr" marL="45085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新农业流通者</a:t>
            </a:r>
            <a:endParaRPr sz="1800">
              <a:latin typeface="微软雅黑"/>
              <a:cs typeface="微软雅黑"/>
            </a:endParaRPr>
          </a:p>
          <a:p>
            <a:pPr algn="r" marR="6350">
              <a:lnSpc>
                <a:spcPct val="100000"/>
              </a:lnSpc>
              <a:spcBef>
                <a:spcPts val="605"/>
              </a:spcBef>
            </a:pPr>
            <a:r>
              <a:rPr dirty="0" sz="1600" spc="-20" b="1">
                <a:solidFill>
                  <a:srgbClr val="5F5F5F"/>
                </a:solidFill>
                <a:latin typeface="微软雅黑"/>
                <a:cs typeface="微软雅黑"/>
              </a:rPr>
              <a:t>狭义新农人</a:t>
            </a:r>
            <a:endParaRPr sz="1600">
              <a:latin typeface="微软雅黑"/>
              <a:cs typeface="微软雅黑"/>
            </a:endParaRPr>
          </a:p>
          <a:p>
            <a:pPr algn="ctr" marL="45085">
              <a:lnSpc>
                <a:spcPct val="100000"/>
              </a:lnSpc>
              <a:spcBef>
                <a:spcPts val="415"/>
              </a:spcBef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新农业服务商</a:t>
            </a:r>
            <a:endParaRPr sz="18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1600" spc="-20" b="1">
                <a:solidFill>
                  <a:srgbClr val="5F5F5F"/>
                </a:solidFill>
                <a:latin typeface="微软雅黑"/>
                <a:cs typeface="微软雅黑"/>
              </a:rPr>
              <a:t>广义新农人</a:t>
            </a:r>
            <a:endParaRPr sz="1600">
              <a:latin typeface="微软雅黑"/>
              <a:cs typeface="微软雅黑"/>
            </a:endParaRPr>
          </a:p>
          <a:p>
            <a:pPr algn="ctr" marL="24130">
              <a:lnSpc>
                <a:spcPct val="100000"/>
              </a:lnSpc>
              <a:spcBef>
                <a:spcPts val="730"/>
              </a:spcBef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农村网商（非农业）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ts val="1550"/>
              </a:lnSpc>
              <a:spcBef>
                <a:spcPts val="16"/>
              </a:spcBef>
            </a:pPr>
            <a:endParaRPr sz="1550"/>
          </a:p>
          <a:p>
            <a:pPr>
              <a:lnSpc>
                <a:spcPts val="1600"/>
              </a:lnSpc>
            </a:pPr>
            <a:endParaRPr sz="1600"/>
          </a:p>
          <a:p>
            <a:pPr algn="ctr" marL="71755">
              <a:lnSpc>
                <a:spcPct val="100000"/>
              </a:lnSpc>
            </a:pPr>
            <a:r>
              <a:rPr dirty="0" sz="1400" b="1">
                <a:solidFill>
                  <a:srgbClr val="404040"/>
                </a:solidFill>
                <a:latin typeface="微软雅黑"/>
                <a:cs typeface="微软雅黑"/>
              </a:rPr>
              <a:t>农村服务商（非农业）</a:t>
            </a:r>
            <a:endParaRPr sz="1400">
              <a:latin typeface="微软雅黑"/>
              <a:cs typeface="微软雅黑"/>
            </a:endParaRPr>
          </a:p>
          <a:p>
            <a:pPr>
              <a:lnSpc>
                <a:spcPts val="1400"/>
              </a:lnSpc>
            </a:pPr>
            <a:endParaRPr sz="1400"/>
          </a:p>
          <a:p>
            <a:pPr>
              <a:lnSpc>
                <a:spcPts val="2000"/>
              </a:lnSpc>
              <a:spcBef>
                <a:spcPts val="38"/>
              </a:spcBef>
            </a:pPr>
            <a:endParaRPr sz="2000"/>
          </a:p>
          <a:p>
            <a:pPr algn="ctr" marL="59055">
              <a:lnSpc>
                <a:spcPct val="100000"/>
              </a:lnSpc>
            </a:pPr>
            <a:r>
              <a:rPr dirty="0" sz="1600" spc="-20" b="1">
                <a:solidFill>
                  <a:srgbClr val="404040"/>
                </a:solidFill>
                <a:latin typeface="微软雅黑"/>
                <a:cs typeface="微软雅黑"/>
              </a:rPr>
              <a:t>新三农监管与研究者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6639" y="31496"/>
            <a:ext cx="2156460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新农人的结构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4426" y="1809750"/>
            <a:ext cx="1304925" cy="144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2524125" y="2846451"/>
            <a:ext cx="2632075" cy="320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227451" y="746125"/>
            <a:ext cx="1103249" cy="1066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600325" y="1954276"/>
            <a:ext cx="2359025" cy="106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979676" y="3167126"/>
            <a:ext cx="3601974" cy="10635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779901" y="746125"/>
            <a:ext cx="604774" cy="1066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403725" y="1809750"/>
            <a:ext cx="668401" cy="12128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030851" y="2846451"/>
            <a:ext cx="725424" cy="13842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116576" y="2652776"/>
            <a:ext cx="0" cy="0"/>
          </a:xfrm>
          <a:custGeom>
            <a:avLst/>
            <a:gdLst/>
            <a:ahLst/>
            <a:cxnLst/>
            <a:rect l="l" t="t" r="r" b="b"/>
            <a:pathLst>
              <a:path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E4E4E4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979676" y="4228909"/>
            <a:ext cx="3600196" cy="8637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345684" y="3781171"/>
            <a:ext cx="417575" cy="13115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164585" y="3524758"/>
            <a:ext cx="12446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微软雅黑"/>
                <a:cs typeface="微软雅黑"/>
              </a:rPr>
              <a:t>传统农民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59632" y="2334514"/>
            <a:ext cx="1242060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新型职业农民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84451" y="1799463"/>
            <a:ext cx="779018" cy="12776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112645" y="1404747"/>
            <a:ext cx="1113155" cy="2058670"/>
          </a:xfrm>
          <a:custGeom>
            <a:avLst/>
            <a:gdLst/>
            <a:ahLst/>
            <a:cxnLst/>
            <a:rect l="l" t="t" r="r" b="b"/>
            <a:pathLst>
              <a:path w="1113155" h="2058670">
                <a:moveTo>
                  <a:pt x="1112787" y="56133"/>
                </a:moveTo>
                <a:lnTo>
                  <a:pt x="1068070" y="56133"/>
                </a:lnTo>
                <a:lnTo>
                  <a:pt x="1093216" y="69723"/>
                </a:lnTo>
                <a:lnTo>
                  <a:pt x="1086493" y="82280"/>
                </a:lnTo>
                <a:lnTo>
                  <a:pt x="1111631" y="95757"/>
                </a:lnTo>
                <a:lnTo>
                  <a:pt x="1112787" y="56133"/>
                </a:lnTo>
                <a:close/>
              </a:path>
              <a:path w="1113155" h="2058670">
                <a:moveTo>
                  <a:pt x="1061253" y="68748"/>
                </a:moveTo>
                <a:lnTo>
                  <a:pt x="1054481" y="81279"/>
                </a:lnTo>
                <a:lnTo>
                  <a:pt x="1079754" y="94868"/>
                </a:lnTo>
                <a:lnTo>
                  <a:pt x="1086493" y="82280"/>
                </a:lnTo>
                <a:lnTo>
                  <a:pt x="1061253" y="68748"/>
                </a:lnTo>
                <a:close/>
              </a:path>
              <a:path w="1113155" h="2058670">
                <a:moveTo>
                  <a:pt x="1068070" y="56133"/>
                </a:moveTo>
                <a:lnTo>
                  <a:pt x="1061253" y="68748"/>
                </a:lnTo>
                <a:lnTo>
                  <a:pt x="1086493" y="82280"/>
                </a:lnTo>
                <a:lnTo>
                  <a:pt x="1093216" y="69723"/>
                </a:lnTo>
                <a:lnTo>
                  <a:pt x="1068070" y="56133"/>
                </a:lnTo>
                <a:close/>
              </a:path>
              <a:path w="1113155" h="2058670">
                <a:moveTo>
                  <a:pt x="1114425" y="0"/>
                </a:moveTo>
                <a:lnTo>
                  <a:pt x="1036066" y="55244"/>
                </a:lnTo>
                <a:lnTo>
                  <a:pt x="1061253" y="68748"/>
                </a:lnTo>
                <a:lnTo>
                  <a:pt x="1068070" y="56133"/>
                </a:lnTo>
                <a:lnTo>
                  <a:pt x="1112787" y="56133"/>
                </a:lnTo>
                <a:lnTo>
                  <a:pt x="1114425" y="0"/>
                </a:lnTo>
                <a:close/>
              </a:path>
              <a:path w="1113155" h="2058670">
                <a:moveTo>
                  <a:pt x="1041019" y="106552"/>
                </a:moveTo>
                <a:lnTo>
                  <a:pt x="1027430" y="131699"/>
                </a:lnTo>
                <a:lnTo>
                  <a:pt x="1052703" y="145161"/>
                </a:lnTo>
                <a:lnTo>
                  <a:pt x="1066165" y="120014"/>
                </a:lnTo>
                <a:lnTo>
                  <a:pt x="1041019" y="106552"/>
                </a:lnTo>
                <a:close/>
              </a:path>
              <a:path w="1113155" h="2058670">
                <a:moveTo>
                  <a:pt x="1013968" y="156844"/>
                </a:moveTo>
                <a:lnTo>
                  <a:pt x="1000506" y="181990"/>
                </a:lnTo>
                <a:lnTo>
                  <a:pt x="1025652" y="195579"/>
                </a:lnTo>
                <a:lnTo>
                  <a:pt x="1039113" y="170433"/>
                </a:lnTo>
                <a:lnTo>
                  <a:pt x="1013968" y="156844"/>
                </a:lnTo>
                <a:close/>
              </a:path>
              <a:path w="1113155" h="2058670">
                <a:moveTo>
                  <a:pt x="986917" y="207263"/>
                </a:moveTo>
                <a:lnTo>
                  <a:pt x="973455" y="232410"/>
                </a:lnTo>
                <a:lnTo>
                  <a:pt x="998601" y="245872"/>
                </a:lnTo>
                <a:lnTo>
                  <a:pt x="1012063" y="220725"/>
                </a:lnTo>
                <a:lnTo>
                  <a:pt x="986917" y="207263"/>
                </a:lnTo>
                <a:close/>
              </a:path>
              <a:path w="1113155" h="2058670">
                <a:moveTo>
                  <a:pt x="959866" y="257555"/>
                </a:moveTo>
                <a:lnTo>
                  <a:pt x="946404" y="282701"/>
                </a:lnTo>
                <a:lnTo>
                  <a:pt x="971550" y="296290"/>
                </a:lnTo>
                <a:lnTo>
                  <a:pt x="985012" y="271017"/>
                </a:lnTo>
                <a:lnTo>
                  <a:pt x="959866" y="257555"/>
                </a:lnTo>
                <a:close/>
              </a:path>
              <a:path w="1113155" h="2058670">
                <a:moveTo>
                  <a:pt x="932815" y="307848"/>
                </a:moveTo>
                <a:lnTo>
                  <a:pt x="919353" y="333120"/>
                </a:lnTo>
                <a:lnTo>
                  <a:pt x="944499" y="346582"/>
                </a:lnTo>
                <a:lnTo>
                  <a:pt x="957961" y="321437"/>
                </a:lnTo>
                <a:lnTo>
                  <a:pt x="932815" y="307848"/>
                </a:lnTo>
                <a:close/>
              </a:path>
              <a:path w="1113155" h="2058670">
                <a:moveTo>
                  <a:pt x="905763" y="358266"/>
                </a:moveTo>
                <a:lnTo>
                  <a:pt x="892302" y="383413"/>
                </a:lnTo>
                <a:lnTo>
                  <a:pt x="917448" y="397001"/>
                </a:lnTo>
                <a:lnTo>
                  <a:pt x="931037" y="371728"/>
                </a:lnTo>
                <a:lnTo>
                  <a:pt x="905763" y="358266"/>
                </a:lnTo>
                <a:close/>
              </a:path>
              <a:path w="1113155" h="2058670">
                <a:moveTo>
                  <a:pt x="878713" y="408558"/>
                </a:moveTo>
                <a:lnTo>
                  <a:pt x="865251" y="433831"/>
                </a:lnTo>
                <a:lnTo>
                  <a:pt x="890397" y="447293"/>
                </a:lnTo>
                <a:lnTo>
                  <a:pt x="903986" y="422148"/>
                </a:lnTo>
                <a:lnTo>
                  <a:pt x="878713" y="408558"/>
                </a:lnTo>
                <a:close/>
              </a:path>
              <a:path w="1113155" h="2058670">
                <a:moveTo>
                  <a:pt x="851662" y="458977"/>
                </a:moveTo>
                <a:lnTo>
                  <a:pt x="838200" y="484124"/>
                </a:lnTo>
                <a:lnTo>
                  <a:pt x="863346" y="497585"/>
                </a:lnTo>
                <a:lnTo>
                  <a:pt x="876935" y="472439"/>
                </a:lnTo>
                <a:lnTo>
                  <a:pt x="851662" y="458977"/>
                </a:lnTo>
                <a:close/>
              </a:path>
              <a:path w="1113155" h="2058670">
                <a:moveTo>
                  <a:pt x="824738" y="509269"/>
                </a:moveTo>
                <a:lnTo>
                  <a:pt x="811149" y="534415"/>
                </a:lnTo>
                <a:lnTo>
                  <a:pt x="836294" y="548004"/>
                </a:lnTo>
                <a:lnTo>
                  <a:pt x="849884" y="522858"/>
                </a:lnTo>
                <a:lnTo>
                  <a:pt x="824738" y="509269"/>
                </a:lnTo>
                <a:close/>
              </a:path>
              <a:path w="1113155" h="2058670">
                <a:moveTo>
                  <a:pt x="797687" y="559688"/>
                </a:moveTo>
                <a:lnTo>
                  <a:pt x="784098" y="584834"/>
                </a:lnTo>
                <a:lnTo>
                  <a:pt x="809244" y="598296"/>
                </a:lnTo>
                <a:lnTo>
                  <a:pt x="822832" y="573151"/>
                </a:lnTo>
                <a:lnTo>
                  <a:pt x="797687" y="559688"/>
                </a:lnTo>
                <a:close/>
              </a:path>
              <a:path w="1113155" h="2058670">
                <a:moveTo>
                  <a:pt x="770636" y="609980"/>
                </a:moveTo>
                <a:lnTo>
                  <a:pt x="757047" y="635126"/>
                </a:lnTo>
                <a:lnTo>
                  <a:pt x="782319" y="648715"/>
                </a:lnTo>
                <a:lnTo>
                  <a:pt x="795782" y="623569"/>
                </a:lnTo>
                <a:lnTo>
                  <a:pt x="770636" y="609980"/>
                </a:lnTo>
                <a:close/>
              </a:path>
              <a:path w="1113155" h="2058670">
                <a:moveTo>
                  <a:pt x="743585" y="660400"/>
                </a:moveTo>
                <a:lnTo>
                  <a:pt x="729996" y="685545"/>
                </a:lnTo>
                <a:lnTo>
                  <a:pt x="755269" y="699007"/>
                </a:lnTo>
                <a:lnTo>
                  <a:pt x="768731" y="673861"/>
                </a:lnTo>
                <a:lnTo>
                  <a:pt x="743585" y="660400"/>
                </a:lnTo>
                <a:close/>
              </a:path>
              <a:path w="1113155" h="2058670">
                <a:moveTo>
                  <a:pt x="716534" y="710691"/>
                </a:moveTo>
                <a:lnTo>
                  <a:pt x="702944" y="735838"/>
                </a:lnTo>
                <a:lnTo>
                  <a:pt x="728218" y="749426"/>
                </a:lnTo>
                <a:lnTo>
                  <a:pt x="741680" y="724153"/>
                </a:lnTo>
                <a:lnTo>
                  <a:pt x="716534" y="710691"/>
                </a:lnTo>
                <a:close/>
              </a:path>
              <a:path w="1113155" h="2058670">
                <a:moveTo>
                  <a:pt x="689482" y="760983"/>
                </a:moveTo>
                <a:lnTo>
                  <a:pt x="676021" y="786257"/>
                </a:lnTo>
                <a:lnTo>
                  <a:pt x="701167" y="799719"/>
                </a:lnTo>
                <a:lnTo>
                  <a:pt x="714629" y="774572"/>
                </a:lnTo>
                <a:lnTo>
                  <a:pt x="689482" y="760983"/>
                </a:lnTo>
                <a:close/>
              </a:path>
              <a:path w="1113155" h="2058670">
                <a:moveTo>
                  <a:pt x="662432" y="811402"/>
                </a:moveTo>
                <a:lnTo>
                  <a:pt x="648969" y="836548"/>
                </a:lnTo>
                <a:lnTo>
                  <a:pt x="674116" y="850138"/>
                </a:lnTo>
                <a:lnTo>
                  <a:pt x="687578" y="824864"/>
                </a:lnTo>
                <a:lnTo>
                  <a:pt x="662432" y="811402"/>
                </a:lnTo>
                <a:close/>
              </a:path>
              <a:path w="1113155" h="2058670">
                <a:moveTo>
                  <a:pt x="635381" y="861694"/>
                </a:moveTo>
                <a:lnTo>
                  <a:pt x="621919" y="886967"/>
                </a:lnTo>
                <a:lnTo>
                  <a:pt x="647065" y="900429"/>
                </a:lnTo>
                <a:lnTo>
                  <a:pt x="660527" y="875283"/>
                </a:lnTo>
                <a:lnTo>
                  <a:pt x="635381" y="861694"/>
                </a:lnTo>
                <a:close/>
              </a:path>
              <a:path w="1113155" h="2058670">
                <a:moveTo>
                  <a:pt x="608330" y="912113"/>
                </a:moveTo>
                <a:lnTo>
                  <a:pt x="594868" y="937259"/>
                </a:lnTo>
                <a:lnTo>
                  <a:pt x="620013" y="950721"/>
                </a:lnTo>
                <a:lnTo>
                  <a:pt x="633603" y="925576"/>
                </a:lnTo>
                <a:lnTo>
                  <a:pt x="608330" y="912113"/>
                </a:lnTo>
                <a:close/>
              </a:path>
              <a:path w="1113155" h="2058670">
                <a:moveTo>
                  <a:pt x="581279" y="962405"/>
                </a:moveTo>
                <a:lnTo>
                  <a:pt x="567817" y="987551"/>
                </a:lnTo>
                <a:lnTo>
                  <a:pt x="592963" y="1001140"/>
                </a:lnTo>
                <a:lnTo>
                  <a:pt x="606552" y="975994"/>
                </a:lnTo>
                <a:lnTo>
                  <a:pt x="581279" y="962405"/>
                </a:lnTo>
                <a:close/>
              </a:path>
              <a:path w="1113155" h="2058670">
                <a:moveTo>
                  <a:pt x="554228" y="1012825"/>
                </a:moveTo>
                <a:lnTo>
                  <a:pt x="540766" y="1037970"/>
                </a:lnTo>
                <a:lnTo>
                  <a:pt x="565912" y="1051433"/>
                </a:lnTo>
                <a:lnTo>
                  <a:pt x="579501" y="1026286"/>
                </a:lnTo>
                <a:lnTo>
                  <a:pt x="554228" y="1012825"/>
                </a:lnTo>
                <a:close/>
              </a:path>
              <a:path w="1113155" h="2058670">
                <a:moveTo>
                  <a:pt x="527304" y="1063116"/>
                </a:moveTo>
                <a:lnTo>
                  <a:pt x="513715" y="1088263"/>
                </a:lnTo>
                <a:lnTo>
                  <a:pt x="538861" y="1101852"/>
                </a:lnTo>
                <a:lnTo>
                  <a:pt x="552450" y="1076705"/>
                </a:lnTo>
                <a:lnTo>
                  <a:pt x="527304" y="1063116"/>
                </a:lnTo>
                <a:close/>
              </a:path>
              <a:path w="1113155" h="2058670">
                <a:moveTo>
                  <a:pt x="500253" y="1113535"/>
                </a:moveTo>
                <a:lnTo>
                  <a:pt x="486663" y="1138682"/>
                </a:lnTo>
                <a:lnTo>
                  <a:pt x="511810" y="1152144"/>
                </a:lnTo>
                <a:lnTo>
                  <a:pt x="525399" y="1126997"/>
                </a:lnTo>
                <a:lnTo>
                  <a:pt x="500253" y="1113535"/>
                </a:lnTo>
                <a:close/>
              </a:path>
              <a:path w="1113155" h="2058670">
                <a:moveTo>
                  <a:pt x="473202" y="1163827"/>
                </a:moveTo>
                <a:lnTo>
                  <a:pt x="459613" y="1188973"/>
                </a:lnTo>
                <a:lnTo>
                  <a:pt x="484759" y="1202563"/>
                </a:lnTo>
                <a:lnTo>
                  <a:pt x="498348" y="1177289"/>
                </a:lnTo>
                <a:lnTo>
                  <a:pt x="473202" y="1163827"/>
                </a:lnTo>
                <a:close/>
              </a:path>
              <a:path w="1113155" h="2058670">
                <a:moveTo>
                  <a:pt x="446150" y="1214120"/>
                </a:moveTo>
                <a:lnTo>
                  <a:pt x="432562" y="1239392"/>
                </a:lnTo>
                <a:lnTo>
                  <a:pt x="457835" y="1252854"/>
                </a:lnTo>
                <a:lnTo>
                  <a:pt x="471297" y="1227708"/>
                </a:lnTo>
                <a:lnTo>
                  <a:pt x="446150" y="1214120"/>
                </a:lnTo>
                <a:close/>
              </a:path>
              <a:path w="1113155" h="2058670">
                <a:moveTo>
                  <a:pt x="419100" y="1264539"/>
                </a:moveTo>
                <a:lnTo>
                  <a:pt x="405511" y="1289684"/>
                </a:lnTo>
                <a:lnTo>
                  <a:pt x="430784" y="1303273"/>
                </a:lnTo>
                <a:lnTo>
                  <a:pt x="444246" y="1278001"/>
                </a:lnTo>
                <a:lnTo>
                  <a:pt x="419100" y="1264539"/>
                </a:lnTo>
                <a:close/>
              </a:path>
              <a:path w="1113155" h="2058670">
                <a:moveTo>
                  <a:pt x="392049" y="1314830"/>
                </a:moveTo>
                <a:lnTo>
                  <a:pt x="378587" y="1340103"/>
                </a:lnTo>
                <a:lnTo>
                  <a:pt x="403732" y="1353565"/>
                </a:lnTo>
                <a:lnTo>
                  <a:pt x="417194" y="1328420"/>
                </a:lnTo>
                <a:lnTo>
                  <a:pt x="392049" y="1314830"/>
                </a:lnTo>
                <a:close/>
              </a:path>
              <a:path w="1113155" h="2058670">
                <a:moveTo>
                  <a:pt x="364998" y="1365250"/>
                </a:moveTo>
                <a:lnTo>
                  <a:pt x="351536" y="1390395"/>
                </a:lnTo>
                <a:lnTo>
                  <a:pt x="376681" y="1403858"/>
                </a:lnTo>
                <a:lnTo>
                  <a:pt x="390144" y="1378711"/>
                </a:lnTo>
                <a:lnTo>
                  <a:pt x="364998" y="1365250"/>
                </a:lnTo>
                <a:close/>
              </a:path>
              <a:path w="1113155" h="2058670">
                <a:moveTo>
                  <a:pt x="337947" y="1415541"/>
                </a:moveTo>
                <a:lnTo>
                  <a:pt x="324485" y="1440688"/>
                </a:lnTo>
                <a:lnTo>
                  <a:pt x="349631" y="1454277"/>
                </a:lnTo>
                <a:lnTo>
                  <a:pt x="363093" y="1429130"/>
                </a:lnTo>
                <a:lnTo>
                  <a:pt x="337947" y="1415541"/>
                </a:lnTo>
                <a:close/>
              </a:path>
              <a:path w="1113155" h="2058670">
                <a:moveTo>
                  <a:pt x="310896" y="1465960"/>
                </a:moveTo>
                <a:lnTo>
                  <a:pt x="297434" y="1491107"/>
                </a:lnTo>
                <a:lnTo>
                  <a:pt x="322580" y="1504569"/>
                </a:lnTo>
                <a:lnTo>
                  <a:pt x="336042" y="1479422"/>
                </a:lnTo>
                <a:lnTo>
                  <a:pt x="310896" y="1465960"/>
                </a:lnTo>
                <a:close/>
              </a:path>
              <a:path w="1113155" h="2058670">
                <a:moveTo>
                  <a:pt x="283844" y="1516252"/>
                </a:moveTo>
                <a:lnTo>
                  <a:pt x="270382" y="1541398"/>
                </a:lnTo>
                <a:lnTo>
                  <a:pt x="295529" y="1554988"/>
                </a:lnTo>
                <a:lnTo>
                  <a:pt x="309118" y="1529841"/>
                </a:lnTo>
                <a:lnTo>
                  <a:pt x="283844" y="1516252"/>
                </a:lnTo>
                <a:close/>
              </a:path>
              <a:path w="1113155" h="2058670">
                <a:moveTo>
                  <a:pt x="256794" y="1566671"/>
                </a:moveTo>
                <a:lnTo>
                  <a:pt x="243331" y="1591817"/>
                </a:lnTo>
                <a:lnTo>
                  <a:pt x="268478" y="1605279"/>
                </a:lnTo>
                <a:lnTo>
                  <a:pt x="282067" y="1580133"/>
                </a:lnTo>
                <a:lnTo>
                  <a:pt x="256794" y="1566671"/>
                </a:lnTo>
                <a:close/>
              </a:path>
              <a:path w="1113155" h="2058670">
                <a:moveTo>
                  <a:pt x="229869" y="1616964"/>
                </a:moveTo>
                <a:lnTo>
                  <a:pt x="216281" y="1642109"/>
                </a:lnTo>
                <a:lnTo>
                  <a:pt x="241427" y="1655698"/>
                </a:lnTo>
                <a:lnTo>
                  <a:pt x="255016" y="1630426"/>
                </a:lnTo>
                <a:lnTo>
                  <a:pt x="229869" y="1616964"/>
                </a:lnTo>
                <a:close/>
              </a:path>
              <a:path w="1113155" h="2058670">
                <a:moveTo>
                  <a:pt x="202819" y="1667255"/>
                </a:moveTo>
                <a:lnTo>
                  <a:pt x="189230" y="1692528"/>
                </a:lnTo>
                <a:lnTo>
                  <a:pt x="214375" y="1705990"/>
                </a:lnTo>
                <a:lnTo>
                  <a:pt x="227965" y="1680845"/>
                </a:lnTo>
                <a:lnTo>
                  <a:pt x="202819" y="1667255"/>
                </a:lnTo>
                <a:close/>
              </a:path>
              <a:path w="1113155" h="2058670">
                <a:moveTo>
                  <a:pt x="175768" y="1717675"/>
                </a:moveTo>
                <a:lnTo>
                  <a:pt x="162179" y="1742820"/>
                </a:lnTo>
                <a:lnTo>
                  <a:pt x="187325" y="1756409"/>
                </a:lnTo>
                <a:lnTo>
                  <a:pt x="200913" y="1731136"/>
                </a:lnTo>
                <a:lnTo>
                  <a:pt x="175768" y="1717675"/>
                </a:lnTo>
                <a:close/>
              </a:path>
              <a:path w="1113155" h="2058670">
                <a:moveTo>
                  <a:pt x="148717" y="1767966"/>
                </a:moveTo>
                <a:lnTo>
                  <a:pt x="135128" y="1793239"/>
                </a:lnTo>
                <a:lnTo>
                  <a:pt x="160400" y="1806702"/>
                </a:lnTo>
                <a:lnTo>
                  <a:pt x="173862" y="1781555"/>
                </a:lnTo>
                <a:lnTo>
                  <a:pt x="148717" y="1767966"/>
                </a:lnTo>
                <a:close/>
              </a:path>
              <a:path w="1113155" h="2058670">
                <a:moveTo>
                  <a:pt x="121666" y="1818385"/>
                </a:moveTo>
                <a:lnTo>
                  <a:pt x="108077" y="1843532"/>
                </a:lnTo>
                <a:lnTo>
                  <a:pt x="133350" y="1856994"/>
                </a:lnTo>
                <a:lnTo>
                  <a:pt x="146812" y="1831847"/>
                </a:lnTo>
                <a:lnTo>
                  <a:pt x="121666" y="1818385"/>
                </a:lnTo>
                <a:close/>
              </a:path>
              <a:path w="1113155" h="2058670">
                <a:moveTo>
                  <a:pt x="94615" y="1868677"/>
                </a:moveTo>
                <a:lnTo>
                  <a:pt x="81025" y="1893823"/>
                </a:lnTo>
                <a:lnTo>
                  <a:pt x="106299" y="1907413"/>
                </a:lnTo>
                <a:lnTo>
                  <a:pt x="119761" y="1882266"/>
                </a:lnTo>
                <a:lnTo>
                  <a:pt x="94615" y="1868677"/>
                </a:lnTo>
                <a:close/>
              </a:path>
              <a:path w="1113155" h="2058670">
                <a:moveTo>
                  <a:pt x="67563" y="1919096"/>
                </a:moveTo>
                <a:lnTo>
                  <a:pt x="54102" y="1944242"/>
                </a:lnTo>
                <a:lnTo>
                  <a:pt x="79248" y="1957704"/>
                </a:lnTo>
                <a:lnTo>
                  <a:pt x="92710" y="1932558"/>
                </a:lnTo>
                <a:lnTo>
                  <a:pt x="67563" y="1919096"/>
                </a:lnTo>
                <a:close/>
              </a:path>
              <a:path w="1113155" h="2058670">
                <a:moveTo>
                  <a:pt x="40512" y="1969389"/>
                </a:moveTo>
                <a:lnTo>
                  <a:pt x="27050" y="1994534"/>
                </a:lnTo>
                <a:lnTo>
                  <a:pt x="52197" y="2008123"/>
                </a:lnTo>
                <a:lnTo>
                  <a:pt x="65659" y="1982977"/>
                </a:lnTo>
                <a:lnTo>
                  <a:pt x="40512" y="1969389"/>
                </a:lnTo>
                <a:close/>
              </a:path>
              <a:path w="1113155" h="2058670">
                <a:moveTo>
                  <a:pt x="13462" y="2019808"/>
                </a:moveTo>
                <a:lnTo>
                  <a:pt x="0" y="2044953"/>
                </a:lnTo>
                <a:lnTo>
                  <a:pt x="25146" y="2058415"/>
                </a:lnTo>
                <a:lnTo>
                  <a:pt x="38607" y="2033270"/>
                </a:lnTo>
                <a:lnTo>
                  <a:pt x="13462" y="2019808"/>
                </a:lnTo>
                <a:close/>
              </a:path>
            </a:pathLst>
          </a:custGeom>
          <a:solidFill>
            <a:srgbClr val="858282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384675" y="1458975"/>
            <a:ext cx="3259454" cy="0"/>
          </a:xfrm>
          <a:custGeom>
            <a:avLst/>
            <a:gdLst/>
            <a:ahLst/>
            <a:cxnLst/>
            <a:rect l="l" t="t" r="r" b="b"/>
            <a:pathLst>
              <a:path w="3259454" h="0">
                <a:moveTo>
                  <a:pt x="0" y="0"/>
                </a:moveTo>
                <a:lnTo>
                  <a:pt x="3259201" y="0"/>
                </a:lnTo>
              </a:path>
            </a:pathLst>
          </a:custGeom>
          <a:ln w="19050">
            <a:solidFill>
              <a:srgbClr val="858282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156200" y="2698750"/>
            <a:ext cx="2487930" cy="0"/>
          </a:xfrm>
          <a:custGeom>
            <a:avLst/>
            <a:gdLst/>
            <a:ahLst/>
            <a:cxnLst/>
            <a:rect l="l" t="t" r="r" b="b"/>
            <a:pathLst>
              <a:path w="2487929" h="0">
                <a:moveTo>
                  <a:pt x="0" y="0"/>
                </a:moveTo>
                <a:lnTo>
                  <a:pt x="2487676" y="0"/>
                </a:lnTo>
              </a:path>
            </a:pathLst>
          </a:custGeom>
          <a:ln w="19050">
            <a:solidFill>
              <a:srgbClr val="858282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873750" y="4229100"/>
            <a:ext cx="1770380" cy="0"/>
          </a:xfrm>
          <a:custGeom>
            <a:avLst/>
            <a:gdLst/>
            <a:ahLst/>
            <a:cxnLst/>
            <a:rect l="l" t="t" r="r" b="b"/>
            <a:pathLst>
              <a:path w="1770379" h="0">
                <a:moveTo>
                  <a:pt x="0" y="0"/>
                </a:moveTo>
                <a:lnTo>
                  <a:pt x="1770126" y="0"/>
                </a:lnTo>
              </a:path>
            </a:pathLst>
          </a:custGeom>
          <a:ln w="19050">
            <a:solidFill>
              <a:srgbClr val="858282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482466" y="659003"/>
            <a:ext cx="4222115" cy="941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72385">
              <a:lnSpc>
                <a:spcPct val="100000"/>
              </a:lnSpc>
            </a:pPr>
            <a:r>
              <a:rPr dirty="0" sz="1200" b="1">
                <a:solidFill>
                  <a:srgbClr val="4D4D4D"/>
                </a:solidFill>
                <a:latin typeface="微软雅黑"/>
                <a:cs typeface="微软雅黑"/>
              </a:rPr>
              <a:t>核心特征：</a:t>
            </a:r>
            <a:endParaRPr sz="1200">
              <a:latin typeface="微软雅黑"/>
              <a:cs typeface="微软雅黑"/>
            </a:endParaRPr>
          </a:p>
          <a:p>
            <a:pPr marL="1955164">
              <a:lnSpc>
                <a:spcPct val="100000"/>
              </a:lnSpc>
              <a:spcBef>
                <a:spcPts val="790"/>
              </a:spcBef>
            </a:pPr>
            <a:r>
              <a:rPr dirty="0" sz="1200">
                <a:solidFill>
                  <a:srgbClr val="4D4D4D"/>
                </a:solidFill>
                <a:latin typeface="Wingdings"/>
                <a:cs typeface="Wingdings"/>
              </a:rPr>
              <a:t></a:t>
            </a:r>
            <a:r>
              <a:rPr dirty="0" sz="1200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145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>
                <a:solidFill>
                  <a:srgbClr val="4D4D4D"/>
                </a:solidFill>
                <a:latin typeface="微软雅黑"/>
                <a:cs typeface="微软雅黑"/>
              </a:rPr>
              <a:t>互联网基因  </a:t>
            </a:r>
            <a:r>
              <a:rPr dirty="0" sz="1200" spc="-175">
                <a:solidFill>
                  <a:srgbClr val="4D4D4D"/>
                </a:solidFill>
                <a:latin typeface="微软雅黑"/>
                <a:cs typeface="微软雅黑"/>
              </a:rPr>
              <a:t> </a:t>
            </a:r>
            <a:r>
              <a:rPr dirty="0" sz="1200">
                <a:solidFill>
                  <a:srgbClr val="4D4D4D"/>
                </a:solidFill>
                <a:latin typeface="Wingdings"/>
                <a:cs typeface="Wingdings"/>
              </a:rPr>
              <a:t></a:t>
            </a:r>
            <a:r>
              <a:rPr dirty="0" sz="1200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145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>
                <a:solidFill>
                  <a:srgbClr val="4D4D4D"/>
                </a:solidFill>
                <a:latin typeface="微软雅黑"/>
                <a:cs typeface="微软雅黑"/>
              </a:rPr>
              <a:t>文化基因</a:t>
            </a:r>
            <a:endParaRPr sz="1200">
              <a:latin typeface="微软雅黑"/>
              <a:cs typeface="微软雅黑"/>
            </a:endParaRPr>
          </a:p>
          <a:p>
            <a:pPr marL="1955164">
              <a:lnSpc>
                <a:spcPts val="1225"/>
              </a:lnSpc>
              <a:spcBef>
                <a:spcPts val="720"/>
              </a:spcBef>
              <a:tabLst>
                <a:tab pos="3002280" algn="l"/>
              </a:tabLst>
            </a:pPr>
            <a:r>
              <a:rPr dirty="0" sz="1200">
                <a:solidFill>
                  <a:srgbClr val="4D4D4D"/>
                </a:solidFill>
                <a:latin typeface="Wingdings"/>
                <a:cs typeface="Wingdings"/>
              </a:rPr>
              <a:t></a:t>
            </a:r>
            <a:r>
              <a:rPr dirty="0" sz="1200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145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>
                <a:solidFill>
                  <a:srgbClr val="4D4D4D"/>
                </a:solidFill>
                <a:latin typeface="微软雅黑"/>
                <a:cs typeface="微软雅黑"/>
              </a:rPr>
              <a:t>创新基因	</a:t>
            </a:r>
            <a:r>
              <a:rPr dirty="0" sz="1200">
                <a:solidFill>
                  <a:srgbClr val="4D4D4D"/>
                </a:solidFill>
                <a:latin typeface="Wingdings"/>
                <a:cs typeface="Wingdings"/>
              </a:rPr>
              <a:t></a:t>
            </a:r>
            <a:r>
              <a:rPr dirty="0" sz="1200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145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>
                <a:solidFill>
                  <a:srgbClr val="4D4D4D"/>
                </a:solidFill>
                <a:latin typeface="微软雅黑"/>
                <a:cs typeface="微软雅黑"/>
              </a:rPr>
              <a:t>群体基因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ts val="1705"/>
              </a:lnSpc>
              <a:tabLst>
                <a:tab pos="901700" algn="l"/>
                <a:tab pos="4208780" algn="l"/>
              </a:tabLst>
            </a:pPr>
            <a:r>
              <a:rPr dirty="0" sz="1600" spc="-20" b="1">
                <a:latin typeface="微软雅黑"/>
                <a:cs typeface="微软雅黑"/>
              </a:rPr>
              <a:t>新农人</a:t>
            </a:r>
            <a:r>
              <a:rPr dirty="0" sz="1600" spc="-20" b="1">
                <a:latin typeface="微软雅黑"/>
                <a:cs typeface="微软雅黑"/>
              </a:rPr>
              <a:t>	</a:t>
            </a:r>
            <a:r>
              <a:rPr dirty="0" sz="1600" spc="-5">
                <a:latin typeface="Times"/>
                <a:cs typeface="Times"/>
              </a:rPr>
              <a:t> </a:t>
            </a:r>
            <a:r>
              <a:rPr dirty="0" sz="1600" spc="-5">
                <a:latin typeface="Times"/>
                <a:cs typeface="Times"/>
              </a:rPr>
              <a:t>	</a:t>
            </a:r>
            <a:endParaRPr sz="1600">
              <a:latin typeface="Times"/>
              <a:cs typeface="Time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45504" y="3124200"/>
            <a:ext cx="1569720" cy="1019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solidFill>
                  <a:srgbClr val="4D4D4D"/>
                </a:solidFill>
                <a:latin typeface="微软雅黑"/>
                <a:cs typeface="微软雅黑"/>
              </a:rPr>
              <a:t>核心特征：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4D4D4D"/>
                </a:solidFill>
                <a:latin typeface="Wingdings"/>
                <a:cs typeface="Wingdings"/>
              </a:rPr>
              <a:t></a:t>
            </a:r>
            <a:r>
              <a:rPr dirty="0" sz="1200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145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>
                <a:solidFill>
                  <a:srgbClr val="4D4D4D"/>
                </a:solidFill>
                <a:latin typeface="微软雅黑"/>
                <a:cs typeface="微软雅黑"/>
              </a:rPr>
              <a:t>自给自足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4D4D4D"/>
                </a:solidFill>
                <a:latin typeface="Wingdings"/>
                <a:cs typeface="Wingdings"/>
              </a:rPr>
              <a:t></a:t>
            </a:r>
            <a:r>
              <a:rPr dirty="0" sz="1200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145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5">
                <a:solidFill>
                  <a:srgbClr val="4D4D4D"/>
                </a:solidFill>
                <a:latin typeface="微软雅黑"/>
                <a:cs typeface="微软雅黑"/>
              </a:rPr>
              <a:t>日出而作，日入而息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4D4D4D"/>
                </a:solidFill>
                <a:latin typeface="Wingdings"/>
                <a:cs typeface="Wingdings"/>
              </a:rPr>
              <a:t></a:t>
            </a:r>
            <a:r>
              <a:rPr dirty="0" sz="1200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145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>
                <a:solidFill>
                  <a:srgbClr val="4D4D4D"/>
                </a:solidFill>
                <a:latin typeface="微软雅黑"/>
                <a:cs typeface="微软雅黑"/>
              </a:rPr>
              <a:t>家庭制组织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97829" y="1847342"/>
            <a:ext cx="1722120" cy="744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4840">
              <a:lnSpc>
                <a:spcPct val="100000"/>
              </a:lnSpc>
            </a:pPr>
            <a:r>
              <a:rPr dirty="0" sz="1200" b="1">
                <a:solidFill>
                  <a:srgbClr val="4D4D4D"/>
                </a:solidFill>
                <a:latin typeface="微软雅黑"/>
                <a:cs typeface="微软雅黑"/>
              </a:rPr>
              <a:t>核心特征：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4D4D4D"/>
                </a:solidFill>
                <a:latin typeface="Wingdings"/>
                <a:cs typeface="Wingdings"/>
              </a:rPr>
              <a:t></a:t>
            </a:r>
            <a:r>
              <a:rPr dirty="0" sz="1200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145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5">
                <a:solidFill>
                  <a:srgbClr val="4D4D4D"/>
                </a:solidFill>
                <a:latin typeface="微软雅黑"/>
                <a:cs typeface="微软雅黑"/>
              </a:rPr>
              <a:t>较高文化素质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solidFill>
                  <a:srgbClr val="4D4D4D"/>
                </a:solidFill>
                <a:latin typeface="Wingdings"/>
                <a:cs typeface="Wingdings"/>
              </a:rPr>
              <a:t></a:t>
            </a:r>
            <a:r>
              <a:rPr dirty="0" sz="1200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 spc="-145">
                <a:solidFill>
                  <a:srgbClr val="4D4D4D"/>
                </a:solidFill>
                <a:latin typeface="Times"/>
                <a:cs typeface="Times"/>
              </a:rPr>
              <a:t> </a:t>
            </a:r>
            <a:r>
              <a:rPr dirty="0" sz="1200">
                <a:solidFill>
                  <a:srgbClr val="4D4D4D"/>
                </a:solidFill>
                <a:latin typeface="微软雅黑"/>
                <a:cs typeface="微软雅黑"/>
              </a:rPr>
              <a:t>掌握现代农业生产技能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6639" y="31496"/>
            <a:ext cx="4750435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新农人</a:t>
            </a:r>
            <a:r>
              <a:rPr dirty="0" sz="2800" spc="-55" b="1">
                <a:solidFill>
                  <a:srgbClr val="FFFFFF"/>
                </a:solidFill>
                <a:latin typeface="微软雅黑"/>
                <a:cs typeface="微软雅黑"/>
              </a:rPr>
              <a:t>V</a:t>
            </a:r>
            <a:r>
              <a:rPr dirty="0" sz="2800" spc="-25" b="1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传统农民、新型农民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7795">
              <a:lnSpc>
                <a:spcPct val="100000"/>
              </a:lnSpc>
            </a:pPr>
            <a:r>
              <a:rPr dirty="0"/>
              <a:t>传导机制：逆向互联网</a:t>
            </a:r>
            <a:r>
              <a:rPr dirty="0" spc="-15"/>
              <a:t>化</a:t>
            </a:r>
            <a:r>
              <a:rPr dirty="0" spc="5"/>
              <a:t>（</a:t>
            </a:r>
            <a:r>
              <a:rPr dirty="0" spc="-10">
                <a:latin typeface="微软雅黑"/>
                <a:cs typeface="微软雅黑"/>
              </a:rPr>
              <a:t>C</a:t>
            </a:r>
            <a:r>
              <a:rPr dirty="0" spc="5">
                <a:latin typeface="微软雅黑"/>
                <a:cs typeface="微软雅黑"/>
              </a:rPr>
              <a:t>-</a:t>
            </a:r>
            <a:r>
              <a:rPr dirty="0" spc="-10">
                <a:latin typeface="微软雅黑"/>
                <a:cs typeface="微软雅黑"/>
              </a:rPr>
              <a:t>B</a:t>
            </a:r>
            <a:r>
              <a:rPr dirty="0" spc="5">
                <a:latin typeface="微软雅黑"/>
                <a:cs typeface="微软雅黑"/>
              </a:rPr>
              <a:t>-</a:t>
            </a:r>
            <a:r>
              <a:rPr dirty="0" spc="-10">
                <a:latin typeface="微软雅黑"/>
                <a:cs typeface="微软雅黑"/>
              </a:rPr>
              <a:t>M-</a:t>
            </a:r>
            <a:r>
              <a:rPr dirty="0" spc="-5">
                <a:latin typeface="微软雅黑"/>
                <a:cs typeface="微软雅黑"/>
              </a:rPr>
              <a:t>M</a:t>
            </a:r>
            <a:r>
              <a:rPr dirty="0"/>
              <a:t>）</a:t>
            </a:r>
          </a:p>
        </p:txBody>
      </p:sp>
      <p:sp>
        <p:nvSpPr>
          <p:cNvPr id="3" name="object 3"/>
          <p:cNvSpPr/>
          <p:nvPr/>
        </p:nvSpPr>
        <p:spPr>
          <a:xfrm>
            <a:off x="123825" y="843025"/>
            <a:ext cx="8572500" cy="3106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821429" y="4159910"/>
            <a:ext cx="139890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以消费品为例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7211" y="3784091"/>
            <a:ext cx="4911851" cy="135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2129027" y="3835908"/>
            <a:ext cx="4655820" cy="1225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514725" y="3240151"/>
            <a:ext cx="1851025" cy="922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514725" y="3114675"/>
            <a:ext cx="1851025" cy="268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443351" y="2219325"/>
            <a:ext cx="1995355" cy="866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471926" y="2078101"/>
            <a:ext cx="1938274" cy="2951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484626" y="1309750"/>
            <a:ext cx="1908175" cy="7571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713226" y="1198625"/>
            <a:ext cx="1449324" cy="28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784600" y="628890"/>
            <a:ext cx="1306576" cy="6315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197305" y="686000"/>
            <a:ext cx="676873" cy="4707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907064" y="929150"/>
            <a:ext cx="2314575" cy="76200"/>
          </a:xfrm>
          <a:custGeom>
            <a:avLst/>
            <a:gdLst/>
            <a:ahLst/>
            <a:cxnLst/>
            <a:rect l="l" t="t" r="r" b="b"/>
            <a:pathLst>
              <a:path w="2314575" h="76200">
                <a:moveTo>
                  <a:pt x="31647" y="0"/>
                </a:moveTo>
                <a:lnTo>
                  <a:pt x="19092" y="4620"/>
                </a:lnTo>
                <a:lnTo>
                  <a:pt x="9021" y="13459"/>
                </a:lnTo>
                <a:lnTo>
                  <a:pt x="2352" y="25856"/>
                </a:lnTo>
                <a:lnTo>
                  <a:pt x="0" y="41148"/>
                </a:lnTo>
                <a:lnTo>
                  <a:pt x="3911" y="54726"/>
                </a:lnTo>
                <a:lnTo>
                  <a:pt x="12236" y="65685"/>
                </a:lnTo>
                <a:lnTo>
                  <a:pt x="23926" y="73007"/>
                </a:lnTo>
                <a:lnTo>
                  <a:pt x="37934" y="75673"/>
                </a:lnTo>
                <a:lnTo>
                  <a:pt x="47839" y="74343"/>
                </a:lnTo>
                <a:lnTo>
                  <a:pt x="59059" y="68846"/>
                </a:lnTo>
                <a:lnTo>
                  <a:pt x="67851" y="59326"/>
                </a:lnTo>
                <a:lnTo>
                  <a:pt x="73453" y="46037"/>
                </a:lnTo>
                <a:lnTo>
                  <a:pt x="73809" y="42399"/>
                </a:lnTo>
                <a:lnTo>
                  <a:pt x="37934" y="42399"/>
                </a:lnTo>
                <a:lnTo>
                  <a:pt x="37934" y="32874"/>
                </a:lnTo>
                <a:lnTo>
                  <a:pt x="74741" y="32874"/>
                </a:lnTo>
                <a:lnTo>
                  <a:pt x="75098" y="29232"/>
                </a:lnTo>
                <a:lnTo>
                  <a:pt x="69983" y="17442"/>
                </a:lnTo>
                <a:lnTo>
                  <a:pt x="60768" y="8082"/>
                </a:lnTo>
                <a:lnTo>
                  <a:pt x="47855" y="1989"/>
                </a:lnTo>
                <a:lnTo>
                  <a:pt x="31647" y="0"/>
                </a:lnTo>
                <a:close/>
              </a:path>
              <a:path w="2314575" h="76200">
                <a:moveTo>
                  <a:pt x="66509" y="32874"/>
                </a:moveTo>
                <a:lnTo>
                  <a:pt x="37934" y="32874"/>
                </a:lnTo>
                <a:lnTo>
                  <a:pt x="37934" y="42399"/>
                </a:lnTo>
                <a:lnTo>
                  <a:pt x="66509" y="42399"/>
                </a:lnTo>
                <a:lnTo>
                  <a:pt x="66509" y="32874"/>
                </a:lnTo>
                <a:close/>
              </a:path>
              <a:path w="2314575" h="76200">
                <a:moveTo>
                  <a:pt x="74741" y="32874"/>
                </a:moveTo>
                <a:lnTo>
                  <a:pt x="66509" y="32874"/>
                </a:lnTo>
                <a:lnTo>
                  <a:pt x="66509" y="42399"/>
                </a:lnTo>
                <a:lnTo>
                  <a:pt x="73809" y="42399"/>
                </a:lnTo>
                <a:lnTo>
                  <a:pt x="74741" y="32874"/>
                </a:lnTo>
                <a:close/>
              </a:path>
              <a:path w="2314575" h="76200">
                <a:moveTo>
                  <a:pt x="104609" y="32874"/>
                </a:moveTo>
                <a:lnTo>
                  <a:pt x="76034" y="32874"/>
                </a:lnTo>
                <a:lnTo>
                  <a:pt x="76034" y="42399"/>
                </a:lnTo>
                <a:lnTo>
                  <a:pt x="104609" y="42399"/>
                </a:lnTo>
                <a:lnTo>
                  <a:pt x="104609" y="32874"/>
                </a:lnTo>
                <a:close/>
              </a:path>
              <a:path w="2314575" h="76200">
                <a:moveTo>
                  <a:pt x="142709" y="32874"/>
                </a:moveTo>
                <a:lnTo>
                  <a:pt x="114134" y="32874"/>
                </a:lnTo>
                <a:lnTo>
                  <a:pt x="114134" y="42399"/>
                </a:lnTo>
                <a:lnTo>
                  <a:pt x="142709" y="42399"/>
                </a:lnTo>
                <a:lnTo>
                  <a:pt x="142709" y="32874"/>
                </a:lnTo>
                <a:close/>
              </a:path>
              <a:path w="2314575" h="76200">
                <a:moveTo>
                  <a:pt x="180809" y="32874"/>
                </a:moveTo>
                <a:lnTo>
                  <a:pt x="152234" y="32874"/>
                </a:lnTo>
                <a:lnTo>
                  <a:pt x="152234" y="42399"/>
                </a:lnTo>
                <a:lnTo>
                  <a:pt x="180809" y="42399"/>
                </a:lnTo>
                <a:lnTo>
                  <a:pt x="180809" y="32874"/>
                </a:lnTo>
                <a:close/>
              </a:path>
              <a:path w="2314575" h="76200">
                <a:moveTo>
                  <a:pt x="218909" y="32874"/>
                </a:moveTo>
                <a:lnTo>
                  <a:pt x="190334" y="32874"/>
                </a:lnTo>
                <a:lnTo>
                  <a:pt x="190334" y="42399"/>
                </a:lnTo>
                <a:lnTo>
                  <a:pt x="218909" y="42399"/>
                </a:lnTo>
                <a:lnTo>
                  <a:pt x="218909" y="32874"/>
                </a:lnTo>
                <a:close/>
              </a:path>
              <a:path w="2314575" h="76200">
                <a:moveTo>
                  <a:pt x="257009" y="32874"/>
                </a:moveTo>
                <a:lnTo>
                  <a:pt x="228434" y="32874"/>
                </a:lnTo>
                <a:lnTo>
                  <a:pt x="228434" y="42399"/>
                </a:lnTo>
                <a:lnTo>
                  <a:pt x="257009" y="42399"/>
                </a:lnTo>
                <a:lnTo>
                  <a:pt x="257009" y="32874"/>
                </a:lnTo>
                <a:close/>
              </a:path>
              <a:path w="2314575" h="76200">
                <a:moveTo>
                  <a:pt x="295109" y="32874"/>
                </a:moveTo>
                <a:lnTo>
                  <a:pt x="266534" y="32874"/>
                </a:lnTo>
                <a:lnTo>
                  <a:pt x="266534" y="42399"/>
                </a:lnTo>
                <a:lnTo>
                  <a:pt x="295109" y="42399"/>
                </a:lnTo>
                <a:lnTo>
                  <a:pt x="295109" y="32874"/>
                </a:lnTo>
                <a:close/>
              </a:path>
              <a:path w="2314575" h="76200">
                <a:moveTo>
                  <a:pt x="333209" y="32874"/>
                </a:moveTo>
                <a:lnTo>
                  <a:pt x="304634" y="32874"/>
                </a:lnTo>
                <a:lnTo>
                  <a:pt x="304634" y="42399"/>
                </a:lnTo>
                <a:lnTo>
                  <a:pt x="333209" y="42399"/>
                </a:lnTo>
                <a:lnTo>
                  <a:pt x="333209" y="32874"/>
                </a:lnTo>
                <a:close/>
              </a:path>
              <a:path w="2314575" h="76200">
                <a:moveTo>
                  <a:pt x="371309" y="32874"/>
                </a:moveTo>
                <a:lnTo>
                  <a:pt x="342734" y="32874"/>
                </a:lnTo>
                <a:lnTo>
                  <a:pt x="342734" y="42399"/>
                </a:lnTo>
                <a:lnTo>
                  <a:pt x="371309" y="42399"/>
                </a:lnTo>
                <a:lnTo>
                  <a:pt x="371309" y="32874"/>
                </a:lnTo>
                <a:close/>
              </a:path>
              <a:path w="2314575" h="76200">
                <a:moveTo>
                  <a:pt x="409409" y="32874"/>
                </a:moveTo>
                <a:lnTo>
                  <a:pt x="380834" y="32874"/>
                </a:lnTo>
                <a:lnTo>
                  <a:pt x="380834" y="42399"/>
                </a:lnTo>
                <a:lnTo>
                  <a:pt x="409409" y="42399"/>
                </a:lnTo>
                <a:lnTo>
                  <a:pt x="409409" y="32874"/>
                </a:lnTo>
                <a:close/>
              </a:path>
              <a:path w="2314575" h="76200">
                <a:moveTo>
                  <a:pt x="447509" y="32874"/>
                </a:moveTo>
                <a:lnTo>
                  <a:pt x="418934" y="32874"/>
                </a:lnTo>
                <a:lnTo>
                  <a:pt x="418934" y="42399"/>
                </a:lnTo>
                <a:lnTo>
                  <a:pt x="447509" y="42399"/>
                </a:lnTo>
                <a:lnTo>
                  <a:pt x="447509" y="32874"/>
                </a:lnTo>
                <a:close/>
              </a:path>
              <a:path w="2314575" h="76200">
                <a:moveTo>
                  <a:pt x="485609" y="32874"/>
                </a:moveTo>
                <a:lnTo>
                  <a:pt x="457034" y="32874"/>
                </a:lnTo>
                <a:lnTo>
                  <a:pt x="457034" y="42399"/>
                </a:lnTo>
                <a:lnTo>
                  <a:pt x="485609" y="42399"/>
                </a:lnTo>
                <a:lnTo>
                  <a:pt x="485609" y="32874"/>
                </a:lnTo>
                <a:close/>
              </a:path>
              <a:path w="2314575" h="76200">
                <a:moveTo>
                  <a:pt x="523709" y="32874"/>
                </a:moveTo>
                <a:lnTo>
                  <a:pt x="495134" y="32874"/>
                </a:lnTo>
                <a:lnTo>
                  <a:pt x="495134" y="42399"/>
                </a:lnTo>
                <a:lnTo>
                  <a:pt x="523709" y="42399"/>
                </a:lnTo>
                <a:lnTo>
                  <a:pt x="523709" y="32874"/>
                </a:lnTo>
                <a:close/>
              </a:path>
              <a:path w="2314575" h="76200">
                <a:moveTo>
                  <a:pt x="561809" y="32874"/>
                </a:moveTo>
                <a:lnTo>
                  <a:pt x="533234" y="32874"/>
                </a:lnTo>
                <a:lnTo>
                  <a:pt x="533234" y="42399"/>
                </a:lnTo>
                <a:lnTo>
                  <a:pt x="561809" y="42399"/>
                </a:lnTo>
                <a:lnTo>
                  <a:pt x="561809" y="32874"/>
                </a:lnTo>
                <a:close/>
              </a:path>
              <a:path w="2314575" h="76200">
                <a:moveTo>
                  <a:pt x="599909" y="32874"/>
                </a:moveTo>
                <a:lnTo>
                  <a:pt x="571334" y="32874"/>
                </a:lnTo>
                <a:lnTo>
                  <a:pt x="571334" y="42399"/>
                </a:lnTo>
                <a:lnTo>
                  <a:pt x="599909" y="42399"/>
                </a:lnTo>
                <a:lnTo>
                  <a:pt x="599909" y="32874"/>
                </a:lnTo>
                <a:close/>
              </a:path>
              <a:path w="2314575" h="76200">
                <a:moveTo>
                  <a:pt x="638009" y="32874"/>
                </a:moveTo>
                <a:lnTo>
                  <a:pt x="609434" y="32874"/>
                </a:lnTo>
                <a:lnTo>
                  <a:pt x="609434" y="42399"/>
                </a:lnTo>
                <a:lnTo>
                  <a:pt x="638009" y="42399"/>
                </a:lnTo>
                <a:lnTo>
                  <a:pt x="638009" y="32874"/>
                </a:lnTo>
                <a:close/>
              </a:path>
              <a:path w="2314575" h="76200">
                <a:moveTo>
                  <a:pt x="676109" y="32874"/>
                </a:moveTo>
                <a:lnTo>
                  <a:pt x="647534" y="32874"/>
                </a:lnTo>
                <a:lnTo>
                  <a:pt x="647534" y="42399"/>
                </a:lnTo>
                <a:lnTo>
                  <a:pt x="676109" y="42399"/>
                </a:lnTo>
                <a:lnTo>
                  <a:pt x="676109" y="32874"/>
                </a:lnTo>
                <a:close/>
              </a:path>
              <a:path w="2314575" h="76200">
                <a:moveTo>
                  <a:pt x="714209" y="32874"/>
                </a:moveTo>
                <a:lnTo>
                  <a:pt x="685634" y="32874"/>
                </a:lnTo>
                <a:lnTo>
                  <a:pt x="685634" y="42399"/>
                </a:lnTo>
                <a:lnTo>
                  <a:pt x="714209" y="42399"/>
                </a:lnTo>
                <a:lnTo>
                  <a:pt x="714209" y="32874"/>
                </a:lnTo>
                <a:close/>
              </a:path>
              <a:path w="2314575" h="76200">
                <a:moveTo>
                  <a:pt x="752309" y="32874"/>
                </a:moveTo>
                <a:lnTo>
                  <a:pt x="723734" y="32874"/>
                </a:lnTo>
                <a:lnTo>
                  <a:pt x="723734" y="42399"/>
                </a:lnTo>
                <a:lnTo>
                  <a:pt x="752309" y="42399"/>
                </a:lnTo>
                <a:lnTo>
                  <a:pt x="752309" y="32874"/>
                </a:lnTo>
                <a:close/>
              </a:path>
              <a:path w="2314575" h="76200">
                <a:moveTo>
                  <a:pt x="790409" y="32874"/>
                </a:moveTo>
                <a:lnTo>
                  <a:pt x="761834" y="32874"/>
                </a:lnTo>
                <a:lnTo>
                  <a:pt x="761834" y="42399"/>
                </a:lnTo>
                <a:lnTo>
                  <a:pt x="790409" y="42399"/>
                </a:lnTo>
                <a:lnTo>
                  <a:pt x="790409" y="32874"/>
                </a:lnTo>
                <a:close/>
              </a:path>
              <a:path w="2314575" h="76200">
                <a:moveTo>
                  <a:pt x="828509" y="32874"/>
                </a:moveTo>
                <a:lnTo>
                  <a:pt x="799934" y="32874"/>
                </a:lnTo>
                <a:lnTo>
                  <a:pt x="799934" y="42399"/>
                </a:lnTo>
                <a:lnTo>
                  <a:pt x="828509" y="42399"/>
                </a:lnTo>
                <a:lnTo>
                  <a:pt x="828509" y="32874"/>
                </a:lnTo>
                <a:close/>
              </a:path>
              <a:path w="2314575" h="76200">
                <a:moveTo>
                  <a:pt x="866609" y="32874"/>
                </a:moveTo>
                <a:lnTo>
                  <a:pt x="838034" y="32874"/>
                </a:lnTo>
                <a:lnTo>
                  <a:pt x="838034" y="42399"/>
                </a:lnTo>
                <a:lnTo>
                  <a:pt x="866609" y="42399"/>
                </a:lnTo>
                <a:lnTo>
                  <a:pt x="866609" y="32874"/>
                </a:lnTo>
                <a:close/>
              </a:path>
              <a:path w="2314575" h="76200">
                <a:moveTo>
                  <a:pt x="904709" y="32874"/>
                </a:moveTo>
                <a:lnTo>
                  <a:pt x="876134" y="32874"/>
                </a:lnTo>
                <a:lnTo>
                  <a:pt x="876134" y="42399"/>
                </a:lnTo>
                <a:lnTo>
                  <a:pt x="904709" y="42399"/>
                </a:lnTo>
                <a:lnTo>
                  <a:pt x="904709" y="32874"/>
                </a:lnTo>
                <a:close/>
              </a:path>
              <a:path w="2314575" h="76200">
                <a:moveTo>
                  <a:pt x="942809" y="32874"/>
                </a:moveTo>
                <a:lnTo>
                  <a:pt x="914234" y="32874"/>
                </a:lnTo>
                <a:lnTo>
                  <a:pt x="914234" y="42399"/>
                </a:lnTo>
                <a:lnTo>
                  <a:pt x="942809" y="42399"/>
                </a:lnTo>
                <a:lnTo>
                  <a:pt x="942809" y="32874"/>
                </a:lnTo>
                <a:close/>
              </a:path>
              <a:path w="2314575" h="76200">
                <a:moveTo>
                  <a:pt x="980909" y="32874"/>
                </a:moveTo>
                <a:lnTo>
                  <a:pt x="952334" y="32874"/>
                </a:lnTo>
                <a:lnTo>
                  <a:pt x="952334" y="42399"/>
                </a:lnTo>
                <a:lnTo>
                  <a:pt x="980909" y="42399"/>
                </a:lnTo>
                <a:lnTo>
                  <a:pt x="980909" y="32874"/>
                </a:lnTo>
                <a:close/>
              </a:path>
              <a:path w="2314575" h="76200">
                <a:moveTo>
                  <a:pt x="1019009" y="32874"/>
                </a:moveTo>
                <a:lnTo>
                  <a:pt x="990434" y="32874"/>
                </a:lnTo>
                <a:lnTo>
                  <a:pt x="990434" y="42399"/>
                </a:lnTo>
                <a:lnTo>
                  <a:pt x="1019009" y="42399"/>
                </a:lnTo>
                <a:lnTo>
                  <a:pt x="1019009" y="32874"/>
                </a:lnTo>
                <a:close/>
              </a:path>
              <a:path w="2314575" h="76200">
                <a:moveTo>
                  <a:pt x="1057109" y="32874"/>
                </a:moveTo>
                <a:lnTo>
                  <a:pt x="1028534" y="32874"/>
                </a:lnTo>
                <a:lnTo>
                  <a:pt x="1028534" y="42399"/>
                </a:lnTo>
                <a:lnTo>
                  <a:pt x="1057109" y="42399"/>
                </a:lnTo>
                <a:lnTo>
                  <a:pt x="1057109" y="32874"/>
                </a:lnTo>
                <a:close/>
              </a:path>
              <a:path w="2314575" h="76200">
                <a:moveTo>
                  <a:pt x="1095209" y="32874"/>
                </a:moveTo>
                <a:lnTo>
                  <a:pt x="1066634" y="32874"/>
                </a:lnTo>
                <a:lnTo>
                  <a:pt x="1066634" y="42399"/>
                </a:lnTo>
                <a:lnTo>
                  <a:pt x="1095209" y="42399"/>
                </a:lnTo>
                <a:lnTo>
                  <a:pt x="1095209" y="32874"/>
                </a:lnTo>
                <a:close/>
              </a:path>
              <a:path w="2314575" h="76200">
                <a:moveTo>
                  <a:pt x="1133309" y="32874"/>
                </a:moveTo>
                <a:lnTo>
                  <a:pt x="1104734" y="32874"/>
                </a:lnTo>
                <a:lnTo>
                  <a:pt x="1104734" y="42399"/>
                </a:lnTo>
                <a:lnTo>
                  <a:pt x="1133309" y="42399"/>
                </a:lnTo>
                <a:lnTo>
                  <a:pt x="1133309" y="32874"/>
                </a:lnTo>
                <a:close/>
              </a:path>
              <a:path w="2314575" h="76200">
                <a:moveTo>
                  <a:pt x="1171409" y="32874"/>
                </a:moveTo>
                <a:lnTo>
                  <a:pt x="1142834" y="32874"/>
                </a:lnTo>
                <a:lnTo>
                  <a:pt x="1142834" y="42399"/>
                </a:lnTo>
                <a:lnTo>
                  <a:pt x="1171409" y="42399"/>
                </a:lnTo>
                <a:lnTo>
                  <a:pt x="1171409" y="32874"/>
                </a:lnTo>
                <a:close/>
              </a:path>
              <a:path w="2314575" h="76200">
                <a:moveTo>
                  <a:pt x="1209509" y="32874"/>
                </a:moveTo>
                <a:lnTo>
                  <a:pt x="1180934" y="32874"/>
                </a:lnTo>
                <a:lnTo>
                  <a:pt x="1180934" y="42399"/>
                </a:lnTo>
                <a:lnTo>
                  <a:pt x="1209509" y="42399"/>
                </a:lnTo>
                <a:lnTo>
                  <a:pt x="1209509" y="32874"/>
                </a:lnTo>
                <a:close/>
              </a:path>
              <a:path w="2314575" h="76200">
                <a:moveTo>
                  <a:pt x="1247609" y="32874"/>
                </a:moveTo>
                <a:lnTo>
                  <a:pt x="1219034" y="32874"/>
                </a:lnTo>
                <a:lnTo>
                  <a:pt x="1219034" y="42399"/>
                </a:lnTo>
                <a:lnTo>
                  <a:pt x="1247609" y="42399"/>
                </a:lnTo>
                <a:lnTo>
                  <a:pt x="1247609" y="32874"/>
                </a:lnTo>
                <a:close/>
              </a:path>
              <a:path w="2314575" h="76200">
                <a:moveTo>
                  <a:pt x="1285709" y="32874"/>
                </a:moveTo>
                <a:lnTo>
                  <a:pt x="1257134" y="32874"/>
                </a:lnTo>
                <a:lnTo>
                  <a:pt x="1257134" y="42399"/>
                </a:lnTo>
                <a:lnTo>
                  <a:pt x="1285709" y="42399"/>
                </a:lnTo>
                <a:lnTo>
                  <a:pt x="1285709" y="32874"/>
                </a:lnTo>
                <a:close/>
              </a:path>
              <a:path w="2314575" h="76200">
                <a:moveTo>
                  <a:pt x="1323809" y="32874"/>
                </a:moveTo>
                <a:lnTo>
                  <a:pt x="1295234" y="32874"/>
                </a:lnTo>
                <a:lnTo>
                  <a:pt x="1295234" y="42399"/>
                </a:lnTo>
                <a:lnTo>
                  <a:pt x="1323809" y="42399"/>
                </a:lnTo>
                <a:lnTo>
                  <a:pt x="1323809" y="32874"/>
                </a:lnTo>
                <a:close/>
              </a:path>
              <a:path w="2314575" h="76200">
                <a:moveTo>
                  <a:pt x="1361909" y="32874"/>
                </a:moveTo>
                <a:lnTo>
                  <a:pt x="1333334" y="32874"/>
                </a:lnTo>
                <a:lnTo>
                  <a:pt x="1333334" y="42399"/>
                </a:lnTo>
                <a:lnTo>
                  <a:pt x="1361909" y="42399"/>
                </a:lnTo>
                <a:lnTo>
                  <a:pt x="1361909" y="32874"/>
                </a:lnTo>
                <a:close/>
              </a:path>
              <a:path w="2314575" h="76200">
                <a:moveTo>
                  <a:pt x="1400009" y="32874"/>
                </a:moveTo>
                <a:lnTo>
                  <a:pt x="1371434" y="32874"/>
                </a:lnTo>
                <a:lnTo>
                  <a:pt x="1371434" y="42399"/>
                </a:lnTo>
                <a:lnTo>
                  <a:pt x="1400009" y="42399"/>
                </a:lnTo>
                <a:lnTo>
                  <a:pt x="1400009" y="32874"/>
                </a:lnTo>
                <a:close/>
              </a:path>
              <a:path w="2314575" h="76200">
                <a:moveTo>
                  <a:pt x="1438109" y="32874"/>
                </a:moveTo>
                <a:lnTo>
                  <a:pt x="1409534" y="32874"/>
                </a:lnTo>
                <a:lnTo>
                  <a:pt x="1409534" y="42399"/>
                </a:lnTo>
                <a:lnTo>
                  <a:pt x="1438109" y="42399"/>
                </a:lnTo>
                <a:lnTo>
                  <a:pt x="1438109" y="32874"/>
                </a:lnTo>
                <a:close/>
              </a:path>
              <a:path w="2314575" h="76200">
                <a:moveTo>
                  <a:pt x="1476209" y="32874"/>
                </a:moveTo>
                <a:lnTo>
                  <a:pt x="1447634" y="32874"/>
                </a:lnTo>
                <a:lnTo>
                  <a:pt x="1447634" y="42399"/>
                </a:lnTo>
                <a:lnTo>
                  <a:pt x="1476209" y="42399"/>
                </a:lnTo>
                <a:lnTo>
                  <a:pt x="1476209" y="32874"/>
                </a:lnTo>
                <a:close/>
              </a:path>
              <a:path w="2314575" h="76200">
                <a:moveTo>
                  <a:pt x="1514309" y="32874"/>
                </a:moveTo>
                <a:lnTo>
                  <a:pt x="1485734" y="32874"/>
                </a:lnTo>
                <a:lnTo>
                  <a:pt x="1485734" y="42399"/>
                </a:lnTo>
                <a:lnTo>
                  <a:pt x="1514309" y="42399"/>
                </a:lnTo>
                <a:lnTo>
                  <a:pt x="1514309" y="32874"/>
                </a:lnTo>
                <a:close/>
              </a:path>
              <a:path w="2314575" h="76200">
                <a:moveTo>
                  <a:pt x="1552409" y="32874"/>
                </a:moveTo>
                <a:lnTo>
                  <a:pt x="1523834" y="32874"/>
                </a:lnTo>
                <a:lnTo>
                  <a:pt x="1523834" y="42399"/>
                </a:lnTo>
                <a:lnTo>
                  <a:pt x="1552409" y="42399"/>
                </a:lnTo>
                <a:lnTo>
                  <a:pt x="1552409" y="32874"/>
                </a:lnTo>
                <a:close/>
              </a:path>
              <a:path w="2314575" h="76200">
                <a:moveTo>
                  <a:pt x="1590509" y="32874"/>
                </a:moveTo>
                <a:lnTo>
                  <a:pt x="1561934" y="32874"/>
                </a:lnTo>
                <a:lnTo>
                  <a:pt x="1561934" y="42399"/>
                </a:lnTo>
                <a:lnTo>
                  <a:pt x="1590509" y="42399"/>
                </a:lnTo>
                <a:lnTo>
                  <a:pt x="1590509" y="32874"/>
                </a:lnTo>
                <a:close/>
              </a:path>
              <a:path w="2314575" h="76200">
                <a:moveTo>
                  <a:pt x="1628609" y="32874"/>
                </a:moveTo>
                <a:lnTo>
                  <a:pt x="1600034" y="32874"/>
                </a:lnTo>
                <a:lnTo>
                  <a:pt x="1600034" y="42399"/>
                </a:lnTo>
                <a:lnTo>
                  <a:pt x="1628609" y="42399"/>
                </a:lnTo>
                <a:lnTo>
                  <a:pt x="1628609" y="32874"/>
                </a:lnTo>
                <a:close/>
              </a:path>
              <a:path w="2314575" h="76200">
                <a:moveTo>
                  <a:pt x="1666709" y="32874"/>
                </a:moveTo>
                <a:lnTo>
                  <a:pt x="1638134" y="32874"/>
                </a:lnTo>
                <a:lnTo>
                  <a:pt x="1638134" y="42399"/>
                </a:lnTo>
                <a:lnTo>
                  <a:pt x="1666709" y="42399"/>
                </a:lnTo>
                <a:lnTo>
                  <a:pt x="1666709" y="32874"/>
                </a:lnTo>
                <a:close/>
              </a:path>
              <a:path w="2314575" h="76200">
                <a:moveTo>
                  <a:pt x="1704809" y="32874"/>
                </a:moveTo>
                <a:lnTo>
                  <a:pt x="1676234" y="32874"/>
                </a:lnTo>
                <a:lnTo>
                  <a:pt x="1676234" y="42399"/>
                </a:lnTo>
                <a:lnTo>
                  <a:pt x="1704809" y="42399"/>
                </a:lnTo>
                <a:lnTo>
                  <a:pt x="1704809" y="32874"/>
                </a:lnTo>
                <a:close/>
              </a:path>
              <a:path w="2314575" h="76200">
                <a:moveTo>
                  <a:pt x="1742909" y="32874"/>
                </a:moveTo>
                <a:lnTo>
                  <a:pt x="1714334" y="32874"/>
                </a:lnTo>
                <a:lnTo>
                  <a:pt x="1714334" y="42399"/>
                </a:lnTo>
                <a:lnTo>
                  <a:pt x="1742909" y="42399"/>
                </a:lnTo>
                <a:lnTo>
                  <a:pt x="1742909" y="32874"/>
                </a:lnTo>
                <a:close/>
              </a:path>
              <a:path w="2314575" h="76200">
                <a:moveTo>
                  <a:pt x="1781009" y="32874"/>
                </a:moveTo>
                <a:lnTo>
                  <a:pt x="1752434" y="32874"/>
                </a:lnTo>
                <a:lnTo>
                  <a:pt x="1752434" y="42399"/>
                </a:lnTo>
                <a:lnTo>
                  <a:pt x="1781009" y="42399"/>
                </a:lnTo>
                <a:lnTo>
                  <a:pt x="1781009" y="32874"/>
                </a:lnTo>
                <a:close/>
              </a:path>
              <a:path w="2314575" h="76200">
                <a:moveTo>
                  <a:pt x="1819109" y="32874"/>
                </a:moveTo>
                <a:lnTo>
                  <a:pt x="1790534" y="32874"/>
                </a:lnTo>
                <a:lnTo>
                  <a:pt x="1790534" y="42399"/>
                </a:lnTo>
                <a:lnTo>
                  <a:pt x="1819109" y="42399"/>
                </a:lnTo>
                <a:lnTo>
                  <a:pt x="1819109" y="32874"/>
                </a:lnTo>
                <a:close/>
              </a:path>
              <a:path w="2314575" h="76200">
                <a:moveTo>
                  <a:pt x="1857209" y="32874"/>
                </a:moveTo>
                <a:lnTo>
                  <a:pt x="1828634" y="32874"/>
                </a:lnTo>
                <a:lnTo>
                  <a:pt x="1828634" y="42399"/>
                </a:lnTo>
                <a:lnTo>
                  <a:pt x="1857209" y="42399"/>
                </a:lnTo>
                <a:lnTo>
                  <a:pt x="1857209" y="32874"/>
                </a:lnTo>
                <a:close/>
              </a:path>
              <a:path w="2314575" h="76200">
                <a:moveTo>
                  <a:pt x="1895309" y="32874"/>
                </a:moveTo>
                <a:lnTo>
                  <a:pt x="1866734" y="32874"/>
                </a:lnTo>
                <a:lnTo>
                  <a:pt x="1866734" y="42399"/>
                </a:lnTo>
                <a:lnTo>
                  <a:pt x="1895309" y="42399"/>
                </a:lnTo>
                <a:lnTo>
                  <a:pt x="1895309" y="32874"/>
                </a:lnTo>
                <a:close/>
              </a:path>
              <a:path w="2314575" h="76200">
                <a:moveTo>
                  <a:pt x="1933409" y="32874"/>
                </a:moveTo>
                <a:lnTo>
                  <a:pt x="1904834" y="32874"/>
                </a:lnTo>
                <a:lnTo>
                  <a:pt x="1904834" y="42399"/>
                </a:lnTo>
                <a:lnTo>
                  <a:pt x="1933409" y="42399"/>
                </a:lnTo>
                <a:lnTo>
                  <a:pt x="1933409" y="32874"/>
                </a:lnTo>
                <a:close/>
              </a:path>
              <a:path w="2314575" h="76200">
                <a:moveTo>
                  <a:pt x="1971509" y="32874"/>
                </a:moveTo>
                <a:lnTo>
                  <a:pt x="1942934" y="32874"/>
                </a:lnTo>
                <a:lnTo>
                  <a:pt x="1942934" y="42399"/>
                </a:lnTo>
                <a:lnTo>
                  <a:pt x="1971509" y="42399"/>
                </a:lnTo>
                <a:lnTo>
                  <a:pt x="1971509" y="32874"/>
                </a:lnTo>
                <a:close/>
              </a:path>
              <a:path w="2314575" h="76200">
                <a:moveTo>
                  <a:pt x="2009609" y="32874"/>
                </a:moveTo>
                <a:lnTo>
                  <a:pt x="1981034" y="32874"/>
                </a:lnTo>
                <a:lnTo>
                  <a:pt x="1981034" y="42399"/>
                </a:lnTo>
                <a:lnTo>
                  <a:pt x="2009609" y="42399"/>
                </a:lnTo>
                <a:lnTo>
                  <a:pt x="2009609" y="32874"/>
                </a:lnTo>
                <a:close/>
              </a:path>
              <a:path w="2314575" h="76200">
                <a:moveTo>
                  <a:pt x="2047709" y="32874"/>
                </a:moveTo>
                <a:lnTo>
                  <a:pt x="2019134" y="32874"/>
                </a:lnTo>
                <a:lnTo>
                  <a:pt x="2019134" y="42399"/>
                </a:lnTo>
                <a:lnTo>
                  <a:pt x="2047709" y="42399"/>
                </a:lnTo>
                <a:lnTo>
                  <a:pt x="2047709" y="32874"/>
                </a:lnTo>
                <a:close/>
              </a:path>
              <a:path w="2314575" h="76200">
                <a:moveTo>
                  <a:pt x="2085809" y="32874"/>
                </a:moveTo>
                <a:lnTo>
                  <a:pt x="2057234" y="32874"/>
                </a:lnTo>
                <a:lnTo>
                  <a:pt x="2057234" y="42399"/>
                </a:lnTo>
                <a:lnTo>
                  <a:pt x="2085809" y="42399"/>
                </a:lnTo>
                <a:lnTo>
                  <a:pt x="2085809" y="32874"/>
                </a:lnTo>
                <a:close/>
              </a:path>
              <a:path w="2314575" h="76200">
                <a:moveTo>
                  <a:pt x="2123909" y="32874"/>
                </a:moveTo>
                <a:lnTo>
                  <a:pt x="2095334" y="32874"/>
                </a:lnTo>
                <a:lnTo>
                  <a:pt x="2095334" y="42399"/>
                </a:lnTo>
                <a:lnTo>
                  <a:pt x="2123909" y="42399"/>
                </a:lnTo>
                <a:lnTo>
                  <a:pt x="2123909" y="32874"/>
                </a:lnTo>
                <a:close/>
              </a:path>
              <a:path w="2314575" h="76200">
                <a:moveTo>
                  <a:pt x="2162009" y="32874"/>
                </a:moveTo>
                <a:lnTo>
                  <a:pt x="2133434" y="32874"/>
                </a:lnTo>
                <a:lnTo>
                  <a:pt x="2133434" y="42399"/>
                </a:lnTo>
                <a:lnTo>
                  <a:pt x="2162009" y="42399"/>
                </a:lnTo>
                <a:lnTo>
                  <a:pt x="2162009" y="32874"/>
                </a:lnTo>
                <a:close/>
              </a:path>
              <a:path w="2314575" h="76200">
                <a:moveTo>
                  <a:pt x="2200109" y="32874"/>
                </a:moveTo>
                <a:lnTo>
                  <a:pt x="2171534" y="32874"/>
                </a:lnTo>
                <a:lnTo>
                  <a:pt x="2171534" y="42399"/>
                </a:lnTo>
                <a:lnTo>
                  <a:pt x="2200109" y="42399"/>
                </a:lnTo>
                <a:lnTo>
                  <a:pt x="2200109" y="32874"/>
                </a:lnTo>
                <a:close/>
              </a:path>
              <a:path w="2314575" h="76200">
                <a:moveTo>
                  <a:pt x="2238209" y="32874"/>
                </a:moveTo>
                <a:lnTo>
                  <a:pt x="2209634" y="32874"/>
                </a:lnTo>
                <a:lnTo>
                  <a:pt x="2209634" y="42399"/>
                </a:lnTo>
                <a:lnTo>
                  <a:pt x="2238209" y="42399"/>
                </a:lnTo>
                <a:lnTo>
                  <a:pt x="2238209" y="32874"/>
                </a:lnTo>
                <a:close/>
              </a:path>
              <a:path w="2314575" h="76200">
                <a:moveTo>
                  <a:pt x="2276309" y="32874"/>
                </a:moveTo>
                <a:lnTo>
                  <a:pt x="2247734" y="32874"/>
                </a:lnTo>
                <a:lnTo>
                  <a:pt x="2247734" y="42399"/>
                </a:lnTo>
                <a:lnTo>
                  <a:pt x="2276309" y="42399"/>
                </a:lnTo>
                <a:lnTo>
                  <a:pt x="2276309" y="32874"/>
                </a:lnTo>
                <a:close/>
              </a:path>
              <a:path w="2314575" h="76200">
                <a:moveTo>
                  <a:pt x="2314409" y="32874"/>
                </a:moveTo>
                <a:lnTo>
                  <a:pt x="2285834" y="32874"/>
                </a:lnTo>
                <a:lnTo>
                  <a:pt x="2285834" y="42399"/>
                </a:lnTo>
                <a:lnTo>
                  <a:pt x="2314409" y="42399"/>
                </a:lnTo>
                <a:lnTo>
                  <a:pt x="2314409" y="3287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246789" y="2748425"/>
            <a:ext cx="2038350" cy="76200"/>
          </a:xfrm>
          <a:custGeom>
            <a:avLst/>
            <a:gdLst/>
            <a:ahLst/>
            <a:cxnLst/>
            <a:rect l="l" t="t" r="r" b="b"/>
            <a:pathLst>
              <a:path w="2038350" h="76200">
                <a:moveTo>
                  <a:pt x="31647" y="0"/>
                </a:moveTo>
                <a:lnTo>
                  <a:pt x="19092" y="4620"/>
                </a:lnTo>
                <a:lnTo>
                  <a:pt x="9021" y="13459"/>
                </a:lnTo>
                <a:lnTo>
                  <a:pt x="2352" y="25856"/>
                </a:lnTo>
                <a:lnTo>
                  <a:pt x="0" y="41148"/>
                </a:lnTo>
                <a:lnTo>
                  <a:pt x="3911" y="54726"/>
                </a:lnTo>
                <a:lnTo>
                  <a:pt x="12236" y="65685"/>
                </a:lnTo>
                <a:lnTo>
                  <a:pt x="23926" y="73007"/>
                </a:lnTo>
                <a:lnTo>
                  <a:pt x="37934" y="75673"/>
                </a:lnTo>
                <a:lnTo>
                  <a:pt x="47839" y="74343"/>
                </a:lnTo>
                <a:lnTo>
                  <a:pt x="59059" y="68846"/>
                </a:lnTo>
                <a:lnTo>
                  <a:pt x="67851" y="59326"/>
                </a:lnTo>
                <a:lnTo>
                  <a:pt x="73453" y="46037"/>
                </a:lnTo>
                <a:lnTo>
                  <a:pt x="73809" y="42399"/>
                </a:lnTo>
                <a:lnTo>
                  <a:pt x="37934" y="42399"/>
                </a:lnTo>
                <a:lnTo>
                  <a:pt x="37934" y="32874"/>
                </a:lnTo>
                <a:lnTo>
                  <a:pt x="74741" y="32874"/>
                </a:lnTo>
                <a:lnTo>
                  <a:pt x="75098" y="29232"/>
                </a:lnTo>
                <a:lnTo>
                  <a:pt x="69983" y="17442"/>
                </a:lnTo>
                <a:lnTo>
                  <a:pt x="60768" y="8082"/>
                </a:lnTo>
                <a:lnTo>
                  <a:pt x="47855" y="1989"/>
                </a:lnTo>
                <a:lnTo>
                  <a:pt x="31647" y="0"/>
                </a:lnTo>
                <a:close/>
              </a:path>
              <a:path w="2038350" h="76200">
                <a:moveTo>
                  <a:pt x="66509" y="32874"/>
                </a:moveTo>
                <a:lnTo>
                  <a:pt x="37934" y="32874"/>
                </a:lnTo>
                <a:lnTo>
                  <a:pt x="37934" y="42399"/>
                </a:lnTo>
                <a:lnTo>
                  <a:pt x="66509" y="42399"/>
                </a:lnTo>
                <a:lnTo>
                  <a:pt x="66509" y="32874"/>
                </a:lnTo>
                <a:close/>
              </a:path>
              <a:path w="2038350" h="76200">
                <a:moveTo>
                  <a:pt x="74741" y="32874"/>
                </a:moveTo>
                <a:lnTo>
                  <a:pt x="66509" y="32874"/>
                </a:lnTo>
                <a:lnTo>
                  <a:pt x="66509" y="42399"/>
                </a:lnTo>
                <a:lnTo>
                  <a:pt x="73809" y="42399"/>
                </a:lnTo>
                <a:lnTo>
                  <a:pt x="74741" y="32874"/>
                </a:lnTo>
                <a:close/>
              </a:path>
              <a:path w="2038350" h="76200">
                <a:moveTo>
                  <a:pt x="104609" y="32874"/>
                </a:moveTo>
                <a:lnTo>
                  <a:pt x="76034" y="32874"/>
                </a:lnTo>
                <a:lnTo>
                  <a:pt x="76034" y="42399"/>
                </a:lnTo>
                <a:lnTo>
                  <a:pt x="104609" y="42399"/>
                </a:lnTo>
                <a:lnTo>
                  <a:pt x="104609" y="32874"/>
                </a:lnTo>
                <a:close/>
              </a:path>
              <a:path w="2038350" h="76200">
                <a:moveTo>
                  <a:pt x="142709" y="32874"/>
                </a:moveTo>
                <a:lnTo>
                  <a:pt x="114134" y="32874"/>
                </a:lnTo>
                <a:lnTo>
                  <a:pt x="114134" y="42399"/>
                </a:lnTo>
                <a:lnTo>
                  <a:pt x="142709" y="42399"/>
                </a:lnTo>
                <a:lnTo>
                  <a:pt x="142709" y="32874"/>
                </a:lnTo>
                <a:close/>
              </a:path>
              <a:path w="2038350" h="76200">
                <a:moveTo>
                  <a:pt x="180809" y="32874"/>
                </a:moveTo>
                <a:lnTo>
                  <a:pt x="152234" y="32874"/>
                </a:lnTo>
                <a:lnTo>
                  <a:pt x="152234" y="42399"/>
                </a:lnTo>
                <a:lnTo>
                  <a:pt x="180809" y="42399"/>
                </a:lnTo>
                <a:lnTo>
                  <a:pt x="180809" y="32874"/>
                </a:lnTo>
                <a:close/>
              </a:path>
              <a:path w="2038350" h="76200">
                <a:moveTo>
                  <a:pt x="218909" y="32874"/>
                </a:moveTo>
                <a:lnTo>
                  <a:pt x="190334" y="32874"/>
                </a:lnTo>
                <a:lnTo>
                  <a:pt x="190334" y="42399"/>
                </a:lnTo>
                <a:lnTo>
                  <a:pt x="218909" y="42399"/>
                </a:lnTo>
                <a:lnTo>
                  <a:pt x="218909" y="32874"/>
                </a:lnTo>
                <a:close/>
              </a:path>
              <a:path w="2038350" h="76200">
                <a:moveTo>
                  <a:pt x="257009" y="32874"/>
                </a:moveTo>
                <a:lnTo>
                  <a:pt x="228434" y="32874"/>
                </a:lnTo>
                <a:lnTo>
                  <a:pt x="228434" y="42399"/>
                </a:lnTo>
                <a:lnTo>
                  <a:pt x="257009" y="42399"/>
                </a:lnTo>
                <a:lnTo>
                  <a:pt x="257009" y="32874"/>
                </a:lnTo>
                <a:close/>
              </a:path>
              <a:path w="2038350" h="76200">
                <a:moveTo>
                  <a:pt x="295109" y="32874"/>
                </a:moveTo>
                <a:lnTo>
                  <a:pt x="266534" y="32874"/>
                </a:lnTo>
                <a:lnTo>
                  <a:pt x="266534" y="42399"/>
                </a:lnTo>
                <a:lnTo>
                  <a:pt x="295109" y="42399"/>
                </a:lnTo>
                <a:lnTo>
                  <a:pt x="295109" y="32874"/>
                </a:lnTo>
                <a:close/>
              </a:path>
              <a:path w="2038350" h="76200">
                <a:moveTo>
                  <a:pt x="333209" y="32874"/>
                </a:moveTo>
                <a:lnTo>
                  <a:pt x="304634" y="32874"/>
                </a:lnTo>
                <a:lnTo>
                  <a:pt x="304634" y="42399"/>
                </a:lnTo>
                <a:lnTo>
                  <a:pt x="333209" y="42399"/>
                </a:lnTo>
                <a:lnTo>
                  <a:pt x="333209" y="32874"/>
                </a:lnTo>
                <a:close/>
              </a:path>
              <a:path w="2038350" h="76200">
                <a:moveTo>
                  <a:pt x="371309" y="32874"/>
                </a:moveTo>
                <a:lnTo>
                  <a:pt x="342734" y="32874"/>
                </a:lnTo>
                <a:lnTo>
                  <a:pt x="342734" y="42399"/>
                </a:lnTo>
                <a:lnTo>
                  <a:pt x="371309" y="42399"/>
                </a:lnTo>
                <a:lnTo>
                  <a:pt x="371309" y="32874"/>
                </a:lnTo>
                <a:close/>
              </a:path>
              <a:path w="2038350" h="76200">
                <a:moveTo>
                  <a:pt x="409409" y="32874"/>
                </a:moveTo>
                <a:lnTo>
                  <a:pt x="380834" y="32874"/>
                </a:lnTo>
                <a:lnTo>
                  <a:pt x="380834" y="42399"/>
                </a:lnTo>
                <a:lnTo>
                  <a:pt x="409409" y="42399"/>
                </a:lnTo>
                <a:lnTo>
                  <a:pt x="409409" y="32874"/>
                </a:lnTo>
                <a:close/>
              </a:path>
              <a:path w="2038350" h="76200">
                <a:moveTo>
                  <a:pt x="447509" y="32874"/>
                </a:moveTo>
                <a:lnTo>
                  <a:pt x="418934" y="32874"/>
                </a:lnTo>
                <a:lnTo>
                  <a:pt x="418934" y="42399"/>
                </a:lnTo>
                <a:lnTo>
                  <a:pt x="447509" y="42399"/>
                </a:lnTo>
                <a:lnTo>
                  <a:pt x="447509" y="32874"/>
                </a:lnTo>
                <a:close/>
              </a:path>
              <a:path w="2038350" h="76200">
                <a:moveTo>
                  <a:pt x="485609" y="32874"/>
                </a:moveTo>
                <a:lnTo>
                  <a:pt x="457034" y="32874"/>
                </a:lnTo>
                <a:lnTo>
                  <a:pt x="457034" y="42399"/>
                </a:lnTo>
                <a:lnTo>
                  <a:pt x="485609" y="42399"/>
                </a:lnTo>
                <a:lnTo>
                  <a:pt x="485609" y="32874"/>
                </a:lnTo>
                <a:close/>
              </a:path>
              <a:path w="2038350" h="76200">
                <a:moveTo>
                  <a:pt x="523709" y="32874"/>
                </a:moveTo>
                <a:lnTo>
                  <a:pt x="495134" y="32874"/>
                </a:lnTo>
                <a:lnTo>
                  <a:pt x="495134" y="42399"/>
                </a:lnTo>
                <a:lnTo>
                  <a:pt x="523709" y="42399"/>
                </a:lnTo>
                <a:lnTo>
                  <a:pt x="523709" y="32874"/>
                </a:lnTo>
                <a:close/>
              </a:path>
              <a:path w="2038350" h="76200">
                <a:moveTo>
                  <a:pt x="561809" y="32874"/>
                </a:moveTo>
                <a:lnTo>
                  <a:pt x="533234" y="32874"/>
                </a:lnTo>
                <a:lnTo>
                  <a:pt x="533234" y="42399"/>
                </a:lnTo>
                <a:lnTo>
                  <a:pt x="561809" y="42399"/>
                </a:lnTo>
                <a:lnTo>
                  <a:pt x="561809" y="32874"/>
                </a:lnTo>
                <a:close/>
              </a:path>
              <a:path w="2038350" h="76200">
                <a:moveTo>
                  <a:pt x="599909" y="32874"/>
                </a:moveTo>
                <a:lnTo>
                  <a:pt x="571334" y="32874"/>
                </a:lnTo>
                <a:lnTo>
                  <a:pt x="571334" y="42399"/>
                </a:lnTo>
                <a:lnTo>
                  <a:pt x="599909" y="42399"/>
                </a:lnTo>
                <a:lnTo>
                  <a:pt x="599909" y="32874"/>
                </a:lnTo>
                <a:close/>
              </a:path>
              <a:path w="2038350" h="76200">
                <a:moveTo>
                  <a:pt x="638009" y="32874"/>
                </a:moveTo>
                <a:lnTo>
                  <a:pt x="609434" y="32874"/>
                </a:lnTo>
                <a:lnTo>
                  <a:pt x="609434" y="42399"/>
                </a:lnTo>
                <a:lnTo>
                  <a:pt x="638009" y="42399"/>
                </a:lnTo>
                <a:lnTo>
                  <a:pt x="638009" y="32874"/>
                </a:lnTo>
                <a:close/>
              </a:path>
              <a:path w="2038350" h="76200">
                <a:moveTo>
                  <a:pt x="676109" y="32874"/>
                </a:moveTo>
                <a:lnTo>
                  <a:pt x="647534" y="32874"/>
                </a:lnTo>
                <a:lnTo>
                  <a:pt x="647534" y="42399"/>
                </a:lnTo>
                <a:lnTo>
                  <a:pt x="676109" y="42399"/>
                </a:lnTo>
                <a:lnTo>
                  <a:pt x="676109" y="32874"/>
                </a:lnTo>
                <a:close/>
              </a:path>
              <a:path w="2038350" h="76200">
                <a:moveTo>
                  <a:pt x="714209" y="32874"/>
                </a:moveTo>
                <a:lnTo>
                  <a:pt x="685634" y="32874"/>
                </a:lnTo>
                <a:lnTo>
                  <a:pt x="685634" y="42399"/>
                </a:lnTo>
                <a:lnTo>
                  <a:pt x="714209" y="42399"/>
                </a:lnTo>
                <a:lnTo>
                  <a:pt x="714209" y="32874"/>
                </a:lnTo>
                <a:close/>
              </a:path>
              <a:path w="2038350" h="76200">
                <a:moveTo>
                  <a:pt x="752309" y="32874"/>
                </a:moveTo>
                <a:lnTo>
                  <a:pt x="723734" y="32874"/>
                </a:lnTo>
                <a:lnTo>
                  <a:pt x="723734" y="42399"/>
                </a:lnTo>
                <a:lnTo>
                  <a:pt x="752309" y="42399"/>
                </a:lnTo>
                <a:lnTo>
                  <a:pt x="752309" y="32874"/>
                </a:lnTo>
                <a:close/>
              </a:path>
              <a:path w="2038350" h="76200">
                <a:moveTo>
                  <a:pt x="790409" y="32874"/>
                </a:moveTo>
                <a:lnTo>
                  <a:pt x="761834" y="32874"/>
                </a:lnTo>
                <a:lnTo>
                  <a:pt x="761834" y="42399"/>
                </a:lnTo>
                <a:lnTo>
                  <a:pt x="790409" y="42399"/>
                </a:lnTo>
                <a:lnTo>
                  <a:pt x="790409" y="32874"/>
                </a:lnTo>
                <a:close/>
              </a:path>
              <a:path w="2038350" h="76200">
                <a:moveTo>
                  <a:pt x="828509" y="32874"/>
                </a:moveTo>
                <a:lnTo>
                  <a:pt x="799934" y="32874"/>
                </a:lnTo>
                <a:lnTo>
                  <a:pt x="799934" y="42399"/>
                </a:lnTo>
                <a:lnTo>
                  <a:pt x="828509" y="42399"/>
                </a:lnTo>
                <a:lnTo>
                  <a:pt x="828509" y="32874"/>
                </a:lnTo>
                <a:close/>
              </a:path>
              <a:path w="2038350" h="76200">
                <a:moveTo>
                  <a:pt x="866609" y="32874"/>
                </a:moveTo>
                <a:lnTo>
                  <a:pt x="838034" y="32874"/>
                </a:lnTo>
                <a:lnTo>
                  <a:pt x="838034" y="42399"/>
                </a:lnTo>
                <a:lnTo>
                  <a:pt x="866609" y="42399"/>
                </a:lnTo>
                <a:lnTo>
                  <a:pt x="866609" y="32874"/>
                </a:lnTo>
                <a:close/>
              </a:path>
              <a:path w="2038350" h="76200">
                <a:moveTo>
                  <a:pt x="904709" y="32874"/>
                </a:moveTo>
                <a:lnTo>
                  <a:pt x="876134" y="32874"/>
                </a:lnTo>
                <a:lnTo>
                  <a:pt x="876134" y="42399"/>
                </a:lnTo>
                <a:lnTo>
                  <a:pt x="904709" y="42399"/>
                </a:lnTo>
                <a:lnTo>
                  <a:pt x="904709" y="32874"/>
                </a:lnTo>
                <a:close/>
              </a:path>
              <a:path w="2038350" h="76200">
                <a:moveTo>
                  <a:pt x="942809" y="32874"/>
                </a:moveTo>
                <a:lnTo>
                  <a:pt x="914234" y="32874"/>
                </a:lnTo>
                <a:lnTo>
                  <a:pt x="914234" y="42399"/>
                </a:lnTo>
                <a:lnTo>
                  <a:pt x="942809" y="42399"/>
                </a:lnTo>
                <a:lnTo>
                  <a:pt x="942809" y="32874"/>
                </a:lnTo>
                <a:close/>
              </a:path>
              <a:path w="2038350" h="76200">
                <a:moveTo>
                  <a:pt x="980909" y="32874"/>
                </a:moveTo>
                <a:lnTo>
                  <a:pt x="952334" y="32874"/>
                </a:lnTo>
                <a:lnTo>
                  <a:pt x="952334" y="42399"/>
                </a:lnTo>
                <a:lnTo>
                  <a:pt x="980909" y="42399"/>
                </a:lnTo>
                <a:lnTo>
                  <a:pt x="980909" y="32874"/>
                </a:lnTo>
                <a:close/>
              </a:path>
              <a:path w="2038350" h="76200">
                <a:moveTo>
                  <a:pt x="1019009" y="32874"/>
                </a:moveTo>
                <a:lnTo>
                  <a:pt x="990434" y="32874"/>
                </a:lnTo>
                <a:lnTo>
                  <a:pt x="990434" y="42399"/>
                </a:lnTo>
                <a:lnTo>
                  <a:pt x="1019009" y="42399"/>
                </a:lnTo>
                <a:lnTo>
                  <a:pt x="1019009" y="32874"/>
                </a:lnTo>
                <a:close/>
              </a:path>
              <a:path w="2038350" h="76200">
                <a:moveTo>
                  <a:pt x="1057109" y="32874"/>
                </a:moveTo>
                <a:lnTo>
                  <a:pt x="1028534" y="32874"/>
                </a:lnTo>
                <a:lnTo>
                  <a:pt x="1028534" y="42399"/>
                </a:lnTo>
                <a:lnTo>
                  <a:pt x="1057109" y="42399"/>
                </a:lnTo>
                <a:lnTo>
                  <a:pt x="1057109" y="32874"/>
                </a:lnTo>
                <a:close/>
              </a:path>
              <a:path w="2038350" h="76200">
                <a:moveTo>
                  <a:pt x="1095209" y="32874"/>
                </a:moveTo>
                <a:lnTo>
                  <a:pt x="1066634" y="32874"/>
                </a:lnTo>
                <a:lnTo>
                  <a:pt x="1066634" y="42399"/>
                </a:lnTo>
                <a:lnTo>
                  <a:pt x="1095209" y="42399"/>
                </a:lnTo>
                <a:lnTo>
                  <a:pt x="1095209" y="32874"/>
                </a:lnTo>
                <a:close/>
              </a:path>
              <a:path w="2038350" h="76200">
                <a:moveTo>
                  <a:pt x="1133309" y="32874"/>
                </a:moveTo>
                <a:lnTo>
                  <a:pt x="1104734" y="32874"/>
                </a:lnTo>
                <a:lnTo>
                  <a:pt x="1104734" y="42399"/>
                </a:lnTo>
                <a:lnTo>
                  <a:pt x="1133309" y="42399"/>
                </a:lnTo>
                <a:lnTo>
                  <a:pt x="1133309" y="32874"/>
                </a:lnTo>
                <a:close/>
              </a:path>
              <a:path w="2038350" h="76200">
                <a:moveTo>
                  <a:pt x="1171409" y="32874"/>
                </a:moveTo>
                <a:lnTo>
                  <a:pt x="1142834" y="32874"/>
                </a:lnTo>
                <a:lnTo>
                  <a:pt x="1142834" y="42399"/>
                </a:lnTo>
                <a:lnTo>
                  <a:pt x="1171409" y="42399"/>
                </a:lnTo>
                <a:lnTo>
                  <a:pt x="1171409" y="32874"/>
                </a:lnTo>
                <a:close/>
              </a:path>
              <a:path w="2038350" h="76200">
                <a:moveTo>
                  <a:pt x="1209509" y="32874"/>
                </a:moveTo>
                <a:lnTo>
                  <a:pt x="1180934" y="32874"/>
                </a:lnTo>
                <a:lnTo>
                  <a:pt x="1180934" y="42399"/>
                </a:lnTo>
                <a:lnTo>
                  <a:pt x="1209509" y="42399"/>
                </a:lnTo>
                <a:lnTo>
                  <a:pt x="1209509" y="32874"/>
                </a:lnTo>
                <a:close/>
              </a:path>
              <a:path w="2038350" h="76200">
                <a:moveTo>
                  <a:pt x="1247609" y="32874"/>
                </a:moveTo>
                <a:lnTo>
                  <a:pt x="1219034" y="32874"/>
                </a:lnTo>
                <a:lnTo>
                  <a:pt x="1219034" y="42399"/>
                </a:lnTo>
                <a:lnTo>
                  <a:pt x="1247609" y="42399"/>
                </a:lnTo>
                <a:lnTo>
                  <a:pt x="1247609" y="32874"/>
                </a:lnTo>
                <a:close/>
              </a:path>
              <a:path w="2038350" h="76200">
                <a:moveTo>
                  <a:pt x="1285709" y="32874"/>
                </a:moveTo>
                <a:lnTo>
                  <a:pt x="1257134" y="32874"/>
                </a:lnTo>
                <a:lnTo>
                  <a:pt x="1257134" y="42399"/>
                </a:lnTo>
                <a:lnTo>
                  <a:pt x="1285709" y="42399"/>
                </a:lnTo>
                <a:lnTo>
                  <a:pt x="1285709" y="32874"/>
                </a:lnTo>
                <a:close/>
              </a:path>
              <a:path w="2038350" h="76200">
                <a:moveTo>
                  <a:pt x="1323809" y="32874"/>
                </a:moveTo>
                <a:lnTo>
                  <a:pt x="1295234" y="32874"/>
                </a:lnTo>
                <a:lnTo>
                  <a:pt x="1295234" y="42399"/>
                </a:lnTo>
                <a:lnTo>
                  <a:pt x="1323809" y="42399"/>
                </a:lnTo>
                <a:lnTo>
                  <a:pt x="1323809" y="32874"/>
                </a:lnTo>
                <a:close/>
              </a:path>
              <a:path w="2038350" h="76200">
                <a:moveTo>
                  <a:pt x="1361909" y="32874"/>
                </a:moveTo>
                <a:lnTo>
                  <a:pt x="1333334" y="32874"/>
                </a:lnTo>
                <a:lnTo>
                  <a:pt x="1333334" y="42399"/>
                </a:lnTo>
                <a:lnTo>
                  <a:pt x="1361909" y="42399"/>
                </a:lnTo>
                <a:lnTo>
                  <a:pt x="1361909" y="32874"/>
                </a:lnTo>
                <a:close/>
              </a:path>
              <a:path w="2038350" h="76200">
                <a:moveTo>
                  <a:pt x="1400009" y="32874"/>
                </a:moveTo>
                <a:lnTo>
                  <a:pt x="1371434" y="32874"/>
                </a:lnTo>
                <a:lnTo>
                  <a:pt x="1371434" y="42399"/>
                </a:lnTo>
                <a:lnTo>
                  <a:pt x="1400009" y="42399"/>
                </a:lnTo>
                <a:lnTo>
                  <a:pt x="1400009" y="32874"/>
                </a:lnTo>
                <a:close/>
              </a:path>
              <a:path w="2038350" h="76200">
                <a:moveTo>
                  <a:pt x="1438109" y="32874"/>
                </a:moveTo>
                <a:lnTo>
                  <a:pt x="1409534" y="32874"/>
                </a:lnTo>
                <a:lnTo>
                  <a:pt x="1409534" y="42399"/>
                </a:lnTo>
                <a:lnTo>
                  <a:pt x="1438109" y="42399"/>
                </a:lnTo>
                <a:lnTo>
                  <a:pt x="1438109" y="32874"/>
                </a:lnTo>
                <a:close/>
              </a:path>
              <a:path w="2038350" h="76200">
                <a:moveTo>
                  <a:pt x="1476209" y="32874"/>
                </a:moveTo>
                <a:lnTo>
                  <a:pt x="1447634" y="32874"/>
                </a:lnTo>
                <a:lnTo>
                  <a:pt x="1447634" y="42399"/>
                </a:lnTo>
                <a:lnTo>
                  <a:pt x="1476209" y="42399"/>
                </a:lnTo>
                <a:lnTo>
                  <a:pt x="1476209" y="32874"/>
                </a:lnTo>
                <a:close/>
              </a:path>
              <a:path w="2038350" h="76200">
                <a:moveTo>
                  <a:pt x="1514309" y="32874"/>
                </a:moveTo>
                <a:lnTo>
                  <a:pt x="1485734" y="32874"/>
                </a:lnTo>
                <a:lnTo>
                  <a:pt x="1485734" y="42399"/>
                </a:lnTo>
                <a:lnTo>
                  <a:pt x="1514309" y="42399"/>
                </a:lnTo>
                <a:lnTo>
                  <a:pt x="1514309" y="32874"/>
                </a:lnTo>
                <a:close/>
              </a:path>
              <a:path w="2038350" h="76200">
                <a:moveTo>
                  <a:pt x="1552409" y="32874"/>
                </a:moveTo>
                <a:lnTo>
                  <a:pt x="1523834" y="32874"/>
                </a:lnTo>
                <a:lnTo>
                  <a:pt x="1523834" y="42399"/>
                </a:lnTo>
                <a:lnTo>
                  <a:pt x="1552409" y="42399"/>
                </a:lnTo>
                <a:lnTo>
                  <a:pt x="1552409" y="32874"/>
                </a:lnTo>
                <a:close/>
              </a:path>
              <a:path w="2038350" h="76200">
                <a:moveTo>
                  <a:pt x="1590509" y="32874"/>
                </a:moveTo>
                <a:lnTo>
                  <a:pt x="1561934" y="32874"/>
                </a:lnTo>
                <a:lnTo>
                  <a:pt x="1561934" y="42399"/>
                </a:lnTo>
                <a:lnTo>
                  <a:pt x="1590509" y="42399"/>
                </a:lnTo>
                <a:lnTo>
                  <a:pt x="1590509" y="32874"/>
                </a:lnTo>
                <a:close/>
              </a:path>
              <a:path w="2038350" h="76200">
                <a:moveTo>
                  <a:pt x="1628609" y="32874"/>
                </a:moveTo>
                <a:lnTo>
                  <a:pt x="1600034" y="32874"/>
                </a:lnTo>
                <a:lnTo>
                  <a:pt x="1600034" y="42399"/>
                </a:lnTo>
                <a:lnTo>
                  <a:pt x="1628609" y="42399"/>
                </a:lnTo>
                <a:lnTo>
                  <a:pt x="1628609" y="32874"/>
                </a:lnTo>
                <a:close/>
              </a:path>
              <a:path w="2038350" h="76200">
                <a:moveTo>
                  <a:pt x="1666709" y="32874"/>
                </a:moveTo>
                <a:lnTo>
                  <a:pt x="1638134" y="32874"/>
                </a:lnTo>
                <a:lnTo>
                  <a:pt x="1638134" y="42399"/>
                </a:lnTo>
                <a:lnTo>
                  <a:pt x="1666709" y="42399"/>
                </a:lnTo>
                <a:lnTo>
                  <a:pt x="1666709" y="32874"/>
                </a:lnTo>
                <a:close/>
              </a:path>
              <a:path w="2038350" h="76200">
                <a:moveTo>
                  <a:pt x="1704809" y="32874"/>
                </a:moveTo>
                <a:lnTo>
                  <a:pt x="1676234" y="32874"/>
                </a:lnTo>
                <a:lnTo>
                  <a:pt x="1676234" y="42399"/>
                </a:lnTo>
                <a:lnTo>
                  <a:pt x="1704809" y="42399"/>
                </a:lnTo>
                <a:lnTo>
                  <a:pt x="1704809" y="32874"/>
                </a:lnTo>
                <a:close/>
              </a:path>
              <a:path w="2038350" h="76200">
                <a:moveTo>
                  <a:pt x="1742909" y="32874"/>
                </a:moveTo>
                <a:lnTo>
                  <a:pt x="1714334" y="32874"/>
                </a:lnTo>
                <a:lnTo>
                  <a:pt x="1714334" y="42399"/>
                </a:lnTo>
                <a:lnTo>
                  <a:pt x="1742909" y="42399"/>
                </a:lnTo>
                <a:lnTo>
                  <a:pt x="1742909" y="32874"/>
                </a:lnTo>
                <a:close/>
              </a:path>
              <a:path w="2038350" h="76200">
                <a:moveTo>
                  <a:pt x="1781009" y="32874"/>
                </a:moveTo>
                <a:lnTo>
                  <a:pt x="1752434" y="32874"/>
                </a:lnTo>
                <a:lnTo>
                  <a:pt x="1752434" y="42399"/>
                </a:lnTo>
                <a:lnTo>
                  <a:pt x="1781009" y="42399"/>
                </a:lnTo>
                <a:lnTo>
                  <a:pt x="1781009" y="32874"/>
                </a:lnTo>
                <a:close/>
              </a:path>
              <a:path w="2038350" h="76200">
                <a:moveTo>
                  <a:pt x="1819109" y="32874"/>
                </a:moveTo>
                <a:lnTo>
                  <a:pt x="1790534" y="32874"/>
                </a:lnTo>
                <a:lnTo>
                  <a:pt x="1790534" y="42399"/>
                </a:lnTo>
                <a:lnTo>
                  <a:pt x="1819109" y="42399"/>
                </a:lnTo>
                <a:lnTo>
                  <a:pt x="1819109" y="32874"/>
                </a:lnTo>
                <a:close/>
              </a:path>
              <a:path w="2038350" h="76200">
                <a:moveTo>
                  <a:pt x="1857209" y="32874"/>
                </a:moveTo>
                <a:lnTo>
                  <a:pt x="1828634" y="32874"/>
                </a:lnTo>
                <a:lnTo>
                  <a:pt x="1828634" y="42399"/>
                </a:lnTo>
                <a:lnTo>
                  <a:pt x="1857209" y="42399"/>
                </a:lnTo>
                <a:lnTo>
                  <a:pt x="1857209" y="32874"/>
                </a:lnTo>
                <a:close/>
              </a:path>
              <a:path w="2038350" h="76200">
                <a:moveTo>
                  <a:pt x="1895309" y="32874"/>
                </a:moveTo>
                <a:lnTo>
                  <a:pt x="1866734" y="32874"/>
                </a:lnTo>
                <a:lnTo>
                  <a:pt x="1866734" y="42399"/>
                </a:lnTo>
                <a:lnTo>
                  <a:pt x="1895309" y="42399"/>
                </a:lnTo>
                <a:lnTo>
                  <a:pt x="1895309" y="32874"/>
                </a:lnTo>
                <a:close/>
              </a:path>
              <a:path w="2038350" h="76200">
                <a:moveTo>
                  <a:pt x="1933409" y="32874"/>
                </a:moveTo>
                <a:lnTo>
                  <a:pt x="1904834" y="32874"/>
                </a:lnTo>
                <a:lnTo>
                  <a:pt x="1904834" y="42399"/>
                </a:lnTo>
                <a:lnTo>
                  <a:pt x="1933409" y="42399"/>
                </a:lnTo>
                <a:lnTo>
                  <a:pt x="1933409" y="32874"/>
                </a:lnTo>
                <a:close/>
              </a:path>
              <a:path w="2038350" h="76200">
                <a:moveTo>
                  <a:pt x="1971509" y="32874"/>
                </a:moveTo>
                <a:lnTo>
                  <a:pt x="1942934" y="32874"/>
                </a:lnTo>
                <a:lnTo>
                  <a:pt x="1942934" y="42399"/>
                </a:lnTo>
                <a:lnTo>
                  <a:pt x="1971509" y="42399"/>
                </a:lnTo>
                <a:lnTo>
                  <a:pt x="1971509" y="32874"/>
                </a:lnTo>
                <a:close/>
              </a:path>
              <a:path w="2038350" h="76200">
                <a:moveTo>
                  <a:pt x="2009609" y="32874"/>
                </a:moveTo>
                <a:lnTo>
                  <a:pt x="1981034" y="32874"/>
                </a:lnTo>
                <a:lnTo>
                  <a:pt x="1981034" y="42399"/>
                </a:lnTo>
                <a:lnTo>
                  <a:pt x="2009609" y="42399"/>
                </a:lnTo>
                <a:lnTo>
                  <a:pt x="2009609" y="32874"/>
                </a:lnTo>
                <a:close/>
              </a:path>
              <a:path w="2038350" h="76200">
                <a:moveTo>
                  <a:pt x="2038184" y="32874"/>
                </a:moveTo>
                <a:lnTo>
                  <a:pt x="2019134" y="32874"/>
                </a:lnTo>
                <a:lnTo>
                  <a:pt x="2019134" y="42399"/>
                </a:lnTo>
                <a:lnTo>
                  <a:pt x="2038184" y="42399"/>
                </a:lnTo>
                <a:lnTo>
                  <a:pt x="2038184" y="3287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959518" y="3799356"/>
            <a:ext cx="2326005" cy="76200"/>
          </a:xfrm>
          <a:custGeom>
            <a:avLst/>
            <a:gdLst/>
            <a:ahLst/>
            <a:cxnLst/>
            <a:rect l="l" t="t" r="r" b="b"/>
            <a:pathLst>
              <a:path w="2326004" h="76200">
                <a:moveTo>
                  <a:pt x="31576" y="0"/>
                </a:moveTo>
                <a:lnTo>
                  <a:pt x="19009" y="4629"/>
                </a:lnTo>
                <a:lnTo>
                  <a:pt x="8965" y="13476"/>
                </a:lnTo>
                <a:lnTo>
                  <a:pt x="2332" y="25882"/>
                </a:lnTo>
                <a:lnTo>
                  <a:pt x="0" y="41191"/>
                </a:lnTo>
                <a:lnTo>
                  <a:pt x="3900" y="54764"/>
                </a:lnTo>
                <a:lnTo>
                  <a:pt x="12199" y="65729"/>
                </a:lnTo>
                <a:lnTo>
                  <a:pt x="23881" y="73059"/>
                </a:lnTo>
                <a:lnTo>
                  <a:pt x="37930" y="75731"/>
                </a:lnTo>
                <a:lnTo>
                  <a:pt x="47909" y="74374"/>
                </a:lnTo>
                <a:lnTo>
                  <a:pt x="59101" y="68846"/>
                </a:lnTo>
                <a:lnTo>
                  <a:pt x="67868" y="59300"/>
                </a:lnTo>
                <a:lnTo>
                  <a:pt x="73449" y="45991"/>
                </a:lnTo>
                <a:lnTo>
                  <a:pt x="73799" y="42393"/>
                </a:lnTo>
                <a:lnTo>
                  <a:pt x="37930" y="42393"/>
                </a:lnTo>
                <a:lnTo>
                  <a:pt x="37930" y="32868"/>
                </a:lnTo>
                <a:lnTo>
                  <a:pt x="74724" y="32868"/>
                </a:lnTo>
                <a:lnTo>
                  <a:pt x="75083" y="29178"/>
                </a:lnTo>
                <a:lnTo>
                  <a:pt x="69956" y="17406"/>
                </a:lnTo>
                <a:lnTo>
                  <a:pt x="60731" y="8062"/>
                </a:lnTo>
                <a:lnTo>
                  <a:pt x="47805" y="1982"/>
                </a:lnTo>
                <a:lnTo>
                  <a:pt x="31576" y="0"/>
                </a:lnTo>
                <a:close/>
              </a:path>
              <a:path w="2326004" h="76200">
                <a:moveTo>
                  <a:pt x="66505" y="32868"/>
                </a:moveTo>
                <a:lnTo>
                  <a:pt x="37930" y="32868"/>
                </a:lnTo>
                <a:lnTo>
                  <a:pt x="37930" y="42393"/>
                </a:lnTo>
                <a:lnTo>
                  <a:pt x="66505" y="42393"/>
                </a:lnTo>
                <a:lnTo>
                  <a:pt x="66505" y="32868"/>
                </a:lnTo>
                <a:close/>
              </a:path>
              <a:path w="2326004" h="76200">
                <a:moveTo>
                  <a:pt x="74724" y="32868"/>
                </a:moveTo>
                <a:lnTo>
                  <a:pt x="66505" y="32868"/>
                </a:lnTo>
                <a:lnTo>
                  <a:pt x="66505" y="42393"/>
                </a:lnTo>
                <a:lnTo>
                  <a:pt x="73799" y="42393"/>
                </a:lnTo>
                <a:lnTo>
                  <a:pt x="74724" y="32868"/>
                </a:lnTo>
                <a:close/>
              </a:path>
              <a:path w="2326004" h="76200">
                <a:moveTo>
                  <a:pt x="104605" y="32868"/>
                </a:moveTo>
                <a:lnTo>
                  <a:pt x="76030" y="32868"/>
                </a:lnTo>
                <a:lnTo>
                  <a:pt x="76030" y="42393"/>
                </a:lnTo>
                <a:lnTo>
                  <a:pt x="104605" y="42393"/>
                </a:lnTo>
                <a:lnTo>
                  <a:pt x="104605" y="32868"/>
                </a:lnTo>
                <a:close/>
              </a:path>
              <a:path w="2326004" h="76200">
                <a:moveTo>
                  <a:pt x="142705" y="32868"/>
                </a:moveTo>
                <a:lnTo>
                  <a:pt x="114130" y="32868"/>
                </a:lnTo>
                <a:lnTo>
                  <a:pt x="114130" y="42393"/>
                </a:lnTo>
                <a:lnTo>
                  <a:pt x="142705" y="42393"/>
                </a:lnTo>
                <a:lnTo>
                  <a:pt x="142705" y="32868"/>
                </a:lnTo>
                <a:close/>
              </a:path>
              <a:path w="2326004" h="76200">
                <a:moveTo>
                  <a:pt x="180805" y="32868"/>
                </a:moveTo>
                <a:lnTo>
                  <a:pt x="152230" y="32868"/>
                </a:lnTo>
                <a:lnTo>
                  <a:pt x="152230" y="42393"/>
                </a:lnTo>
                <a:lnTo>
                  <a:pt x="180805" y="42393"/>
                </a:lnTo>
                <a:lnTo>
                  <a:pt x="180805" y="32868"/>
                </a:lnTo>
                <a:close/>
              </a:path>
              <a:path w="2326004" h="76200">
                <a:moveTo>
                  <a:pt x="218905" y="32868"/>
                </a:moveTo>
                <a:lnTo>
                  <a:pt x="190330" y="32868"/>
                </a:lnTo>
                <a:lnTo>
                  <a:pt x="190330" y="42393"/>
                </a:lnTo>
                <a:lnTo>
                  <a:pt x="218905" y="42393"/>
                </a:lnTo>
                <a:lnTo>
                  <a:pt x="218905" y="32868"/>
                </a:lnTo>
                <a:close/>
              </a:path>
              <a:path w="2326004" h="76200">
                <a:moveTo>
                  <a:pt x="257005" y="32868"/>
                </a:moveTo>
                <a:lnTo>
                  <a:pt x="228430" y="32868"/>
                </a:lnTo>
                <a:lnTo>
                  <a:pt x="228430" y="42393"/>
                </a:lnTo>
                <a:lnTo>
                  <a:pt x="257005" y="42393"/>
                </a:lnTo>
                <a:lnTo>
                  <a:pt x="257005" y="32868"/>
                </a:lnTo>
                <a:close/>
              </a:path>
              <a:path w="2326004" h="76200">
                <a:moveTo>
                  <a:pt x="295105" y="32868"/>
                </a:moveTo>
                <a:lnTo>
                  <a:pt x="266530" y="32868"/>
                </a:lnTo>
                <a:lnTo>
                  <a:pt x="266530" y="42393"/>
                </a:lnTo>
                <a:lnTo>
                  <a:pt x="295105" y="42393"/>
                </a:lnTo>
                <a:lnTo>
                  <a:pt x="295105" y="32868"/>
                </a:lnTo>
                <a:close/>
              </a:path>
              <a:path w="2326004" h="76200">
                <a:moveTo>
                  <a:pt x="333205" y="32868"/>
                </a:moveTo>
                <a:lnTo>
                  <a:pt x="304630" y="32868"/>
                </a:lnTo>
                <a:lnTo>
                  <a:pt x="304630" y="42393"/>
                </a:lnTo>
                <a:lnTo>
                  <a:pt x="333205" y="42393"/>
                </a:lnTo>
                <a:lnTo>
                  <a:pt x="333205" y="32868"/>
                </a:lnTo>
                <a:close/>
              </a:path>
              <a:path w="2326004" h="76200">
                <a:moveTo>
                  <a:pt x="371305" y="32868"/>
                </a:moveTo>
                <a:lnTo>
                  <a:pt x="342730" y="32868"/>
                </a:lnTo>
                <a:lnTo>
                  <a:pt x="342730" y="42393"/>
                </a:lnTo>
                <a:lnTo>
                  <a:pt x="371305" y="42393"/>
                </a:lnTo>
                <a:lnTo>
                  <a:pt x="371305" y="32868"/>
                </a:lnTo>
                <a:close/>
              </a:path>
              <a:path w="2326004" h="76200">
                <a:moveTo>
                  <a:pt x="409405" y="32868"/>
                </a:moveTo>
                <a:lnTo>
                  <a:pt x="380830" y="32868"/>
                </a:lnTo>
                <a:lnTo>
                  <a:pt x="380830" y="42393"/>
                </a:lnTo>
                <a:lnTo>
                  <a:pt x="409405" y="42393"/>
                </a:lnTo>
                <a:lnTo>
                  <a:pt x="409405" y="32868"/>
                </a:lnTo>
                <a:close/>
              </a:path>
              <a:path w="2326004" h="76200">
                <a:moveTo>
                  <a:pt x="447505" y="32868"/>
                </a:moveTo>
                <a:lnTo>
                  <a:pt x="418930" y="32868"/>
                </a:lnTo>
                <a:lnTo>
                  <a:pt x="418930" y="42393"/>
                </a:lnTo>
                <a:lnTo>
                  <a:pt x="447505" y="42393"/>
                </a:lnTo>
                <a:lnTo>
                  <a:pt x="447505" y="32868"/>
                </a:lnTo>
                <a:close/>
              </a:path>
              <a:path w="2326004" h="76200">
                <a:moveTo>
                  <a:pt x="485605" y="32868"/>
                </a:moveTo>
                <a:lnTo>
                  <a:pt x="457030" y="32868"/>
                </a:lnTo>
                <a:lnTo>
                  <a:pt x="457030" y="42393"/>
                </a:lnTo>
                <a:lnTo>
                  <a:pt x="485605" y="42393"/>
                </a:lnTo>
                <a:lnTo>
                  <a:pt x="485605" y="32868"/>
                </a:lnTo>
                <a:close/>
              </a:path>
              <a:path w="2326004" h="76200">
                <a:moveTo>
                  <a:pt x="523705" y="32868"/>
                </a:moveTo>
                <a:lnTo>
                  <a:pt x="495130" y="32868"/>
                </a:lnTo>
                <a:lnTo>
                  <a:pt x="495130" y="42393"/>
                </a:lnTo>
                <a:lnTo>
                  <a:pt x="523705" y="42393"/>
                </a:lnTo>
                <a:lnTo>
                  <a:pt x="523705" y="32868"/>
                </a:lnTo>
                <a:close/>
              </a:path>
              <a:path w="2326004" h="76200">
                <a:moveTo>
                  <a:pt x="561805" y="32868"/>
                </a:moveTo>
                <a:lnTo>
                  <a:pt x="533230" y="32868"/>
                </a:lnTo>
                <a:lnTo>
                  <a:pt x="533230" y="42393"/>
                </a:lnTo>
                <a:lnTo>
                  <a:pt x="561805" y="42393"/>
                </a:lnTo>
                <a:lnTo>
                  <a:pt x="561805" y="32868"/>
                </a:lnTo>
                <a:close/>
              </a:path>
              <a:path w="2326004" h="76200">
                <a:moveTo>
                  <a:pt x="599905" y="32868"/>
                </a:moveTo>
                <a:lnTo>
                  <a:pt x="571330" y="32868"/>
                </a:lnTo>
                <a:lnTo>
                  <a:pt x="571330" y="42393"/>
                </a:lnTo>
                <a:lnTo>
                  <a:pt x="599905" y="42393"/>
                </a:lnTo>
                <a:lnTo>
                  <a:pt x="599905" y="32868"/>
                </a:lnTo>
                <a:close/>
              </a:path>
              <a:path w="2326004" h="76200">
                <a:moveTo>
                  <a:pt x="638005" y="32868"/>
                </a:moveTo>
                <a:lnTo>
                  <a:pt x="609430" y="32868"/>
                </a:lnTo>
                <a:lnTo>
                  <a:pt x="609430" y="42393"/>
                </a:lnTo>
                <a:lnTo>
                  <a:pt x="638005" y="42393"/>
                </a:lnTo>
                <a:lnTo>
                  <a:pt x="638005" y="32868"/>
                </a:lnTo>
                <a:close/>
              </a:path>
              <a:path w="2326004" h="76200">
                <a:moveTo>
                  <a:pt x="676105" y="32868"/>
                </a:moveTo>
                <a:lnTo>
                  <a:pt x="647530" y="32868"/>
                </a:lnTo>
                <a:lnTo>
                  <a:pt x="647530" y="42393"/>
                </a:lnTo>
                <a:lnTo>
                  <a:pt x="676105" y="42393"/>
                </a:lnTo>
                <a:lnTo>
                  <a:pt x="676105" y="32868"/>
                </a:lnTo>
                <a:close/>
              </a:path>
              <a:path w="2326004" h="76200">
                <a:moveTo>
                  <a:pt x="714205" y="32868"/>
                </a:moveTo>
                <a:lnTo>
                  <a:pt x="685630" y="32868"/>
                </a:lnTo>
                <a:lnTo>
                  <a:pt x="685630" y="42393"/>
                </a:lnTo>
                <a:lnTo>
                  <a:pt x="714205" y="42393"/>
                </a:lnTo>
                <a:lnTo>
                  <a:pt x="714205" y="32868"/>
                </a:lnTo>
                <a:close/>
              </a:path>
              <a:path w="2326004" h="76200">
                <a:moveTo>
                  <a:pt x="752305" y="32868"/>
                </a:moveTo>
                <a:lnTo>
                  <a:pt x="723730" y="32868"/>
                </a:lnTo>
                <a:lnTo>
                  <a:pt x="723730" y="42393"/>
                </a:lnTo>
                <a:lnTo>
                  <a:pt x="752305" y="42393"/>
                </a:lnTo>
                <a:lnTo>
                  <a:pt x="752305" y="32868"/>
                </a:lnTo>
                <a:close/>
              </a:path>
              <a:path w="2326004" h="76200">
                <a:moveTo>
                  <a:pt x="790405" y="32868"/>
                </a:moveTo>
                <a:lnTo>
                  <a:pt x="761830" y="32868"/>
                </a:lnTo>
                <a:lnTo>
                  <a:pt x="761830" y="42393"/>
                </a:lnTo>
                <a:lnTo>
                  <a:pt x="790405" y="42393"/>
                </a:lnTo>
                <a:lnTo>
                  <a:pt x="790405" y="32868"/>
                </a:lnTo>
                <a:close/>
              </a:path>
              <a:path w="2326004" h="76200">
                <a:moveTo>
                  <a:pt x="828505" y="32868"/>
                </a:moveTo>
                <a:lnTo>
                  <a:pt x="799930" y="32868"/>
                </a:lnTo>
                <a:lnTo>
                  <a:pt x="799930" y="42393"/>
                </a:lnTo>
                <a:lnTo>
                  <a:pt x="828505" y="42393"/>
                </a:lnTo>
                <a:lnTo>
                  <a:pt x="828505" y="32868"/>
                </a:lnTo>
                <a:close/>
              </a:path>
              <a:path w="2326004" h="76200">
                <a:moveTo>
                  <a:pt x="866605" y="32868"/>
                </a:moveTo>
                <a:lnTo>
                  <a:pt x="838030" y="32868"/>
                </a:lnTo>
                <a:lnTo>
                  <a:pt x="838030" y="42393"/>
                </a:lnTo>
                <a:lnTo>
                  <a:pt x="866605" y="42393"/>
                </a:lnTo>
                <a:lnTo>
                  <a:pt x="866605" y="32868"/>
                </a:lnTo>
                <a:close/>
              </a:path>
              <a:path w="2326004" h="76200">
                <a:moveTo>
                  <a:pt x="904705" y="32868"/>
                </a:moveTo>
                <a:lnTo>
                  <a:pt x="876130" y="32868"/>
                </a:lnTo>
                <a:lnTo>
                  <a:pt x="876130" y="42393"/>
                </a:lnTo>
                <a:lnTo>
                  <a:pt x="904705" y="42393"/>
                </a:lnTo>
                <a:lnTo>
                  <a:pt x="904705" y="32868"/>
                </a:lnTo>
                <a:close/>
              </a:path>
              <a:path w="2326004" h="76200">
                <a:moveTo>
                  <a:pt x="942805" y="32868"/>
                </a:moveTo>
                <a:lnTo>
                  <a:pt x="914230" y="32868"/>
                </a:lnTo>
                <a:lnTo>
                  <a:pt x="914230" y="42393"/>
                </a:lnTo>
                <a:lnTo>
                  <a:pt x="942805" y="42393"/>
                </a:lnTo>
                <a:lnTo>
                  <a:pt x="942805" y="32868"/>
                </a:lnTo>
                <a:close/>
              </a:path>
              <a:path w="2326004" h="76200">
                <a:moveTo>
                  <a:pt x="980905" y="32868"/>
                </a:moveTo>
                <a:lnTo>
                  <a:pt x="952330" y="32868"/>
                </a:lnTo>
                <a:lnTo>
                  <a:pt x="952330" y="42393"/>
                </a:lnTo>
                <a:lnTo>
                  <a:pt x="980905" y="42393"/>
                </a:lnTo>
                <a:lnTo>
                  <a:pt x="980905" y="32868"/>
                </a:lnTo>
                <a:close/>
              </a:path>
              <a:path w="2326004" h="76200">
                <a:moveTo>
                  <a:pt x="1019005" y="32868"/>
                </a:moveTo>
                <a:lnTo>
                  <a:pt x="990430" y="32868"/>
                </a:lnTo>
                <a:lnTo>
                  <a:pt x="990430" y="42393"/>
                </a:lnTo>
                <a:lnTo>
                  <a:pt x="1019005" y="42393"/>
                </a:lnTo>
                <a:lnTo>
                  <a:pt x="1019005" y="32868"/>
                </a:lnTo>
                <a:close/>
              </a:path>
              <a:path w="2326004" h="76200">
                <a:moveTo>
                  <a:pt x="1057105" y="32868"/>
                </a:moveTo>
                <a:lnTo>
                  <a:pt x="1028530" y="32868"/>
                </a:lnTo>
                <a:lnTo>
                  <a:pt x="1028530" y="42393"/>
                </a:lnTo>
                <a:lnTo>
                  <a:pt x="1057105" y="42393"/>
                </a:lnTo>
                <a:lnTo>
                  <a:pt x="1057105" y="32868"/>
                </a:lnTo>
                <a:close/>
              </a:path>
              <a:path w="2326004" h="76200">
                <a:moveTo>
                  <a:pt x="1095205" y="32868"/>
                </a:moveTo>
                <a:lnTo>
                  <a:pt x="1066630" y="32868"/>
                </a:lnTo>
                <a:lnTo>
                  <a:pt x="1066630" y="42393"/>
                </a:lnTo>
                <a:lnTo>
                  <a:pt x="1095205" y="42393"/>
                </a:lnTo>
                <a:lnTo>
                  <a:pt x="1095205" y="32868"/>
                </a:lnTo>
                <a:close/>
              </a:path>
              <a:path w="2326004" h="76200">
                <a:moveTo>
                  <a:pt x="1133305" y="32868"/>
                </a:moveTo>
                <a:lnTo>
                  <a:pt x="1104730" y="32868"/>
                </a:lnTo>
                <a:lnTo>
                  <a:pt x="1104730" y="42393"/>
                </a:lnTo>
                <a:lnTo>
                  <a:pt x="1133305" y="42393"/>
                </a:lnTo>
                <a:lnTo>
                  <a:pt x="1133305" y="32868"/>
                </a:lnTo>
                <a:close/>
              </a:path>
              <a:path w="2326004" h="76200">
                <a:moveTo>
                  <a:pt x="1171405" y="32868"/>
                </a:moveTo>
                <a:lnTo>
                  <a:pt x="1142830" y="32868"/>
                </a:lnTo>
                <a:lnTo>
                  <a:pt x="1142830" y="42393"/>
                </a:lnTo>
                <a:lnTo>
                  <a:pt x="1171405" y="42393"/>
                </a:lnTo>
                <a:lnTo>
                  <a:pt x="1171405" y="32868"/>
                </a:lnTo>
                <a:close/>
              </a:path>
              <a:path w="2326004" h="76200">
                <a:moveTo>
                  <a:pt x="1209505" y="32868"/>
                </a:moveTo>
                <a:lnTo>
                  <a:pt x="1180930" y="32868"/>
                </a:lnTo>
                <a:lnTo>
                  <a:pt x="1180930" y="42393"/>
                </a:lnTo>
                <a:lnTo>
                  <a:pt x="1209505" y="42393"/>
                </a:lnTo>
                <a:lnTo>
                  <a:pt x="1209505" y="32868"/>
                </a:lnTo>
                <a:close/>
              </a:path>
              <a:path w="2326004" h="76200">
                <a:moveTo>
                  <a:pt x="1247605" y="32868"/>
                </a:moveTo>
                <a:lnTo>
                  <a:pt x="1219030" y="32868"/>
                </a:lnTo>
                <a:lnTo>
                  <a:pt x="1219030" y="42393"/>
                </a:lnTo>
                <a:lnTo>
                  <a:pt x="1247605" y="42393"/>
                </a:lnTo>
                <a:lnTo>
                  <a:pt x="1247605" y="32868"/>
                </a:lnTo>
                <a:close/>
              </a:path>
              <a:path w="2326004" h="76200">
                <a:moveTo>
                  <a:pt x="1285705" y="32868"/>
                </a:moveTo>
                <a:lnTo>
                  <a:pt x="1257130" y="32868"/>
                </a:lnTo>
                <a:lnTo>
                  <a:pt x="1257130" y="42393"/>
                </a:lnTo>
                <a:lnTo>
                  <a:pt x="1285705" y="42393"/>
                </a:lnTo>
                <a:lnTo>
                  <a:pt x="1285705" y="32868"/>
                </a:lnTo>
                <a:close/>
              </a:path>
              <a:path w="2326004" h="76200">
                <a:moveTo>
                  <a:pt x="1323805" y="32868"/>
                </a:moveTo>
                <a:lnTo>
                  <a:pt x="1295230" y="32868"/>
                </a:lnTo>
                <a:lnTo>
                  <a:pt x="1295230" y="42393"/>
                </a:lnTo>
                <a:lnTo>
                  <a:pt x="1323805" y="42393"/>
                </a:lnTo>
                <a:lnTo>
                  <a:pt x="1323805" y="32868"/>
                </a:lnTo>
                <a:close/>
              </a:path>
              <a:path w="2326004" h="76200">
                <a:moveTo>
                  <a:pt x="1361905" y="32868"/>
                </a:moveTo>
                <a:lnTo>
                  <a:pt x="1333330" y="32868"/>
                </a:lnTo>
                <a:lnTo>
                  <a:pt x="1333330" y="42393"/>
                </a:lnTo>
                <a:lnTo>
                  <a:pt x="1361905" y="42393"/>
                </a:lnTo>
                <a:lnTo>
                  <a:pt x="1361905" y="32868"/>
                </a:lnTo>
                <a:close/>
              </a:path>
              <a:path w="2326004" h="76200">
                <a:moveTo>
                  <a:pt x="1400005" y="32868"/>
                </a:moveTo>
                <a:lnTo>
                  <a:pt x="1371430" y="32868"/>
                </a:lnTo>
                <a:lnTo>
                  <a:pt x="1371430" y="42393"/>
                </a:lnTo>
                <a:lnTo>
                  <a:pt x="1400005" y="42393"/>
                </a:lnTo>
                <a:lnTo>
                  <a:pt x="1400005" y="32868"/>
                </a:lnTo>
                <a:close/>
              </a:path>
              <a:path w="2326004" h="76200">
                <a:moveTo>
                  <a:pt x="1438105" y="32868"/>
                </a:moveTo>
                <a:lnTo>
                  <a:pt x="1409530" y="32868"/>
                </a:lnTo>
                <a:lnTo>
                  <a:pt x="1409530" y="42393"/>
                </a:lnTo>
                <a:lnTo>
                  <a:pt x="1438105" y="42393"/>
                </a:lnTo>
                <a:lnTo>
                  <a:pt x="1438105" y="32868"/>
                </a:lnTo>
                <a:close/>
              </a:path>
              <a:path w="2326004" h="76200">
                <a:moveTo>
                  <a:pt x="1476205" y="32868"/>
                </a:moveTo>
                <a:lnTo>
                  <a:pt x="1447630" y="32868"/>
                </a:lnTo>
                <a:lnTo>
                  <a:pt x="1447630" y="42393"/>
                </a:lnTo>
                <a:lnTo>
                  <a:pt x="1476205" y="42393"/>
                </a:lnTo>
                <a:lnTo>
                  <a:pt x="1476205" y="32868"/>
                </a:lnTo>
                <a:close/>
              </a:path>
              <a:path w="2326004" h="76200">
                <a:moveTo>
                  <a:pt x="1514305" y="32868"/>
                </a:moveTo>
                <a:lnTo>
                  <a:pt x="1485730" y="32868"/>
                </a:lnTo>
                <a:lnTo>
                  <a:pt x="1485730" y="42393"/>
                </a:lnTo>
                <a:lnTo>
                  <a:pt x="1514305" y="42393"/>
                </a:lnTo>
                <a:lnTo>
                  <a:pt x="1514305" y="32868"/>
                </a:lnTo>
                <a:close/>
              </a:path>
              <a:path w="2326004" h="76200">
                <a:moveTo>
                  <a:pt x="1552405" y="32868"/>
                </a:moveTo>
                <a:lnTo>
                  <a:pt x="1523830" y="32868"/>
                </a:lnTo>
                <a:lnTo>
                  <a:pt x="1523830" y="42393"/>
                </a:lnTo>
                <a:lnTo>
                  <a:pt x="1552405" y="42393"/>
                </a:lnTo>
                <a:lnTo>
                  <a:pt x="1552405" y="32868"/>
                </a:lnTo>
                <a:close/>
              </a:path>
              <a:path w="2326004" h="76200">
                <a:moveTo>
                  <a:pt x="1590505" y="32868"/>
                </a:moveTo>
                <a:lnTo>
                  <a:pt x="1561930" y="32868"/>
                </a:lnTo>
                <a:lnTo>
                  <a:pt x="1561930" y="42393"/>
                </a:lnTo>
                <a:lnTo>
                  <a:pt x="1590505" y="42393"/>
                </a:lnTo>
                <a:lnTo>
                  <a:pt x="1590505" y="32868"/>
                </a:lnTo>
                <a:close/>
              </a:path>
              <a:path w="2326004" h="76200">
                <a:moveTo>
                  <a:pt x="1628605" y="32868"/>
                </a:moveTo>
                <a:lnTo>
                  <a:pt x="1600030" y="32868"/>
                </a:lnTo>
                <a:lnTo>
                  <a:pt x="1600030" y="42393"/>
                </a:lnTo>
                <a:lnTo>
                  <a:pt x="1628605" y="42393"/>
                </a:lnTo>
                <a:lnTo>
                  <a:pt x="1628605" y="32868"/>
                </a:lnTo>
                <a:close/>
              </a:path>
              <a:path w="2326004" h="76200">
                <a:moveTo>
                  <a:pt x="1666705" y="32868"/>
                </a:moveTo>
                <a:lnTo>
                  <a:pt x="1638130" y="32868"/>
                </a:lnTo>
                <a:lnTo>
                  <a:pt x="1638130" y="42393"/>
                </a:lnTo>
                <a:lnTo>
                  <a:pt x="1666705" y="42393"/>
                </a:lnTo>
                <a:lnTo>
                  <a:pt x="1666705" y="32868"/>
                </a:lnTo>
                <a:close/>
              </a:path>
              <a:path w="2326004" h="76200">
                <a:moveTo>
                  <a:pt x="1704805" y="32868"/>
                </a:moveTo>
                <a:lnTo>
                  <a:pt x="1676230" y="32868"/>
                </a:lnTo>
                <a:lnTo>
                  <a:pt x="1676230" y="42393"/>
                </a:lnTo>
                <a:lnTo>
                  <a:pt x="1704805" y="42393"/>
                </a:lnTo>
                <a:lnTo>
                  <a:pt x="1704805" y="32868"/>
                </a:lnTo>
                <a:close/>
              </a:path>
              <a:path w="2326004" h="76200">
                <a:moveTo>
                  <a:pt x="1742905" y="32868"/>
                </a:moveTo>
                <a:lnTo>
                  <a:pt x="1714330" y="32868"/>
                </a:lnTo>
                <a:lnTo>
                  <a:pt x="1714330" y="42393"/>
                </a:lnTo>
                <a:lnTo>
                  <a:pt x="1742905" y="42393"/>
                </a:lnTo>
                <a:lnTo>
                  <a:pt x="1742905" y="32868"/>
                </a:lnTo>
                <a:close/>
              </a:path>
              <a:path w="2326004" h="76200">
                <a:moveTo>
                  <a:pt x="1781005" y="32868"/>
                </a:moveTo>
                <a:lnTo>
                  <a:pt x="1752430" y="32868"/>
                </a:lnTo>
                <a:lnTo>
                  <a:pt x="1752430" y="42393"/>
                </a:lnTo>
                <a:lnTo>
                  <a:pt x="1781005" y="42393"/>
                </a:lnTo>
                <a:lnTo>
                  <a:pt x="1781005" y="32868"/>
                </a:lnTo>
                <a:close/>
              </a:path>
              <a:path w="2326004" h="76200">
                <a:moveTo>
                  <a:pt x="1819105" y="32868"/>
                </a:moveTo>
                <a:lnTo>
                  <a:pt x="1790530" y="32868"/>
                </a:lnTo>
                <a:lnTo>
                  <a:pt x="1790530" y="42393"/>
                </a:lnTo>
                <a:lnTo>
                  <a:pt x="1819105" y="42393"/>
                </a:lnTo>
                <a:lnTo>
                  <a:pt x="1819105" y="32868"/>
                </a:lnTo>
                <a:close/>
              </a:path>
              <a:path w="2326004" h="76200">
                <a:moveTo>
                  <a:pt x="1857205" y="32868"/>
                </a:moveTo>
                <a:lnTo>
                  <a:pt x="1828630" y="32868"/>
                </a:lnTo>
                <a:lnTo>
                  <a:pt x="1828630" y="42393"/>
                </a:lnTo>
                <a:lnTo>
                  <a:pt x="1857205" y="42393"/>
                </a:lnTo>
                <a:lnTo>
                  <a:pt x="1857205" y="32868"/>
                </a:lnTo>
                <a:close/>
              </a:path>
              <a:path w="2326004" h="76200">
                <a:moveTo>
                  <a:pt x="1895305" y="32868"/>
                </a:moveTo>
                <a:lnTo>
                  <a:pt x="1866730" y="32868"/>
                </a:lnTo>
                <a:lnTo>
                  <a:pt x="1866730" y="42393"/>
                </a:lnTo>
                <a:lnTo>
                  <a:pt x="1895305" y="42393"/>
                </a:lnTo>
                <a:lnTo>
                  <a:pt x="1895305" y="32868"/>
                </a:lnTo>
                <a:close/>
              </a:path>
              <a:path w="2326004" h="76200">
                <a:moveTo>
                  <a:pt x="1933405" y="32868"/>
                </a:moveTo>
                <a:lnTo>
                  <a:pt x="1904830" y="32868"/>
                </a:lnTo>
                <a:lnTo>
                  <a:pt x="1904830" y="42393"/>
                </a:lnTo>
                <a:lnTo>
                  <a:pt x="1933405" y="42393"/>
                </a:lnTo>
                <a:lnTo>
                  <a:pt x="1933405" y="32868"/>
                </a:lnTo>
                <a:close/>
              </a:path>
              <a:path w="2326004" h="76200">
                <a:moveTo>
                  <a:pt x="1971505" y="32868"/>
                </a:moveTo>
                <a:lnTo>
                  <a:pt x="1942930" y="32868"/>
                </a:lnTo>
                <a:lnTo>
                  <a:pt x="1942930" y="42393"/>
                </a:lnTo>
                <a:lnTo>
                  <a:pt x="1971505" y="42393"/>
                </a:lnTo>
                <a:lnTo>
                  <a:pt x="1971505" y="32868"/>
                </a:lnTo>
                <a:close/>
              </a:path>
              <a:path w="2326004" h="76200">
                <a:moveTo>
                  <a:pt x="2009605" y="32868"/>
                </a:moveTo>
                <a:lnTo>
                  <a:pt x="1981030" y="32868"/>
                </a:lnTo>
                <a:lnTo>
                  <a:pt x="1981030" y="42393"/>
                </a:lnTo>
                <a:lnTo>
                  <a:pt x="2009605" y="42393"/>
                </a:lnTo>
                <a:lnTo>
                  <a:pt x="2009605" y="32868"/>
                </a:lnTo>
                <a:close/>
              </a:path>
              <a:path w="2326004" h="76200">
                <a:moveTo>
                  <a:pt x="2047705" y="32868"/>
                </a:moveTo>
                <a:lnTo>
                  <a:pt x="2019130" y="32868"/>
                </a:lnTo>
                <a:lnTo>
                  <a:pt x="2019130" y="42393"/>
                </a:lnTo>
                <a:lnTo>
                  <a:pt x="2047705" y="42393"/>
                </a:lnTo>
                <a:lnTo>
                  <a:pt x="2047705" y="32868"/>
                </a:lnTo>
                <a:close/>
              </a:path>
              <a:path w="2326004" h="76200">
                <a:moveTo>
                  <a:pt x="2085805" y="32868"/>
                </a:moveTo>
                <a:lnTo>
                  <a:pt x="2057230" y="32868"/>
                </a:lnTo>
                <a:lnTo>
                  <a:pt x="2057230" y="42393"/>
                </a:lnTo>
                <a:lnTo>
                  <a:pt x="2085805" y="42393"/>
                </a:lnTo>
                <a:lnTo>
                  <a:pt x="2085805" y="32868"/>
                </a:lnTo>
                <a:close/>
              </a:path>
              <a:path w="2326004" h="76200">
                <a:moveTo>
                  <a:pt x="2123905" y="32868"/>
                </a:moveTo>
                <a:lnTo>
                  <a:pt x="2095330" y="32868"/>
                </a:lnTo>
                <a:lnTo>
                  <a:pt x="2095330" y="42393"/>
                </a:lnTo>
                <a:lnTo>
                  <a:pt x="2123905" y="42393"/>
                </a:lnTo>
                <a:lnTo>
                  <a:pt x="2123905" y="32868"/>
                </a:lnTo>
                <a:close/>
              </a:path>
              <a:path w="2326004" h="76200">
                <a:moveTo>
                  <a:pt x="2162005" y="32868"/>
                </a:moveTo>
                <a:lnTo>
                  <a:pt x="2133430" y="32868"/>
                </a:lnTo>
                <a:lnTo>
                  <a:pt x="2133430" y="42393"/>
                </a:lnTo>
                <a:lnTo>
                  <a:pt x="2162005" y="42393"/>
                </a:lnTo>
                <a:lnTo>
                  <a:pt x="2162005" y="32868"/>
                </a:lnTo>
                <a:close/>
              </a:path>
              <a:path w="2326004" h="76200">
                <a:moveTo>
                  <a:pt x="2200105" y="32868"/>
                </a:moveTo>
                <a:lnTo>
                  <a:pt x="2171530" y="32868"/>
                </a:lnTo>
                <a:lnTo>
                  <a:pt x="2171530" y="42393"/>
                </a:lnTo>
                <a:lnTo>
                  <a:pt x="2200105" y="42393"/>
                </a:lnTo>
                <a:lnTo>
                  <a:pt x="2200105" y="32868"/>
                </a:lnTo>
                <a:close/>
              </a:path>
              <a:path w="2326004" h="76200">
                <a:moveTo>
                  <a:pt x="2238205" y="32868"/>
                </a:moveTo>
                <a:lnTo>
                  <a:pt x="2209630" y="32868"/>
                </a:lnTo>
                <a:lnTo>
                  <a:pt x="2209630" y="42393"/>
                </a:lnTo>
                <a:lnTo>
                  <a:pt x="2238205" y="42393"/>
                </a:lnTo>
                <a:lnTo>
                  <a:pt x="2238205" y="32868"/>
                </a:lnTo>
                <a:close/>
              </a:path>
              <a:path w="2326004" h="76200">
                <a:moveTo>
                  <a:pt x="2276305" y="32868"/>
                </a:moveTo>
                <a:lnTo>
                  <a:pt x="2247730" y="32868"/>
                </a:lnTo>
                <a:lnTo>
                  <a:pt x="2247730" y="42393"/>
                </a:lnTo>
                <a:lnTo>
                  <a:pt x="2276305" y="42393"/>
                </a:lnTo>
                <a:lnTo>
                  <a:pt x="2276305" y="32868"/>
                </a:lnTo>
                <a:close/>
              </a:path>
              <a:path w="2326004" h="76200">
                <a:moveTo>
                  <a:pt x="2314405" y="32868"/>
                </a:moveTo>
                <a:lnTo>
                  <a:pt x="2285830" y="32868"/>
                </a:lnTo>
                <a:lnTo>
                  <a:pt x="2285830" y="42393"/>
                </a:lnTo>
                <a:lnTo>
                  <a:pt x="2314405" y="42393"/>
                </a:lnTo>
                <a:lnTo>
                  <a:pt x="2314405" y="32868"/>
                </a:lnTo>
                <a:close/>
              </a:path>
              <a:path w="2326004" h="76200">
                <a:moveTo>
                  <a:pt x="2325454" y="32868"/>
                </a:moveTo>
                <a:lnTo>
                  <a:pt x="2323930" y="32868"/>
                </a:lnTo>
                <a:lnTo>
                  <a:pt x="2323930" y="42393"/>
                </a:lnTo>
                <a:lnTo>
                  <a:pt x="2325454" y="42393"/>
                </a:lnTo>
                <a:lnTo>
                  <a:pt x="2325454" y="3286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124614" y="1705497"/>
            <a:ext cx="2120900" cy="76200"/>
          </a:xfrm>
          <a:custGeom>
            <a:avLst/>
            <a:gdLst/>
            <a:ahLst/>
            <a:cxnLst/>
            <a:rect l="l" t="t" r="r" b="b"/>
            <a:pathLst>
              <a:path w="2120900" h="76200">
                <a:moveTo>
                  <a:pt x="31618" y="0"/>
                </a:moveTo>
                <a:lnTo>
                  <a:pt x="19037" y="4596"/>
                </a:lnTo>
                <a:lnTo>
                  <a:pt x="8980" y="13411"/>
                </a:lnTo>
                <a:lnTo>
                  <a:pt x="2338" y="25808"/>
                </a:lnTo>
                <a:lnTo>
                  <a:pt x="0" y="41152"/>
                </a:lnTo>
                <a:lnTo>
                  <a:pt x="3889" y="54730"/>
                </a:lnTo>
                <a:lnTo>
                  <a:pt x="12187" y="65689"/>
                </a:lnTo>
                <a:lnTo>
                  <a:pt x="23875" y="73010"/>
                </a:lnTo>
                <a:lnTo>
                  <a:pt x="37935" y="75677"/>
                </a:lnTo>
                <a:lnTo>
                  <a:pt x="47877" y="74336"/>
                </a:lnTo>
                <a:lnTo>
                  <a:pt x="59083" y="68830"/>
                </a:lnTo>
                <a:lnTo>
                  <a:pt x="67863" y="59302"/>
                </a:lnTo>
                <a:lnTo>
                  <a:pt x="73455" y="46001"/>
                </a:lnTo>
                <a:lnTo>
                  <a:pt x="73818" y="42276"/>
                </a:lnTo>
                <a:lnTo>
                  <a:pt x="37935" y="42276"/>
                </a:lnTo>
                <a:lnTo>
                  <a:pt x="37935" y="32751"/>
                </a:lnTo>
                <a:lnTo>
                  <a:pt x="74746" y="32751"/>
                </a:lnTo>
                <a:lnTo>
                  <a:pt x="75095" y="29179"/>
                </a:lnTo>
                <a:lnTo>
                  <a:pt x="69975" y="17378"/>
                </a:lnTo>
                <a:lnTo>
                  <a:pt x="60756" y="8039"/>
                </a:lnTo>
                <a:lnTo>
                  <a:pt x="47837" y="1976"/>
                </a:lnTo>
                <a:lnTo>
                  <a:pt x="31618" y="0"/>
                </a:lnTo>
                <a:close/>
              </a:path>
              <a:path w="2120900" h="76200">
                <a:moveTo>
                  <a:pt x="66510" y="32751"/>
                </a:moveTo>
                <a:lnTo>
                  <a:pt x="37935" y="32751"/>
                </a:lnTo>
                <a:lnTo>
                  <a:pt x="37935" y="42276"/>
                </a:lnTo>
                <a:lnTo>
                  <a:pt x="66510" y="42276"/>
                </a:lnTo>
                <a:lnTo>
                  <a:pt x="66510" y="32751"/>
                </a:lnTo>
                <a:close/>
              </a:path>
              <a:path w="2120900" h="76200">
                <a:moveTo>
                  <a:pt x="74746" y="32751"/>
                </a:moveTo>
                <a:lnTo>
                  <a:pt x="66510" y="32751"/>
                </a:lnTo>
                <a:lnTo>
                  <a:pt x="66510" y="42276"/>
                </a:lnTo>
                <a:lnTo>
                  <a:pt x="73818" y="42276"/>
                </a:lnTo>
                <a:lnTo>
                  <a:pt x="74746" y="32751"/>
                </a:lnTo>
                <a:close/>
              </a:path>
              <a:path w="2120900" h="76200">
                <a:moveTo>
                  <a:pt x="104610" y="32751"/>
                </a:moveTo>
                <a:lnTo>
                  <a:pt x="76035" y="32751"/>
                </a:lnTo>
                <a:lnTo>
                  <a:pt x="76035" y="42276"/>
                </a:lnTo>
                <a:lnTo>
                  <a:pt x="104610" y="42276"/>
                </a:lnTo>
                <a:lnTo>
                  <a:pt x="104610" y="32751"/>
                </a:lnTo>
                <a:close/>
              </a:path>
              <a:path w="2120900" h="76200">
                <a:moveTo>
                  <a:pt x="142710" y="32751"/>
                </a:moveTo>
                <a:lnTo>
                  <a:pt x="114135" y="32751"/>
                </a:lnTo>
                <a:lnTo>
                  <a:pt x="114135" y="42276"/>
                </a:lnTo>
                <a:lnTo>
                  <a:pt x="142710" y="42276"/>
                </a:lnTo>
                <a:lnTo>
                  <a:pt x="142710" y="32751"/>
                </a:lnTo>
                <a:close/>
              </a:path>
              <a:path w="2120900" h="76200">
                <a:moveTo>
                  <a:pt x="180810" y="32751"/>
                </a:moveTo>
                <a:lnTo>
                  <a:pt x="152235" y="32751"/>
                </a:lnTo>
                <a:lnTo>
                  <a:pt x="152235" y="42276"/>
                </a:lnTo>
                <a:lnTo>
                  <a:pt x="180810" y="42276"/>
                </a:lnTo>
                <a:lnTo>
                  <a:pt x="180810" y="32751"/>
                </a:lnTo>
                <a:close/>
              </a:path>
              <a:path w="2120900" h="76200">
                <a:moveTo>
                  <a:pt x="218910" y="32751"/>
                </a:moveTo>
                <a:lnTo>
                  <a:pt x="190335" y="32751"/>
                </a:lnTo>
                <a:lnTo>
                  <a:pt x="190335" y="42276"/>
                </a:lnTo>
                <a:lnTo>
                  <a:pt x="218910" y="42276"/>
                </a:lnTo>
                <a:lnTo>
                  <a:pt x="218910" y="32751"/>
                </a:lnTo>
                <a:close/>
              </a:path>
              <a:path w="2120900" h="76200">
                <a:moveTo>
                  <a:pt x="257010" y="32751"/>
                </a:moveTo>
                <a:lnTo>
                  <a:pt x="228435" y="32751"/>
                </a:lnTo>
                <a:lnTo>
                  <a:pt x="228435" y="42276"/>
                </a:lnTo>
                <a:lnTo>
                  <a:pt x="257010" y="42276"/>
                </a:lnTo>
                <a:lnTo>
                  <a:pt x="257010" y="32751"/>
                </a:lnTo>
                <a:close/>
              </a:path>
              <a:path w="2120900" h="76200">
                <a:moveTo>
                  <a:pt x="295110" y="32751"/>
                </a:moveTo>
                <a:lnTo>
                  <a:pt x="266535" y="32751"/>
                </a:lnTo>
                <a:lnTo>
                  <a:pt x="266535" y="42276"/>
                </a:lnTo>
                <a:lnTo>
                  <a:pt x="295110" y="42276"/>
                </a:lnTo>
                <a:lnTo>
                  <a:pt x="295110" y="32751"/>
                </a:lnTo>
                <a:close/>
              </a:path>
              <a:path w="2120900" h="76200">
                <a:moveTo>
                  <a:pt x="333210" y="32751"/>
                </a:moveTo>
                <a:lnTo>
                  <a:pt x="304635" y="32751"/>
                </a:lnTo>
                <a:lnTo>
                  <a:pt x="304635" y="42276"/>
                </a:lnTo>
                <a:lnTo>
                  <a:pt x="333210" y="42276"/>
                </a:lnTo>
                <a:lnTo>
                  <a:pt x="333210" y="32751"/>
                </a:lnTo>
                <a:close/>
              </a:path>
              <a:path w="2120900" h="76200">
                <a:moveTo>
                  <a:pt x="371310" y="32751"/>
                </a:moveTo>
                <a:lnTo>
                  <a:pt x="342735" y="32751"/>
                </a:lnTo>
                <a:lnTo>
                  <a:pt x="342735" y="42276"/>
                </a:lnTo>
                <a:lnTo>
                  <a:pt x="371310" y="42276"/>
                </a:lnTo>
                <a:lnTo>
                  <a:pt x="371310" y="32751"/>
                </a:lnTo>
                <a:close/>
              </a:path>
              <a:path w="2120900" h="76200">
                <a:moveTo>
                  <a:pt x="409410" y="32751"/>
                </a:moveTo>
                <a:lnTo>
                  <a:pt x="380835" y="32751"/>
                </a:lnTo>
                <a:lnTo>
                  <a:pt x="380835" y="42276"/>
                </a:lnTo>
                <a:lnTo>
                  <a:pt x="409410" y="42276"/>
                </a:lnTo>
                <a:lnTo>
                  <a:pt x="409410" y="32751"/>
                </a:lnTo>
                <a:close/>
              </a:path>
              <a:path w="2120900" h="76200">
                <a:moveTo>
                  <a:pt x="447510" y="32751"/>
                </a:moveTo>
                <a:lnTo>
                  <a:pt x="418935" y="32751"/>
                </a:lnTo>
                <a:lnTo>
                  <a:pt x="418935" y="42276"/>
                </a:lnTo>
                <a:lnTo>
                  <a:pt x="447510" y="42276"/>
                </a:lnTo>
                <a:lnTo>
                  <a:pt x="447510" y="32751"/>
                </a:lnTo>
                <a:close/>
              </a:path>
              <a:path w="2120900" h="76200">
                <a:moveTo>
                  <a:pt x="485610" y="32751"/>
                </a:moveTo>
                <a:lnTo>
                  <a:pt x="457035" y="32751"/>
                </a:lnTo>
                <a:lnTo>
                  <a:pt x="457035" y="42276"/>
                </a:lnTo>
                <a:lnTo>
                  <a:pt x="485610" y="42276"/>
                </a:lnTo>
                <a:lnTo>
                  <a:pt x="485610" y="32751"/>
                </a:lnTo>
                <a:close/>
              </a:path>
              <a:path w="2120900" h="76200">
                <a:moveTo>
                  <a:pt x="523710" y="32751"/>
                </a:moveTo>
                <a:lnTo>
                  <a:pt x="495135" y="32751"/>
                </a:lnTo>
                <a:lnTo>
                  <a:pt x="495135" y="42276"/>
                </a:lnTo>
                <a:lnTo>
                  <a:pt x="523710" y="42276"/>
                </a:lnTo>
                <a:lnTo>
                  <a:pt x="523710" y="32751"/>
                </a:lnTo>
                <a:close/>
              </a:path>
              <a:path w="2120900" h="76200">
                <a:moveTo>
                  <a:pt x="561810" y="32751"/>
                </a:moveTo>
                <a:lnTo>
                  <a:pt x="533235" y="32751"/>
                </a:lnTo>
                <a:lnTo>
                  <a:pt x="533235" y="42276"/>
                </a:lnTo>
                <a:lnTo>
                  <a:pt x="561810" y="42276"/>
                </a:lnTo>
                <a:lnTo>
                  <a:pt x="561810" y="32751"/>
                </a:lnTo>
                <a:close/>
              </a:path>
              <a:path w="2120900" h="76200">
                <a:moveTo>
                  <a:pt x="599910" y="32751"/>
                </a:moveTo>
                <a:lnTo>
                  <a:pt x="571335" y="32751"/>
                </a:lnTo>
                <a:lnTo>
                  <a:pt x="571335" y="42276"/>
                </a:lnTo>
                <a:lnTo>
                  <a:pt x="599910" y="42276"/>
                </a:lnTo>
                <a:lnTo>
                  <a:pt x="599910" y="32751"/>
                </a:lnTo>
                <a:close/>
              </a:path>
              <a:path w="2120900" h="76200">
                <a:moveTo>
                  <a:pt x="638010" y="32751"/>
                </a:moveTo>
                <a:lnTo>
                  <a:pt x="609435" y="32751"/>
                </a:lnTo>
                <a:lnTo>
                  <a:pt x="609435" y="42276"/>
                </a:lnTo>
                <a:lnTo>
                  <a:pt x="638010" y="42276"/>
                </a:lnTo>
                <a:lnTo>
                  <a:pt x="638010" y="32751"/>
                </a:lnTo>
                <a:close/>
              </a:path>
              <a:path w="2120900" h="76200">
                <a:moveTo>
                  <a:pt x="676110" y="32751"/>
                </a:moveTo>
                <a:lnTo>
                  <a:pt x="647535" y="32751"/>
                </a:lnTo>
                <a:lnTo>
                  <a:pt x="647535" y="42276"/>
                </a:lnTo>
                <a:lnTo>
                  <a:pt x="676110" y="42276"/>
                </a:lnTo>
                <a:lnTo>
                  <a:pt x="676110" y="32751"/>
                </a:lnTo>
                <a:close/>
              </a:path>
              <a:path w="2120900" h="76200">
                <a:moveTo>
                  <a:pt x="714210" y="32751"/>
                </a:moveTo>
                <a:lnTo>
                  <a:pt x="685635" y="32751"/>
                </a:lnTo>
                <a:lnTo>
                  <a:pt x="685635" y="42276"/>
                </a:lnTo>
                <a:lnTo>
                  <a:pt x="714210" y="42276"/>
                </a:lnTo>
                <a:lnTo>
                  <a:pt x="714210" y="32751"/>
                </a:lnTo>
                <a:close/>
              </a:path>
              <a:path w="2120900" h="76200">
                <a:moveTo>
                  <a:pt x="752310" y="32751"/>
                </a:moveTo>
                <a:lnTo>
                  <a:pt x="723735" y="32751"/>
                </a:lnTo>
                <a:lnTo>
                  <a:pt x="723735" y="42276"/>
                </a:lnTo>
                <a:lnTo>
                  <a:pt x="752310" y="42276"/>
                </a:lnTo>
                <a:lnTo>
                  <a:pt x="752310" y="32751"/>
                </a:lnTo>
                <a:close/>
              </a:path>
              <a:path w="2120900" h="76200">
                <a:moveTo>
                  <a:pt x="790410" y="32751"/>
                </a:moveTo>
                <a:lnTo>
                  <a:pt x="761835" y="32751"/>
                </a:lnTo>
                <a:lnTo>
                  <a:pt x="761835" y="42276"/>
                </a:lnTo>
                <a:lnTo>
                  <a:pt x="790410" y="42276"/>
                </a:lnTo>
                <a:lnTo>
                  <a:pt x="790410" y="32751"/>
                </a:lnTo>
                <a:close/>
              </a:path>
              <a:path w="2120900" h="76200">
                <a:moveTo>
                  <a:pt x="828510" y="32751"/>
                </a:moveTo>
                <a:lnTo>
                  <a:pt x="799935" y="32751"/>
                </a:lnTo>
                <a:lnTo>
                  <a:pt x="799935" y="42276"/>
                </a:lnTo>
                <a:lnTo>
                  <a:pt x="828510" y="42276"/>
                </a:lnTo>
                <a:lnTo>
                  <a:pt x="828510" y="32751"/>
                </a:lnTo>
                <a:close/>
              </a:path>
              <a:path w="2120900" h="76200">
                <a:moveTo>
                  <a:pt x="866610" y="32751"/>
                </a:moveTo>
                <a:lnTo>
                  <a:pt x="838035" y="32751"/>
                </a:lnTo>
                <a:lnTo>
                  <a:pt x="838035" y="42276"/>
                </a:lnTo>
                <a:lnTo>
                  <a:pt x="866610" y="42276"/>
                </a:lnTo>
                <a:lnTo>
                  <a:pt x="866610" y="32751"/>
                </a:lnTo>
                <a:close/>
              </a:path>
              <a:path w="2120900" h="76200">
                <a:moveTo>
                  <a:pt x="904710" y="32751"/>
                </a:moveTo>
                <a:lnTo>
                  <a:pt x="876135" y="32751"/>
                </a:lnTo>
                <a:lnTo>
                  <a:pt x="876135" y="42276"/>
                </a:lnTo>
                <a:lnTo>
                  <a:pt x="904710" y="42276"/>
                </a:lnTo>
                <a:lnTo>
                  <a:pt x="904710" y="32751"/>
                </a:lnTo>
                <a:close/>
              </a:path>
              <a:path w="2120900" h="76200">
                <a:moveTo>
                  <a:pt x="942810" y="32751"/>
                </a:moveTo>
                <a:lnTo>
                  <a:pt x="914235" y="32751"/>
                </a:lnTo>
                <a:lnTo>
                  <a:pt x="914235" y="42276"/>
                </a:lnTo>
                <a:lnTo>
                  <a:pt x="942810" y="42276"/>
                </a:lnTo>
                <a:lnTo>
                  <a:pt x="942810" y="32751"/>
                </a:lnTo>
                <a:close/>
              </a:path>
              <a:path w="2120900" h="76200">
                <a:moveTo>
                  <a:pt x="980910" y="32751"/>
                </a:moveTo>
                <a:lnTo>
                  <a:pt x="952335" y="32751"/>
                </a:lnTo>
                <a:lnTo>
                  <a:pt x="952335" y="42276"/>
                </a:lnTo>
                <a:lnTo>
                  <a:pt x="980910" y="42276"/>
                </a:lnTo>
                <a:lnTo>
                  <a:pt x="980910" y="32751"/>
                </a:lnTo>
                <a:close/>
              </a:path>
              <a:path w="2120900" h="76200">
                <a:moveTo>
                  <a:pt x="1019010" y="32751"/>
                </a:moveTo>
                <a:lnTo>
                  <a:pt x="990435" y="32751"/>
                </a:lnTo>
                <a:lnTo>
                  <a:pt x="990435" y="42276"/>
                </a:lnTo>
                <a:lnTo>
                  <a:pt x="1019010" y="42276"/>
                </a:lnTo>
                <a:lnTo>
                  <a:pt x="1019010" y="32751"/>
                </a:lnTo>
                <a:close/>
              </a:path>
              <a:path w="2120900" h="76200">
                <a:moveTo>
                  <a:pt x="1057110" y="32751"/>
                </a:moveTo>
                <a:lnTo>
                  <a:pt x="1028535" y="32751"/>
                </a:lnTo>
                <a:lnTo>
                  <a:pt x="1028535" y="42276"/>
                </a:lnTo>
                <a:lnTo>
                  <a:pt x="1057110" y="42276"/>
                </a:lnTo>
                <a:lnTo>
                  <a:pt x="1057110" y="32751"/>
                </a:lnTo>
                <a:close/>
              </a:path>
              <a:path w="2120900" h="76200">
                <a:moveTo>
                  <a:pt x="1095210" y="32751"/>
                </a:moveTo>
                <a:lnTo>
                  <a:pt x="1066635" y="32751"/>
                </a:lnTo>
                <a:lnTo>
                  <a:pt x="1066635" y="42276"/>
                </a:lnTo>
                <a:lnTo>
                  <a:pt x="1095210" y="42276"/>
                </a:lnTo>
                <a:lnTo>
                  <a:pt x="1095210" y="32751"/>
                </a:lnTo>
                <a:close/>
              </a:path>
              <a:path w="2120900" h="76200">
                <a:moveTo>
                  <a:pt x="1133310" y="32751"/>
                </a:moveTo>
                <a:lnTo>
                  <a:pt x="1104735" y="32751"/>
                </a:lnTo>
                <a:lnTo>
                  <a:pt x="1104735" y="42276"/>
                </a:lnTo>
                <a:lnTo>
                  <a:pt x="1133310" y="42276"/>
                </a:lnTo>
                <a:lnTo>
                  <a:pt x="1133310" y="32751"/>
                </a:lnTo>
                <a:close/>
              </a:path>
              <a:path w="2120900" h="76200">
                <a:moveTo>
                  <a:pt x="1171410" y="32751"/>
                </a:moveTo>
                <a:lnTo>
                  <a:pt x="1142835" y="32751"/>
                </a:lnTo>
                <a:lnTo>
                  <a:pt x="1142835" y="42276"/>
                </a:lnTo>
                <a:lnTo>
                  <a:pt x="1171410" y="42276"/>
                </a:lnTo>
                <a:lnTo>
                  <a:pt x="1171410" y="32751"/>
                </a:lnTo>
                <a:close/>
              </a:path>
              <a:path w="2120900" h="76200">
                <a:moveTo>
                  <a:pt x="1209510" y="32751"/>
                </a:moveTo>
                <a:lnTo>
                  <a:pt x="1180935" y="32751"/>
                </a:lnTo>
                <a:lnTo>
                  <a:pt x="1180935" y="42276"/>
                </a:lnTo>
                <a:lnTo>
                  <a:pt x="1209510" y="42276"/>
                </a:lnTo>
                <a:lnTo>
                  <a:pt x="1209510" y="32751"/>
                </a:lnTo>
                <a:close/>
              </a:path>
              <a:path w="2120900" h="76200">
                <a:moveTo>
                  <a:pt x="1247610" y="32751"/>
                </a:moveTo>
                <a:lnTo>
                  <a:pt x="1219035" y="32751"/>
                </a:lnTo>
                <a:lnTo>
                  <a:pt x="1219035" y="42276"/>
                </a:lnTo>
                <a:lnTo>
                  <a:pt x="1247610" y="42276"/>
                </a:lnTo>
                <a:lnTo>
                  <a:pt x="1247610" y="32751"/>
                </a:lnTo>
                <a:close/>
              </a:path>
              <a:path w="2120900" h="76200">
                <a:moveTo>
                  <a:pt x="1285710" y="32751"/>
                </a:moveTo>
                <a:lnTo>
                  <a:pt x="1257135" y="32751"/>
                </a:lnTo>
                <a:lnTo>
                  <a:pt x="1257135" y="42276"/>
                </a:lnTo>
                <a:lnTo>
                  <a:pt x="1285710" y="42276"/>
                </a:lnTo>
                <a:lnTo>
                  <a:pt x="1285710" y="32751"/>
                </a:lnTo>
                <a:close/>
              </a:path>
              <a:path w="2120900" h="76200">
                <a:moveTo>
                  <a:pt x="1323810" y="32751"/>
                </a:moveTo>
                <a:lnTo>
                  <a:pt x="1295235" y="32751"/>
                </a:lnTo>
                <a:lnTo>
                  <a:pt x="1295235" y="42276"/>
                </a:lnTo>
                <a:lnTo>
                  <a:pt x="1323810" y="42276"/>
                </a:lnTo>
                <a:lnTo>
                  <a:pt x="1323810" y="32751"/>
                </a:lnTo>
                <a:close/>
              </a:path>
              <a:path w="2120900" h="76200">
                <a:moveTo>
                  <a:pt x="1361910" y="32751"/>
                </a:moveTo>
                <a:lnTo>
                  <a:pt x="1333335" y="32751"/>
                </a:lnTo>
                <a:lnTo>
                  <a:pt x="1333335" y="42276"/>
                </a:lnTo>
                <a:lnTo>
                  <a:pt x="1361910" y="42276"/>
                </a:lnTo>
                <a:lnTo>
                  <a:pt x="1361910" y="32751"/>
                </a:lnTo>
                <a:close/>
              </a:path>
              <a:path w="2120900" h="76200">
                <a:moveTo>
                  <a:pt x="1400010" y="32751"/>
                </a:moveTo>
                <a:lnTo>
                  <a:pt x="1371435" y="32751"/>
                </a:lnTo>
                <a:lnTo>
                  <a:pt x="1371435" y="42276"/>
                </a:lnTo>
                <a:lnTo>
                  <a:pt x="1400010" y="42276"/>
                </a:lnTo>
                <a:lnTo>
                  <a:pt x="1400010" y="32751"/>
                </a:lnTo>
                <a:close/>
              </a:path>
              <a:path w="2120900" h="76200">
                <a:moveTo>
                  <a:pt x="1438110" y="32751"/>
                </a:moveTo>
                <a:lnTo>
                  <a:pt x="1409535" y="32751"/>
                </a:lnTo>
                <a:lnTo>
                  <a:pt x="1409535" y="42276"/>
                </a:lnTo>
                <a:lnTo>
                  <a:pt x="1438110" y="42276"/>
                </a:lnTo>
                <a:lnTo>
                  <a:pt x="1438110" y="32751"/>
                </a:lnTo>
                <a:close/>
              </a:path>
              <a:path w="2120900" h="76200">
                <a:moveTo>
                  <a:pt x="1476210" y="32751"/>
                </a:moveTo>
                <a:lnTo>
                  <a:pt x="1447635" y="32751"/>
                </a:lnTo>
                <a:lnTo>
                  <a:pt x="1447635" y="42276"/>
                </a:lnTo>
                <a:lnTo>
                  <a:pt x="1476210" y="42276"/>
                </a:lnTo>
                <a:lnTo>
                  <a:pt x="1476210" y="32751"/>
                </a:lnTo>
                <a:close/>
              </a:path>
              <a:path w="2120900" h="76200">
                <a:moveTo>
                  <a:pt x="1514310" y="32751"/>
                </a:moveTo>
                <a:lnTo>
                  <a:pt x="1485735" y="32751"/>
                </a:lnTo>
                <a:lnTo>
                  <a:pt x="1485735" y="42276"/>
                </a:lnTo>
                <a:lnTo>
                  <a:pt x="1514310" y="42276"/>
                </a:lnTo>
                <a:lnTo>
                  <a:pt x="1514310" y="32751"/>
                </a:lnTo>
                <a:close/>
              </a:path>
              <a:path w="2120900" h="76200">
                <a:moveTo>
                  <a:pt x="1552410" y="32751"/>
                </a:moveTo>
                <a:lnTo>
                  <a:pt x="1523835" y="32751"/>
                </a:lnTo>
                <a:lnTo>
                  <a:pt x="1523835" y="42276"/>
                </a:lnTo>
                <a:lnTo>
                  <a:pt x="1552410" y="42276"/>
                </a:lnTo>
                <a:lnTo>
                  <a:pt x="1552410" y="32751"/>
                </a:lnTo>
                <a:close/>
              </a:path>
              <a:path w="2120900" h="76200">
                <a:moveTo>
                  <a:pt x="1590510" y="32751"/>
                </a:moveTo>
                <a:lnTo>
                  <a:pt x="1561935" y="32751"/>
                </a:lnTo>
                <a:lnTo>
                  <a:pt x="1561935" y="42276"/>
                </a:lnTo>
                <a:lnTo>
                  <a:pt x="1590510" y="42276"/>
                </a:lnTo>
                <a:lnTo>
                  <a:pt x="1590510" y="32751"/>
                </a:lnTo>
                <a:close/>
              </a:path>
              <a:path w="2120900" h="76200">
                <a:moveTo>
                  <a:pt x="1628610" y="32751"/>
                </a:moveTo>
                <a:lnTo>
                  <a:pt x="1600035" y="32751"/>
                </a:lnTo>
                <a:lnTo>
                  <a:pt x="1600035" y="42276"/>
                </a:lnTo>
                <a:lnTo>
                  <a:pt x="1628610" y="42276"/>
                </a:lnTo>
                <a:lnTo>
                  <a:pt x="1628610" y="32751"/>
                </a:lnTo>
                <a:close/>
              </a:path>
              <a:path w="2120900" h="76200">
                <a:moveTo>
                  <a:pt x="1666710" y="32751"/>
                </a:moveTo>
                <a:lnTo>
                  <a:pt x="1638135" y="32751"/>
                </a:lnTo>
                <a:lnTo>
                  <a:pt x="1638135" y="42276"/>
                </a:lnTo>
                <a:lnTo>
                  <a:pt x="1666710" y="42276"/>
                </a:lnTo>
                <a:lnTo>
                  <a:pt x="1666710" y="32751"/>
                </a:lnTo>
                <a:close/>
              </a:path>
              <a:path w="2120900" h="76200">
                <a:moveTo>
                  <a:pt x="1704810" y="32751"/>
                </a:moveTo>
                <a:lnTo>
                  <a:pt x="1676235" y="32751"/>
                </a:lnTo>
                <a:lnTo>
                  <a:pt x="1676235" y="42276"/>
                </a:lnTo>
                <a:lnTo>
                  <a:pt x="1704810" y="42276"/>
                </a:lnTo>
                <a:lnTo>
                  <a:pt x="1704810" y="32751"/>
                </a:lnTo>
                <a:close/>
              </a:path>
              <a:path w="2120900" h="76200">
                <a:moveTo>
                  <a:pt x="1742910" y="32751"/>
                </a:moveTo>
                <a:lnTo>
                  <a:pt x="1714335" y="32751"/>
                </a:lnTo>
                <a:lnTo>
                  <a:pt x="1714335" y="42276"/>
                </a:lnTo>
                <a:lnTo>
                  <a:pt x="1742910" y="42276"/>
                </a:lnTo>
                <a:lnTo>
                  <a:pt x="1742910" y="32751"/>
                </a:lnTo>
                <a:close/>
              </a:path>
              <a:path w="2120900" h="76200">
                <a:moveTo>
                  <a:pt x="1781010" y="32751"/>
                </a:moveTo>
                <a:lnTo>
                  <a:pt x="1752435" y="32751"/>
                </a:lnTo>
                <a:lnTo>
                  <a:pt x="1752435" y="42276"/>
                </a:lnTo>
                <a:lnTo>
                  <a:pt x="1781010" y="42276"/>
                </a:lnTo>
                <a:lnTo>
                  <a:pt x="1781010" y="32751"/>
                </a:lnTo>
                <a:close/>
              </a:path>
              <a:path w="2120900" h="76200">
                <a:moveTo>
                  <a:pt x="1819110" y="32751"/>
                </a:moveTo>
                <a:lnTo>
                  <a:pt x="1790535" y="32751"/>
                </a:lnTo>
                <a:lnTo>
                  <a:pt x="1790535" y="42276"/>
                </a:lnTo>
                <a:lnTo>
                  <a:pt x="1819110" y="42276"/>
                </a:lnTo>
                <a:lnTo>
                  <a:pt x="1819110" y="32751"/>
                </a:lnTo>
                <a:close/>
              </a:path>
              <a:path w="2120900" h="76200">
                <a:moveTo>
                  <a:pt x="1857210" y="32751"/>
                </a:moveTo>
                <a:lnTo>
                  <a:pt x="1828635" y="32751"/>
                </a:lnTo>
                <a:lnTo>
                  <a:pt x="1828635" y="42276"/>
                </a:lnTo>
                <a:lnTo>
                  <a:pt x="1857210" y="42276"/>
                </a:lnTo>
                <a:lnTo>
                  <a:pt x="1857210" y="32751"/>
                </a:lnTo>
                <a:close/>
              </a:path>
              <a:path w="2120900" h="76200">
                <a:moveTo>
                  <a:pt x="1895310" y="32751"/>
                </a:moveTo>
                <a:lnTo>
                  <a:pt x="1866735" y="32751"/>
                </a:lnTo>
                <a:lnTo>
                  <a:pt x="1866735" y="42276"/>
                </a:lnTo>
                <a:lnTo>
                  <a:pt x="1895310" y="42276"/>
                </a:lnTo>
                <a:lnTo>
                  <a:pt x="1895310" y="32751"/>
                </a:lnTo>
                <a:close/>
              </a:path>
              <a:path w="2120900" h="76200">
                <a:moveTo>
                  <a:pt x="1933410" y="32751"/>
                </a:moveTo>
                <a:lnTo>
                  <a:pt x="1904835" y="32751"/>
                </a:lnTo>
                <a:lnTo>
                  <a:pt x="1904835" y="42276"/>
                </a:lnTo>
                <a:lnTo>
                  <a:pt x="1933410" y="42276"/>
                </a:lnTo>
                <a:lnTo>
                  <a:pt x="1933410" y="32751"/>
                </a:lnTo>
                <a:close/>
              </a:path>
              <a:path w="2120900" h="76200">
                <a:moveTo>
                  <a:pt x="1971510" y="32751"/>
                </a:moveTo>
                <a:lnTo>
                  <a:pt x="1942935" y="32751"/>
                </a:lnTo>
                <a:lnTo>
                  <a:pt x="1942935" y="42276"/>
                </a:lnTo>
                <a:lnTo>
                  <a:pt x="1971510" y="42276"/>
                </a:lnTo>
                <a:lnTo>
                  <a:pt x="1971510" y="32751"/>
                </a:lnTo>
                <a:close/>
              </a:path>
              <a:path w="2120900" h="76200">
                <a:moveTo>
                  <a:pt x="2009610" y="32751"/>
                </a:moveTo>
                <a:lnTo>
                  <a:pt x="1981035" y="32751"/>
                </a:lnTo>
                <a:lnTo>
                  <a:pt x="1981035" y="42276"/>
                </a:lnTo>
                <a:lnTo>
                  <a:pt x="2009610" y="42276"/>
                </a:lnTo>
                <a:lnTo>
                  <a:pt x="2009610" y="32751"/>
                </a:lnTo>
                <a:close/>
              </a:path>
              <a:path w="2120900" h="76200">
                <a:moveTo>
                  <a:pt x="2047710" y="32751"/>
                </a:moveTo>
                <a:lnTo>
                  <a:pt x="2019135" y="32751"/>
                </a:lnTo>
                <a:lnTo>
                  <a:pt x="2019135" y="42276"/>
                </a:lnTo>
                <a:lnTo>
                  <a:pt x="2047710" y="42276"/>
                </a:lnTo>
                <a:lnTo>
                  <a:pt x="2047710" y="32751"/>
                </a:lnTo>
                <a:close/>
              </a:path>
              <a:path w="2120900" h="76200">
                <a:moveTo>
                  <a:pt x="2085810" y="32751"/>
                </a:moveTo>
                <a:lnTo>
                  <a:pt x="2057235" y="32751"/>
                </a:lnTo>
                <a:lnTo>
                  <a:pt x="2057235" y="42276"/>
                </a:lnTo>
                <a:lnTo>
                  <a:pt x="2085810" y="42276"/>
                </a:lnTo>
                <a:lnTo>
                  <a:pt x="2085810" y="32751"/>
                </a:lnTo>
                <a:close/>
              </a:path>
              <a:path w="2120900" h="76200">
                <a:moveTo>
                  <a:pt x="2120735" y="32751"/>
                </a:moveTo>
                <a:lnTo>
                  <a:pt x="2095335" y="32751"/>
                </a:lnTo>
                <a:lnTo>
                  <a:pt x="2095335" y="42276"/>
                </a:lnTo>
                <a:lnTo>
                  <a:pt x="2120735" y="42276"/>
                </a:lnTo>
                <a:lnTo>
                  <a:pt x="2120735" y="3275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037326" y="655954"/>
            <a:ext cx="1168400" cy="999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</a:pPr>
            <a:r>
              <a:rPr dirty="0" sz="1800" b="1">
                <a:solidFill>
                  <a:srgbClr val="252525"/>
                </a:solidFill>
                <a:latin typeface="微软雅黑"/>
                <a:cs typeface="微软雅黑"/>
              </a:rPr>
              <a:t>互联网基因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ts val="1650"/>
              </a:lnSpc>
              <a:spcBef>
                <a:spcPts val="3"/>
              </a:spcBef>
            </a:pPr>
            <a:endParaRPr sz="1650"/>
          </a:p>
          <a:p>
            <a:pPr>
              <a:lnSpc>
                <a:spcPts val="1800"/>
              </a:lnSpc>
            </a:pPr>
            <a:endParaRPr sz="1800"/>
          </a:p>
          <a:p>
            <a:pPr marL="241300">
              <a:lnSpc>
                <a:spcPct val="100000"/>
              </a:lnSpc>
            </a:pPr>
            <a:r>
              <a:rPr dirty="0" sz="1800" b="1">
                <a:solidFill>
                  <a:srgbClr val="252525"/>
                </a:solidFill>
                <a:latin typeface="微软雅黑"/>
                <a:cs typeface="微软雅黑"/>
              </a:rPr>
              <a:t>创新基因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65926" y="2410714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252525"/>
                </a:solidFill>
                <a:latin typeface="微软雅黑"/>
                <a:cs typeface="微软雅黑"/>
              </a:rPr>
              <a:t>文化基因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65926" y="3460369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252525"/>
                </a:solidFill>
                <a:latin typeface="微软雅黑"/>
                <a:cs typeface="微软雅黑"/>
              </a:rPr>
              <a:t>群体基因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6639" y="31496"/>
            <a:ext cx="2866390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新农人的四大基因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6152" y="2031745"/>
            <a:ext cx="206184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“互联网＋金融”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56360">
              <a:lnSpc>
                <a:spcPct val="100000"/>
              </a:lnSpc>
            </a:pPr>
            <a:r>
              <a:rPr dirty="0"/>
              <a:t>普惠金融梦想成真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8887" y="1243075"/>
            <a:ext cx="3601085" cy="2665730"/>
          </a:xfrm>
          <a:custGeom>
            <a:avLst/>
            <a:gdLst/>
            <a:ahLst/>
            <a:cxnLst/>
            <a:rect l="l" t="t" r="r" b="b"/>
            <a:pathLst>
              <a:path w="3601085" h="2665729">
                <a:moveTo>
                  <a:pt x="1800288" y="0"/>
                </a:moveTo>
                <a:lnTo>
                  <a:pt x="1652635" y="4417"/>
                </a:lnTo>
                <a:lnTo>
                  <a:pt x="1508269" y="17442"/>
                </a:lnTo>
                <a:lnTo>
                  <a:pt x="1367654" y="38730"/>
                </a:lnTo>
                <a:lnTo>
                  <a:pt x="1231253" y="67938"/>
                </a:lnTo>
                <a:lnTo>
                  <a:pt x="1099530" y="104725"/>
                </a:lnTo>
                <a:lnTo>
                  <a:pt x="972947" y="148746"/>
                </a:lnTo>
                <a:lnTo>
                  <a:pt x="851968" y="199659"/>
                </a:lnTo>
                <a:lnTo>
                  <a:pt x="737056" y="257121"/>
                </a:lnTo>
                <a:lnTo>
                  <a:pt x="628675" y="320788"/>
                </a:lnTo>
                <a:lnTo>
                  <a:pt x="527288" y="390318"/>
                </a:lnTo>
                <a:lnTo>
                  <a:pt x="433357" y="465368"/>
                </a:lnTo>
                <a:lnTo>
                  <a:pt x="347348" y="545595"/>
                </a:lnTo>
                <a:lnTo>
                  <a:pt x="269721" y="630655"/>
                </a:lnTo>
                <a:lnTo>
                  <a:pt x="200942" y="720206"/>
                </a:lnTo>
                <a:lnTo>
                  <a:pt x="141474" y="813905"/>
                </a:lnTo>
                <a:lnTo>
                  <a:pt x="91778" y="911408"/>
                </a:lnTo>
                <a:lnTo>
                  <a:pt x="52320" y="1012374"/>
                </a:lnTo>
                <a:lnTo>
                  <a:pt x="23562" y="1116458"/>
                </a:lnTo>
                <a:lnTo>
                  <a:pt x="5967" y="1223318"/>
                </a:lnTo>
                <a:lnTo>
                  <a:pt x="0" y="1332611"/>
                </a:lnTo>
                <a:lnTo>
                  <a:pt x="5967" y="1441921"/>
                </a:lnTo>
                <a:lnTo>
                  <a:pt x="23562" y="1548798"/>
                </a:lnTo>
                <a:lnTo>
                  <a:pt x="52320" y="1652896"/>
                </a:lnTo>
                <a:lnTo>
                  <a:pt x="91778" y="1753875"/>
                </a:lnTo>
                <a:lnTo>
                  <a:pt x="141474" y="1851390"/>
                </a:lnTo>
                <a:lnTo>
                  <a:pt x="200942" y="1945098"/>
                </a:lnTo>
                <a:lnTo>
                  <a:pt x="269721" y="2034658"/>
                </a:lnTo>
                <a:lnTo>
                  <a:pt x="347348" y="2119726"/>
                </a:lnTo>
                <a:lnTo>
                  <a:pt x="433357" y="2199959"/>
                </a:lnTo>
                <a:lnTo>
                  <a:pt x="527288" y="2275014"/>
                </a:lnTo>
                <a:lnTo>
                  <a:pt x="628675" y="2344548"/>
                </a:lnTo>
                <a:lnTo>
                  <a:pt x="737056" y="2408219"/>
                </a:lnTo>
                <a:lnTo>
                  <a:pt x="851968" y="2465684"/>
                </a:lnTo>
                <a:lnTo>
                  <a:pt x="972947" y="2516598"/>
                </a:lnTo>
                <a:lnTo>
                  <a:pt x="1099530" y="2560621"/>
                </a:lnTo>
                <a:lnTo>
                  <a:pt x="1231253" y="2597409"/>
                </a:lnTo>
                <a:lnTo>
                  <a:pt x="1367654" y="2626618"/>
                </a:lnTo>
                <a:lnTo>
                  <a:pt x="1508269" y="2647906"/>
                </a:lnTo>
                <a:lnTo>
                  <a:pt x="1652635" y="2660931"/>
                </a:lnTo>
                <a:lnTo>
                  <a:pt x="1800288" y="2665349"/>
                </a:lnTo>
                <a:lnTo>
                  <a:pt x="1947923" y="2660931"/>
                </a:lnTo>
                <a:lnTo>
                  <a:pt x="2092274" y="2647906"/>
                </a:lnTo>
                <a:lnTo>
                  <a:pt x="2232877" y="2626618"/>
                </a:lnTo>
                <a:lnTo>
                  <a:pt x="2369267" y="2597409"/>
                </a:lnTo>
                <a:lnTo>
                  <a:pt x="2500983" y="2560621"/>
                </a:lnTo>
                <a:lnTo>
                  <a:pt x="2627559" y="2516598"/>
                </a:lnTo>
                <a:lnTo>
                  <a:pt x="2748534" y="2465684"/>
                </a:lnTo>
                <a:lnTo>
                  <a:pt x="2863443" y="2408219"/>
                </a:lnTo>
                <a:lnTo>
                  <a:pt x="2971822" y="2344548"/>
                </a:lnTo>
                <a:lnTo>
                  <a:pt x="3073209" y="2275014"/>
                </a:lnTo>
                <a:lnTo>
                  <a:pt x="3167140" y="2199959"/>
                </a:lnTo>
                <a:lnTo>
                  <a:pt x="3253151" y="2119726"/>
                </a:lnTo>
                <a:lnTo>
                  <a:pt x="3330779" y="2034658"/>
                </a:lnTo>
                <a:lnTo>
                  <a:pt x="3399560" y="1945098"/>
                </a:lnTo>
                <a:lnTo>
                  <a:pt x="3459031" y="1851390"/>
                </a:lnTo>
                <a:lnTo>
                  <a:pt x="3508729" y="1753875"/>
                </a:lnTo>
                <a:lnTo>
                  <a:pt x="3548189" y="1652896"/>
                </a:lnTo>
                <a:lnTo>
                  <a:pt x="3576949" y="1548798"/>
                </a:lnTo>
                <a:lnTo>
                  <a:pt x="3594545" y="1441921"/>
                </a:lnTo>
                <a:lnTo>
                  <a:pt x="3600513" y="1332611"/>
                </a:lnTo>
                <a:lnTo>
                  <a:pt x="3594545" y="1223318"/>
                </a:lnTo>
                <a:lnTo>
                  <a:pt x="3576949" y="1116458"/>
                </a:lnTo>
                <a:lnTo>
                  <a:pt x="3548189" y="1012374"/>
                </a:lnTo>
                <a:lnTo>
                  <a:pt x="3508729" y="911408"/>
                </a:lnTo>
                <a:lnTo>
                  <a:pt x="3459031" y="813905"/>
                </a:lnTo>
                <a:lnTo>
                  <a:pt x="3399560" y="720206"/>
                </a:lnTo>
                <a:lnTo>
                  <a:pt x="3330779" y="630655"/>
                </a:lnTo>
                <a:lnTo>
                  <a:pt x="3253151" y="545595"/>
                </a:lnTo>
                <a:lnTo>
                  <a:pt x="3167140" y="465368"/>
                </a:lnTo>
                <a:lnTo>
                  <a:pt x="3073209" y="390318"/>
                </a:lnTo>
                <a:lnTo>
                  <a:pt x="2971822" y="320788"/>
                </a:lnTo>
                <a:lnTo>
                  <a:pt x="2863443" y="257121"/>
                </a:lnTo>
                <a:lnTo>
                  <a:pt x="2748534" y="199659"/>
                </a:lnTo>
                <a:lnTo>
                  <a:pt x="2627559" y="148746"/>
                </a:lnTo>
                <a:lnTo>
                  <a:pt x="2500983" y="104725"/>
                </a:lnTo>
                <a:lnTo>
                  <a:pt x="2369267" y="67938"/>
                </a:lnTo>
                <a:lnTo>
                  <a:pt x="2232877" y="38730"/>
                </a:lnTo>
                <a:lnTo>
                  <a:pt x="2092274" y="17442"/>
                </a:lnTo>
                <a:lnTo>
                  <a:pt x="1947923" y="4417"/>
                </a:lnTo>
                <a:lnTo>
                  <a:pt x="18002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258887" y="1243075"/>
            <a:ext cx="3601085" cy="2665730"/>
          </a:xfrm>
          <a:custGeom>
            <a:avLst/>
            <a:gdLst/>
            <a:ahLst/>
            <a:cxnLst/>
            <a:rect l="l" t="t" r="r" b="b"/>
            <a:pathLst>
              <a:path w="3601085" h="2665729">
                <a:moveTo>
                  <a:pt x="0" y="1332611"/>
                </a:moveTo>
                <a:lnTo>
                  <a:pt x="5967" y="1223318"/>
                </a:lnTo>
                <a:lnTo>
                  <a:pt x="23562" y="1116458"/>
                </a:lnTo>
                <a:lnTo>
                  <a:pt x="52320" y="1012374"/>
                </a:lnTo>
                <a:lnTo>
                  <a:pt x="91778" y="911408"/>
                </a:lnTo>
                <a:lnTo>
                  <a:pt x="141474" y="813905"/>
                </a:lnTo>
                <a:lnTo>
                  <a:pt x="200942" y="720206"/>
                </a:lnTo>
                <a:lnTo>
                  <a:pt x="269721" y="630655"/>
                </a:lnTo>
                <a:lnTo>
                  <a:pt x="347348" y="545595"/>
                </a:lnTo>
                <a:lnTo>
                  <a:pt x="433357" y="465368"/>
                </a:lnTo>
                <a:lnTo>
                  <a:pt x="527288" y="390318"/>
                </a:lnTo>
                <a:lnTo>
                  <a:pt x="628675" y="320788"/>
                </a:lnTo>
                <a:lnTo>
                  <a:pt x="737056" y="257121"/>
                </a:lnTo>
                <a:lnTo>
                  <a:pt x="851968" y="199659"/>
                </a:lnTo>
                <a:lnTo>
                  <a:pt x="972947" y="148746"/>
                </a:lnTo>
                <a:lnTo>
                  <a:pt x="1099530" y="104725"/>
                </a:lnTo>
                <a:lnTo>
                  <a:pt x="1231253" y="67938"/>
                </a:lnTo>
                <a:lnTo>
                  <a:pt x="1367654" y="38730"/>
                </a:lnTo>
                <a:lnTo>
                  <a:pt x="1508269" y="17442"/>
                </a:lnTo>
                <a:lnTo>
                  <a:pt x="1652635" y="4417"/>
                </a:lnTo>
                <a:lnTo>
                  <a:pt x="1800288" y="0"/>
                </a:lnTo>
                <a:lnTo>
                  <a:pt x="1947923" y="4417"/>
                </a:lnTo>
                <a:lnTo>
                  <a:pt x="2092274" y="17442"/>
                </a:lnTo>
                <a:lnTo>
                  <a:pt x="2232877" y="38730"/>
                </a:lnTo>
                <a:lnTo>
                  <a:pt x="2369267" y="67938"/>
                </a:lnTo>
                <a:lnTo>
                  <a:pt x="2500983" y="104725"/>
                </a:lnTo>
                <a:lnTo>
                  <a:pt x="2627559" y="148746"/>
                </a:lnTo>
                <a:lnTo>
                  <a:pt x="2748534" y="199659"/>
                </a:lnTo>
                <a:lnTo>
                  <a:pt x="2863443" y="257121"/>
                </a:lnTo>
                <a:lnTo>
                  <a:pt x="2971822" y="320788"/>
                </a:lnTo>
                <a:lnTo>
                  <a:pt x="3073209" y="390318"/>
                </a:lnTo>
                <a:lnTo>
                  <a:pt x="3167140" y="465368"/>
                </a:lnTo>
                <a:lnTo>
                  <a:pt x="3253151" y="545595"/>
                </a:lnTo>
                <a:lnTo>
                  <a:pt x="3330779" y="630655"/>
                </a:lnTo>
                <a:lnTo>
                  <a:pt x="3399560" y="720206"/>
                </a:lnTo>
                <a:lnTo>
                  <a:pt x="3459031" y="813905"/>
                </a:lnTo>
                <a:lnTo>
                  <a:pt x="3508729" y="911408"/>
                </a:lnTo>
                <a:lnTo>
                  <a:pt x="3548189" y="1012374"/>
                </a:lnTo>
                <a:lnTo>
                  <a:pt x="3576949" y="1116458"/>
                </a:lnTo>
                <a:lnTo>
                  <a:pt x="3594545" y="1223318"/>
                </a:lnTo>
                <a:lnTo>
                  <a:pt x="3600513" y="1332611"/>
                </a:lnTo>
                <a:lnTo>
                  <a:pt x="3594545" y="1441921"/>
                </a:lnTo>
                <a:lnTo>
                  <a:pt x="3576949" y="1548798"/>
                </a:lnTo>
                <a:lnTo>
                  <a:pt x="3548189" y="1652896"/>
                </a:lnTo>
                <a:lnTo>
                  <a:pt x="3508729" y="1753875"/>
                </a:lnTo>
                <a:lnTo>
                  <a:pt x="3459031" y="1851390"/>
                </a:lnTo>
                <a:lnTo>
                  <a:pt x="3399560" y="1945098"/>
                </a:lnTo>
                <a:lnTo>
                  <a:pt x="3330779" y="2034658"/>
                </a:lnTo>
                <a:lnTo>
                  <a:pt x="3253151" y="2119726"/>
                </a:lnTo>
                <a:lnTo>
                  <a:pt x="3167140" y="2199959"/>
                </a:lnTo>
                <a:lnTo>
                  <a:pt x="3073209" y="2275014"/>
                </a:lnTo>
                <a:lnTo>
                  <a:pt x="2971822" y="2344548"/>
                </a:lnTo>
                <a:lnTo>
                  <a:pt x="2863443" y="2408219"/>
                </a:lnTo>
                <a:lnTo>
                  <a:pt x="2748534" y="2465684"/>
                </a:lnTo>
                <a:lnTo>
                  <a:pt x="2627559" y="2516598"/>
                </a:lnTo>
                <a:lnTo>
                  <a:pt x="2500983" y="2560621"/>
                </a:lnTo>
                <a:lnTo>
                  <a:pt x="2369267" y="2597409"/>
                </a:lnTo>
                <a:lnTo>
                  <a:pt x="2232877" y="2626618"/>
                </a:lnTo>
                <a:lnTo>
                  <a:pt x="2092274" y="2647906"/>
                </a:lnTo>
                <a:lnTo>
                  <a:pt x="1947923" y="2660931"/>
                </a:lnTo>
                <a:lnTo>
                  <a:pt x="1800288" y="2665349"/>
                </a:lnTo>
                <a:lnTo>
                  <a:pt x="1652635" y="2660931"/>
                </a:lnTo>
                <a:lnTo>
                  <a:pt x="1508269" y="2647906"/>
                </a:lnTo>
                <a:lnTo>
                  <a:pt x="1367654" y="2626618"/>
                </a:lnTo>
                <a:lnTo>
                  <a:pt x="1231253" y="2597409"/>
                </a:lnTo>
                <a:lnTo>
                  <a:pt x="1099530" y="2560621"/>
                </a:lnTo>
                <a:lnTo>
                  <a:pt x="972947" y="2516598"/>
                </a:lnTo>
                <a:lnTo>
                  <a:pt x="851968" y="2465684"/>
                </a:lnTo>
                <a:lnTo>
                  <a:pt x="737056" y="2408219"/>
                </a:lnTo>
                <a:lnTo>
                  <a:pt x="628675" y="2344548"/>
                </a:lnTo>
                <a:lnTo>
                  <a:pt x="527288" y="2275014"/>
                </a:lnTo>
                <a:lnTo>
                  <a:pt x="433357" y="2199959"/>
                </a:lnTo>
                <a:lnTo>
                  <a:pt x="347348" y="2119726"/>
                </a:lnTo>
                <a:lnTo>
                  <a:pt x="269721" y="2034658"/>
                </a:lnTo>
                <a:lnTo>
                  <a:pt x="200942" y="1945098"/>
                </a:lnTo>
                <a:lnTo>
                  <a:pt x="141474" y="1851390"/>
                </a:lnTo>
                <a:lnTo>
                  <a:pt x="91778" y="1753875"/>
                </a:lnTo>
                <a:lnTo>
                  <a:pt x="52320" y="1652896"/>
                </a:lnTo>
                <a:lnTo>
                  <a:pt x="23562" y="1548798"/>
                </a:lnTo>
                <a:lnTo>
                  <a:pt x="5967" y="1441921"/>
                </a:lnTo>
                <a:lnTo>
                  <a:pt x="0" y="1332611"/>
                </a:lnTo>
                <a:close/>
              </a:path>
            </a:pathLst>
          </a:custGeom>
          <a:ln w="19050">
            <a:solidFill>
              <a:srgbClr val="385D8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211701" y="1243075"/>
            <a:ext cx="3673475" cy="2665730"/>
          </a:xfrm>
          <a:custGeom>
            <a:avLst/>
            <a:gdLst/>
            <a:ahLst/>
            <a:cxnLst/>
            <a:rect l="l" t="t" r="r" b="b"/>
            <a:pathLst>
              <a:path w="3673475" h="2665729">
                <a:moveTo>
                  <a:pt x="1836674" y="0"/>
                </a:moveTo>
                <a:lnTo>
                  <a:pt x="1686040" y="4417"/>
                </a:lnTo>
                <a:lnTo>
                  <a:pt x="1538760" y="17442"/>
                </a:lnTo>
                <a:lnTo>
                  <a:pt x="1395305" y="38730"/>
                </a:lnTo>
                <a:lnTo>
                  <a:pt x="1256149" y="67938"/>
                </a:lnTo>
                <a:lnTo>
                  <a:pt x="1121765" y="104725"/>
                </a:lnTo>
                <a:lnTo>
                  <a:pt x="992624" y="148746"/>
                </a:lnTo>
                <a:lnTo>
                  <a:pt x="869200" y="199659"/>
                </a:lnTo>
                <a:lnTo>
                  <a:pt x="751965" y="257121"/>
                </a:lnTo>
                <a:lnTo>
                  <a:pt x="641393" y="320788"/>
                </a:lnTo>
                <a:lnTo>
                  <a:pt x="537956" y="390318"/>
                </a:lnTo>
                <a:lnTo>
                  <a:pt x="442126" y="465368"/>
                </a:lnTo>
                <a:lnTo>
                  <a:pt x="354376" y="545595"/>
                </a:lnTo>
                <a:lnTo>
                  <a:pt x="275180" y="630655"/>
                </a:lnTo>
                <a:lnTo>
                  <a:pt x="205009" y="720206"/>
                </a:lnTo>
                <a:lnTo>
                  <a:pt x="144337" y="813905"/>
                </a:lnTo>
                <a:lnTo>
                  <a:pt x="93636" y="911408"/>
                </a:lnTo>
                <a:lnTo>
                  <a:pt x="53379" y="1012374"/>
                </a:lnTo>
                <a:lnTo>
                  <a:pt x="24039" y="1116458"/>
                </a:lnTo>
                <a:lnTo>
                  <a:pt x="6088" y="1223318"/>
                </a:lnTo>
                <a:lnTo>
                  <a:pt x="0" y="1332611"/>
                </a:lnTo>
                <a:lnTo>
                  <a:pt x="6088" y="1441921"/>
                </a:lnTo>
                <a:lnTo>
                  <a:pt x="24039" y="1548798"/>
                </a:lnTo>
                <a:lnTo>
                  <a:pt x="53379" y="1652896"/>
                </a:lnTo>
                <a:lnTo>
                  <a:pt x="93636" y="1753875"/>
                </a:lnTo>
                <a:lnTo>
                  <a:pt x="144337" y="1851390"/>
                </a:lnTo>
                <a:lnTo>
                  <a:pt x="205009" y="1945098"/>
                </a:lnTo>
                <a:lnTo>
                  <a:pt x="275180" y="2034658"/>
                </a:lnTo>
                <a:lnTo>
                  <a:pt x="354376" y="2119726"/>
                </a:lnTo>
                <a:lnTo>
                  <a:pt x="442126" y="2199959"/>
                </a:lnTo>
                <a:lnTo>
                  <a:pt x="537956" y="2275014"/>
                </a:lnTo>
                <a:lnTo>
                  <a:pt x="641393" y="2344548"/>
                </a:lnTo>
                <a:lnTo>
                  <a:pt x="751965" y="2408219"/>
                </a:lnTo>
                <a:lnTo>
                  <a:pt x="869200" y="2465684"/>
                </a:lnTo>
                <a:lnTo>
                  <a:pt x="992624" y="2516598"/>
                </a:lnTo>
                <a:lnTo>
                  <a:pt x="1121765" y="2560621"/>
                </a:lnTo>
                <a:lnTo>
                  <a:pt x="1256149" y="2597409"/>
                </a:lnTo>
                <a:lnTo>
                  <a:pt x="1395305" y="2626618"/>
                </a:lnTo>
                <a:lnTo>
                  <a:pt x="1538760" y="2647906"/>
                </a:lnTo>
                <a:lnTo>
                  <a:pt x="1686040" y="2660931"/>
                </a:lnTo>
                <a:lnTo>
                  <a:pt x="1836674" y="2665349"/>
                </a:lnTo>
                <a:lnTo>
                  <a:pt x="1987308" y="2660931"/>
                </a:lnTo>
                <a:lnTo>
                  <a:pt x="2134591" y="2647906"/>
                </a:lnTo>
                <a:lnTo>
                  <a:pt x="2278049" y="2626618"/>
                </a:lnTo>
                <a:lnTo>
                  <a:pt x="2417211" y="2597409"/>
                </a:lnTo>
                <a:lnTo>
                  <a:pt x="2551602" y="2560621"/>
                </a:lnTo>
                <a:lnTo>
                  <a:pt x="2680750" y="2516598"/>
                </a:lnTo>
                <a:lnTo>
                  <a:pt x="2804183" y="2465684"/>
                </a:lnTo>
                <a:lnTo>
                  <a:pt x="2921426" y="2408219"/>
                </a:lnTo>
                <a:lnTo>
                  <a:pt x="3032008" y="2344548"/>
                </a:lnTo>
                <a:lnTo>
                  <a:pt x="3135455" y="2275014"/>
                </a:lnTo>
                <a:lnTo>
                  <a:pt x="3231294" y="2199959"/>
                </a:lnTo>
                <a:lnTo>
                  <a:pt x="3319053" y="2119726"/>
                </a:lnTo>
                <a:lnTo>
                  <a:pt x="3398258" y="2034658"/>
                </a:lnTo>
                <a:lnTo>
                  <a:pt x="3468437" y="1945098"/>
                </a:lnTo>
                <a:lnTo>
                  <a:pt x="3529117" y="1851390"/>
                </a:lnTo>
                <a:lnTo>
                  <a:pt x="3579825" y="1753875"/>
                </a:lnTo>
                <a:lnTo>
                  <a:pt x="3620087" y="1652896"/>
                </a:lnTo>
                <a:lnTo>
                  <a:pt x="3649431" y="1548798"/>
                </a:lnTo>
                <a:lnTo>
                  <a:pt x="3667385" y="1441921"/>
                </a:lnTo>
                <a:lnTo>
                  <a:pt x="3673475" y="1332611"/>
                </a:lnTo>
                <a:lnTo>
                  <a:pt x="3667385" y="1223318"/>
                </a:lnTo>
                <a:lnTo>
                  <a:pt x="3649431" y="1116458"/>
                </a:lnTo>
                <a:lnTo>
                  <a:pt x="3620087" y="1012374"/>
                </a:lnTo>
                <a:lnTo>
                  <a:pt x="3579825" y="911408"/>
                </a:lnTo>
                <a:lnTo>
                  <a:pt x="3529117" y="813905"/>
                </a:lnTo>
                <a:lnTo>
                  <a:pt x="3468437" y="720206"/>
                </a:lnTo>
                <a:lnTo>
                  <a:pt x="3398258" y="630655"/>
                </a:lnTo>
                <a:lnTo>
                  <a:pt x="3319053" y="545595"/>
                </a:lnTo>
                <a:lnTo>
                  <a:pt x="3231294" y="465368"/>
                </a:lnTo>
                <a:lnTo>
                  <a:pt x="3135455" y="390318"/>
                </a:lnTo>
                <a:lnTo>
                  <a:pt x="3032008" y="320788"/>
                </a:lnTo>
                <a:lnTo>
                  <a:pt x="2921426" y="257121"/>
                </a:lnTo>
                <a:lnTo>
                  <a:pt x="2804183" y="199659"/>
                </a:lnTo>
                <a:lnTo>
                  <a:pt x="2680750" y="148746"/>
                </a:lnTo>
                <a:lnTo>
                  <a:pt x="2551602" y="104725"/>
                </a:lnTo>
                <a:lnTo>
                  <a:pt x="2417211" y="67938"/>
                </a:lnTo>
                <a:lnTo>
                  <a:pt x="2278049" y="38730"/>
                </a:lnTo>
                <a:lnTo>
                  <a:pt x="2134591" y="17442"/>
                </a:lnTo>
                <a:lnTo>
                  <a:pt x="1987308" y="4417"/>
                </a:lnTo>
                <a:lnTo>
                  <a:pt x="183667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211701" y="1243075"/>
            <a:ext cx="3673475" cy="2665730"/>
          </a:xfrm>
          <a:custGeom>
            <a:avLst/>
            <a:gdLst/>
            <a:ahLst/>
            <a:cxnLst/>
            <a:rect l="l" t="t" r="r" b="b"/>
            <a:pathLst>
              <a:path w="3673475" h="2665729">
                <a:moveTo>
                  <a:pt x="0" y="1332611"/>
                </a:moveTo>
                <a:lnTo>
                  <a:pt x="6088" y="1223318"/>
                </a:lnTo>
                <a:lnTo>
                  <a:pt x="24039" y="1116458"/>
                </a:lnTo>
                <a:lnTo>
                  <a:pt x="53379" y="1012374"/>
                </a:lnTo>
                <a:lnTo>
                  <a:pt x="93636" y="911408"/>
                </a:lnTo>
                <a:lnTo>
                  <a:pt x="144337" y="813905"/>
                </a:lnTo>
                <a:lnTo>
                  <a:pt x="205009" y="720206"/>
                </a:lnTo>
                <a:lnTo>
                  <a:pt x="275180" y="630655"/>
                </a:lnTo>
                <a:lnTo>
                  <a:pt x="354376" y="545595"/>
                </a:lnTo>
                <a:lnTo>
                  <a:pt x="442126" y="465368"/>
                </a:lnTo>
                <a:lnTo>
                  <a:pt x="537956" y="390318"/>
                </a:lnTo>
                <a:lnTo>
                  <a:pt x="641393" y="320788"/>
                </a:lnTo>
                <a:lnTo>
                  <a:pt x="751965" y="257121"/>
                </a:lnTo>
                <a:lnTo>
                  <a:pt x="869200" y="199659"/>
                </a:lnTo>
                <a:lnTo>
                  <a:pt x="992624" y="148746"/>
                </a:lnTo>
                <a:lnTo>
                  <a:pt x="1121765" y="104725"/>
                </a:lnTo>
                <a:lnTo>
                  <a:pt x="1256149" y="67938"/>
                </a:lnTo>
                <a:lnTo>
                  <a:pt x="1395305" y="38730"/>
                </a:lnTo>
                <a:lnTo>
                  <a:pt x="1538760" y="17442"/>
                </a:lnTo>
                <a:lnTo>
                  <a:pt x="1686040" y="4417"/>
                </a:lnTo>
                <a:lnTo>
                  <a:pt x="1836674" y="0"/>
                </a:lnTo>
                <a:lnTo>
                  <a:pt x="1987308" y="4417"/>
                </a:lnTo>
                <a:lnTo>
                  <a:pt x="2134591" y="17442"/>
                </a:lnTo>
                <a:lnTo>
                  <a:pt x="2278049" y="38730"/>
                </a:lnTo>
                <a:lnTo>
                  <a:pt x="2417211" y="67938"/>
                </a:lnTo>
                <a:lnTo>
                  <a:pt x="2551602" y="104725"/>
                </a:lnTo>
                <a:lnTo>
                  <a:pt x="2680750" y="148746"/>
                </a:lnTo>
                <a:lnTo>
                  <a:pt x="2804183" y="199659"/>
                </a:lnTo>
                <a:lnTo>
                  <a:pt x="2921426" y="257121"/>
                </a:lnTo>
                <a:lnTo>
                  <a:pt x="3032008" y="320788"/>
                </a:lnTo>
                <a:lnTo>
                  <a:pt x="3135455" y="390318"/>
                </a:lnTo>
                <a:lnTo>
                  <a:pt x="3231294" y="465368"/>
                </a:lnTo>
                <a:lnTo>
                  <a:pt x="3319053" y="545595"/>
                </a:lnTo>
                <a:lnTo>
                  <a:pt x="3398258" y="630655"/>
                </a:lnTo>
                <a:lnTo>
                  <a:pt x="3468437" y="720206"/>
                </a:lnTo>
                <a:lnTo>
                  <a:pt x="3529117" y="813905"/>
                </a:lnTo>
                <a:lnTo>
                  <a:pt x="3579825" y="911408"/>
                </a:lnTo>
                <a:lnTo>
                  <a:pt x="3620087" y="1012374"/>
                </a:lnTo>
                <a:lnTo>
                  <a:pt x="3649431" y="1116458"/>
                </a:lnTo>
                <a:lnTo>
                  <a:pt x="3667385" y="1223318"/>
                </a:lnTo>
                <a:lnTo>
                  <a:pt x="3673475" y="1332611"/>
                </a:lnTo>
                <a:lnTo>
                  <a:pt x="3667385" y="1441921"/>
                </a:lnTo>
                <a:lnTo>
                  <a:pt x="3649431" y="1548798"/>
                </a:lnTo>
                <a:lnTo>
                  <a:pt x="3620087" y="1652896"/>
                </a:lnTo>
                <a:lnTo>
                  <a:pt x="3579825" y="1753875"/>
                </a:lnTo>
                <a:lnTo>
                  <a:pt x="3529117" y="1851390"/>
                </a:lnTo>
                <a:lnTo>
                  <a:pt x="3468437" y="1945098"/>
                </a:lnTo>
                <a:lnTo>
                  <a:pt x="3398258" y="2034658"/>
                </a:lnTo>
                <a:lnTo>
                  <a:pt x="3319053" y="2119726"/>
                </a:lnTo>
                <a:lnTo>
                  <a:pt x="3231294" y="2199959"/>
                </a:lnTo>
                <a:lnTo>
                  <a:pt x="3135455" y="2275014"/>
                </a:lnTo>
                <a:lnTo>
                  <a:pt x="3032008" y="2344548"/>
                </a:lnTo>
                <a:lnTo>
                  <a:pt x="2921426" y="2408219"/>
                </a:lnTo>
                <a:lnTo>
                  <a:pt x="2804183" y="2465684"/>
                </a:lnTo>
                <a:lnTo>
                  <a:pt x="2680750" y="2516598"/>
                </a:lnTo>
                <a:lnTo>
                  <a:pt x="2551602" y="2560621"/>
                </a:lnTo>
                <a:lnTo>
                  <a:pt x="2417211" y="2597409"/>
                </a:lnTo>
                <a:lnTo>
                  <a:pt x="2278049" y="2626618"/>
                </a:lnTo>
                <a:lnTo>
                  <a:pt x="2134591" y="2647906"/>
                </a:lnTo>
                <a:lnTo>
                  <a:pt x="1987308" y="2660931"/>
                </a:lnTo>
                <a:lnTo>
                  <a:pt x="1836674" y="2665349"/>
                </a:lnTo>
                <a:lnTo>
                  <a:pt x="1686040" y="2660931"/>
                </a:lnTo>
                <a:lnTo>
                  <a:pt x="1538760" y="2647906"/>
                </a:lnTo>
                <a:lnTo>
                  <a:pt x="1395305" y="2626618"/>
                </a:lnTo>
                <a:lnTo>
                  <a:pt x="1256149" y="2597409"/>
                </a:lnTo>
                <a:lnTo>
                  <a:pt x="1121765" y="2560621"/>
                </a:lnTo>
                <a:lnTo>
                  <a:pt x="992624" y="2516598"/>
                </a:lnTo>
                <a:lnTo>
                  <a:pt x="869200" y="2465684"/>
                </a:lnTo>
                <a:lnTo>
                  <a:pt x="751965" y="2408219"/>
                </a:lnTo>
                <a:lnTo>
                  <a:pt x="641393" y="2344548"/>
                </a:lnTo>
                <a:lnTo>
                  <a:pt x="537956" y="2275014"/>
                </a:lnTo>
                <a:lnTo>
                  <a:pt x="442126" y="2199959"/>
                </a:lnTo>
                <a:lnTo>
                  <a:pt x="354376" y="2119726"/>
                </a:lnTo>
                <a:lnTo>
                  <a:pt x="275180" y="2034658"/>
                </a:lnTo>
                <a:lnTo>
                  <a:pt x="205009" y="1945098"/>
                </a:lnTo>
                <a:lnTo>
                  <a:pt x="144337" y="1851390"/>
                </a:lnTo>
                <a:lnTo>
                  <a:pt x="93636" y="1753875"/>
                </a:lnTo>
                <a:lnTo>
                  <a:pt x="53379" y="1652896"/>
                </a:lnTo>
                <a:lnTo>
                  <a:pt x="24039" y="1548798"/>
                </a:lnTo>
                <a:lnTo>
                  <a:pt x="6088" y="1441921"/>
                </a:lnTo>
                <a:lnTo>
                  <a:pt x="0" y="133261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65502" y="2084577"/>
            <a:ext cx="83756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金融世界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2019" y="2513838"/>
            <a:ext cx="74930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4919" y="2513838"/>
            <a:ext cx="1290320" cy="866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</a:pPr>
            <a:r>
              <a:rPr dirty="0" sz="1100">
                <a:solidFill>
                  <a:srgbClr val="FFFFFF"/>
                </a:solidFill>
                <a:latin typeface="微软雅黑"/>
                <a:cs typeface="微软雅黑"/>
              </a:rPr>
              <a:t>经济下行，资产质量 金融转型，降低成本 盈利下降，资本充足</a:t>
            </a:r>
            <a:endParaRPr sz="1100">
              <a:latin typeface="微软雅黑"/>
              <a:cs typeface="微软雅黑"/>
            </a:endParaRPr>
          </a:p>
          <a:p>
            <a:pPr>
              <a:lnSpc>
                <a:spcPts val="1400"/>
              </a:lnSpc>
              <a:spcBef>
                <a:spcPts val="37"/>
              </a:spcBef>
            </a:pPr>
            <a:endParaRPr sz="1400"/>
          </a:p>
          <a:p>
            <a:pPr marL="78740">
              <a:lnSpc>
                <a:spcPct val="100000"/>
              </a:lnSpc>
              <a:tabLst>
                <a:tab pos="421640" algn="l"/>
              </a:tabLst>
            </a:pPr>
            <a:r>
              <a:rPr dirty="0" sz="1100">
                <a:solidFill>
                  <a:srgbClr val="000066"/>
                </a:solidFill>
                <a:latin typeface="Arial"/>
                <a:cs typeface="Arial"/>
              </a:rPr>
              <a:t>•	</a:t>
            </a:r>
            <a:r>
              <a:rPr dirty="0" sz="1100" b="1">
                <a:solidFill>
                  <a:srgbClr val="000066"/>
                </a:solidFill>
                <a:latin typeface="微软雅黑"/>
                <a:cs typeface="微软雅黑"/>
              </a:rPr>
              <a:t>回归实体经济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380" y="2175510"/>
            <a:ext cx="91694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互联网世界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6380" y="2550414"/>
            <a:ext cx="7493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39280" y="2550414"/>
            <a:ext cx="1287780" cy="515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</a:pPr>
            <a:r>
              <a:rPr dirty="0" sz="1100">
                <a:solidFill>
                  <a:srgbClr val="FFFFFF"/>
                </a:solidFill>
                <a:latin typeface="微软雅黑"/>
                <a:cs typeface="微软雅黑"/>
              </a:rPr>
              <a:t>用户体验、账户安全 产品升级，培育市场 技术创新，数据沉淀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87651" y="3668267"/>
            <a:ext cx="5495544" cy="667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835150" y="3692525"/>
            <a:ext cx="5400675" cy="573405"/>
          </a:xfrm>
          <a:custGeom>
            <a:avLst/>
            <a:gdLst/>
            <a:ahLst/>
            <a:cxnLst/>
            <a:rect l="l" t="t" r="r" b="b"/>
            <a:pathLst>
              <a:path w="5400675" h="573404">
                <a:moveTo>
                  <a:pt x="5305171" y="0"/>
                </a:moveTo>
                <a:lnTo>
                  <a:pt x="86177" y="450"/>
                </a:lnTo>
                <a:lnTo>
                  <a:pt x="46247" y="13685"/>
                </a:lnTo>
                <a:lnTo>
                  <a:pt x="16413" y="41987"/>
                </a:lnTo>
                <a:lnTo>
                  <a:pt x="1107" y="80926"/>
                </a:lnTo>
                <a:lnTo>
                  <a:pt x="0" y="95503"/>
                </a:lnTo>
                <a:lnTo>
                  <a:pt x="451" y="486914"/>
                </a:lnTo>
                <a:lnTo>
                  <a:pt x="13689" y="526859"/>
                </a:lnTo>
                <a:lnTo>
                  <a:pt x="41991" y="556685"/>
                </a:lnTo>
                <a:lnTo>
                  <a:pt x="80927" y="571980"/>
                </a:lnTo>
                <a:lnTo>
                  <a:pt x="95504" y="573087"/>
                </a:lnTo>
                <a:lnTo>
                  <a:pt x="5314506" y="572636"/>
                </a:lnTo>
                <a:lnTo>
                  <a:pt x="5354433" y="559406"/>
                </a:lnTo>
                <a:lnTo>
                  <a:pt x="5384263" y="531110"/>
                </a:lnTo>
                <a:lnTo>
                  <a:pt x="5399567" y="492159"/>
                </a:lnTo>
                <a:lnTo>
                  <a:pt x="5400675" y="477570"/>
                </a:lnTo>
                <a:lnTo>
                  <a:pt x="5400224" y="86177"/>
                </a:lnTo>
                <a:lnTo>
                  <a:pt x="5386989" y="46247"/>
                </a:lnTo>
                <a:lnTo>
                  <a:pt x="5358687" y="16413"/>
                </a:lnTo>
                <a:lnTo>
                  <a:pt x="5319748" y="1107"/>
                </a:lnTo>
                <a:lnTo>
                  <a:pt x="530517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835150" y="3692525"/>
            <a:ext cx="5400675" cy="573405"/>
          </a:xfrm>
          <a:custGeom>
            <a:avLst/>
            <a:gdLst/>
            <a:ahLst/>
            <a:cxnLst/>
            <a:rect l="l" t="t" r="r" b="b"/>
            <a:pathLst>
              <a:path w="5400675" h="573404">
                <a:moveTo>
                  <a:pt x="0" y="95503"/>
                </a:moveTo>
                <a:lnTo>
                  <a:pt x="9478" y="54004"/>
                </a:lnTo>
                <a:lnTo>
                  <a:pt x="34961" y="21664"/>
                </a:lnTo>
                <a:lnTo>
                  <a:pt x="72019" y="2914"/>
                </a:lnTo>
                <a:lnTo>
                  <a:pt x="5305171" y="0"/>
                </a:lnTo>
                <a:lnTo>
                  <a:pt x="5319748" y="1107"/>
                </a:lnTo>
                <a:lnTo>
                  <a:pt x="5358687" y="16413"/>
                </a:lnTo>
                <a:lnTo>
                  <a:pt x="5386989" y="46247"/>
                </a:lnTo>
                <a:lnTo>
                  <a:pt x="5400224" y="86177"/>
                </a:lnTo>
                <a:lnTo>
                  <a:pt x="5400675" y="477570"/>
                </a:lnTo>
                <a:lnTo>
                  <a:pt x="5399567" y="492159"/>
                </a:lnTo>
                <a:lnTo>
                  <a:pt x="5384263" y="531110"/>
                </a:lnTo>
                <a:lnTo>
                  <a:pt x="5354433" y="559406"/>
                </a:lnTo>
                <a:lnTo>
                  <a:pt x="5314506" y="572636"/>
                </a:lnTo>
                <a:lnTo>
                  <a:pt x="95504" y="573087"/>
                </a:lnTo>
                <a:lnTo>
                  <a:pt x="80927" y="571980"/>
                </a:lnTo>
                <a:lnTo>
                  <a:pt x="41991" y="556685"/>
                </a:lnTo>
                <a:lnTo>
                  <a:pt x="13689" y="526859"/>
                </a:lnTo>
                <a:lnTo>
                  <a:pt x="451" y="486914"/>
                </a:lnTo>
                <a:lnTo>
                  <a:pt x="0" y="95503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657348" y="3866591"/>
            <a:ext cx="3757929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实体经济（农业、制造</a:t>
            </a:r>
            <a:r>
              <a:rPr dirty="0" sz="1400" spc="-15" b="1">
                <a:solidFill>
                  <a:srgbClr val="FFFFFF"/>
                </a:solidFill>
                <a:latin typeface="微软雅黑"/>
                <a:cs typeface="微软雅黑"/>
              </a:rPr>
              <a:t>业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、服</a:t>
            </a:r>
            <a:r>
              <a:rPr dirty="0" sz="1400" spc="-15" b="1">
                <a:solidFill>
                  <a:srgbClr val="FFFFFF"/>
                </a:solidFill>
                <a:latin typeface="微软雅黑"/>
                <a:cs typeface="微软雅黑"/>
              </a:rPr>
              <a:t>务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业…</a:t>
            </a:r>
            <a:r>
              <a:rPr dirty="0" sz="1400" spc="-15" b="1">
                <a:solidFill>
                  <a:srgbClr val="FFFFFF"/>
                </a:solidFill>
                <a:latin typeface="微软雅黑"/>
                <a:cs typeface="微软雅黑"/>
              </a:rPr>
              <a:t>）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、消</a:t>
            </a:r>
            <a:r>
              <a:rPr dirty="0" sz="1400" spc="-15" b="1">
                <a:solidFill>
                  <a:srgbClr val="FFFFFF"/>
                </a:solidFill>
                <a:latin typeface="微软雅黑"/>
                <a:cs typeface="微软雅黑"/>
              </a:rPr>
              <a:t>费</a:t>
            </a:r>
            <a:r>
              <a:rPr dirty="0" sz="1400" b="1">
                <a:solidFill>
                  <a:srgbClr val="FFFFFF"/>
                </a:solidFill>
                <a:latin typeface="微软雅黑"/>
                <a:cs typeface="微软雅黑"/>
              </a:rPr>
              <a:t>者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29355" y="1645920"/>
            <a:ext cx="2542032" cy="1830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276600" y="1673225"/>
            <a:ext cx="2447925" cy="1735455"/>
          </a:xfrm>
          <a:custGeom>
            <a:avLst/>
            <a:gdLst/>
            <a:ahLst/>
            <a:cxnLst/>
            <a:rect l="l" t="t" r="r" b="b"/>
            <a:pathLst>
              <a:path w="2447925" h="1735454">
                <a:moveTo>
                  <a:pt x="1224026" y="0"/>
                </a:moveTo>
                <a:lnTo>
                  <a:pt x="1123635" y="2875"/>
                </a:lnTo>
                <a:lnTo>
                  <a:pt x="1025480" y="11353"/>
                </a:lnTo>
                <a:lnTo>
                  <a:pt x="929875" y="25210"/>
                </a:lnTo>
                <a:lnTo>
                  <a:pt x="837135" y="44223"/>
                </a:lnTo>
                <a:lnTo>
                  <a:pt x="747575" y="68169"/>
                </a:lnTo>
                <a:lnTo>
                  <a:pt x="661511" y="96824"/>
                </a:lnTo>
                <a:lnTo>
                  <a:pt x="579256" y="129966"/>
                </a:lnTo>
                <a:lnTo>
                  <a:pt x="501127" y="167371"/>
                </a:lnTo>
                <a:lnTo>
                  <a:pt x="427438" y="208817"/>
                </a:lnTo>
                <a:lnTo>
                  <a:pt x="358505" y="254079"/>
                </a:lnTo>
                <a:lnTo>
                  <a:pt x="294641" y="302935"/>
                </a:lnTo>
                <a:lnTo>
                  <a:pt x="236163" y="355162"/>
                </a:lnTo>
                <a:lnTo>
                  <a:pt x="183384" y="410536"/>
                </a:lnTo>
                <a:lnTo>
                  <a:pt x="136621" y="468834"/>
                </a:lnTo>
                <a:lnTo>
                  <a:pt x="96188" y="529834"/>
                </a:lnTo>
                <a:lnTo>
                  <a:pt x="62400" y="593311"/>
                </a:lnTo>
                <a:lnTo>
                  <a:pt x="35572" y="659043"/>
                </a:lnTo>
                <a:lnTo>
                  <a:pt x="16020" y="726807"/>
                </a:lnTo>
                <a:lnTo>
                  <a:pt x="4057" y="796379"/>
                </a:lnTo>
                <a:lnTo>
                  <a:pt x="0" y="867537"/>
                </a:lnTo>
                <a:lnTo>
                  <a:pt x="4057" y="938694"/>
                </a:lnTo>
                <a:lnTo>
                  <a:pt x="16020" y="1008266"/>
                </a:lnTo>
                <a:lnTo>
                  <a:pt x="35572" y="1076030"/>
                </a:lnTo>
                <a:lnTo>
                  <a:pt x="62400" y="1141762"/>
                </a:lnTo>
                <a:lnTo>
                  <a:pt x="96188" y="1205239"/>
                </a:lnTo>
                <a:lnTo>
                  <a:pt x="136621" y="1266239"/>
                </a:lnTo>
                <a:lnTo>
                  <a:pt x="183384" y="1324537"/>
                </a:lnTo>
                <a:lnTo>
                  <a:pt x="236163" y="1379911"/>
                </a:lnTo>
                <a:lnTo>
                  <a:pt x="294641" y="1432138"/>
                </a:lnTo>
                <a:lnTo>
                  <a:pt x="358505" y="1480994"/>
                </a:lnTo>
                <a:lnTo>
                  <a:pt x="427438" y="1526256"/>
                </a:lnTo>
                <a:lnTo>
                  <a:pt x="501127" y="1567702"/>
                </a:lnTo>
                <a:lnTo>
                  <a:pt x="579256" y="1605107"/>
                </a:lnTo>
                <a:lnTo>
                  <a:pt x="661511" y="1638249"/>
                </a:lnTo>
                <a:lnTo>
                  <a:pt x="747575" y="1666904"/>
                </a:lnTo>
                <a:lnTo>
                  <a:pt x="837135" y="1690850"/>
                </a:lnTo>
                <a:lnTo>
                  <a:pt x="929875" y="1709863"/>
                </a:lnTo>
                <a:lnTo>
                  <a:pt x="1025480" y="1723720"/>
                </a:lnTo>
                <a:lnTo>
                  <a:pt x="1123635" y="1732198"/>
                </a:lnTo>
                <a:lnTo>
                  <a:pt x="1224026" y="1735074"/>
                </a:lnTo>
                <a:lnTo>
                  <a:pt x="1324398" y="1732198"/>
                </a:lnTo>
                <a:lnTo>
                  <a:pt x="1422537" y="1723720"/>
                </a:lnTo>
                <a:lnTo>
                  <a:pt x="1518127" y="1709863"/>
                </a:lnTo>
                <a:lnTo>
                  <a:pt x="1610854" y="1690850"/>
                </a:lnTo>
                <a:lnTo>
                  <a:pt x="1700402" y="1666904"/>
                </a:lnTo>
                <a:lnTo>
                  <a:pt x="1786457" y="1638249"/>
                </a:lnTo>
                <a:lnTo>
                  <a:pt x="1868703" y="1605107"/>
                </a:lnTo>
                <a:lnTo>
                  <a:pt x="1946824" y="1567702"/>
                </a:lnTo>
                <a:lnTo>
                  <a:pt x="2020507" y="1526256"/>
                </a:lnTo>
                <a:lnTo>
                  <a:pt x="2089435" y="1480994"/>
                </a:lnTo>
                <a:lnTo>
                  <a:pt x="2153295" y="1432138"/>
                </a:lnTo>
                <a:lnTo>
                  <a:pt x="2211770" y="1379911"/>
                </a:lnTo>
                <a:lnTo>
                  <a:pt x="2264545" y="1324537"/>
                </a:lnTo>
                <a:lnTo>
                  <a:pt x="2311306" y="1266239"/>
                </a:lnTo>
                <a:lnTo>
                  <a:pt x="2351738" y="1205239"/>
                </a:lnTo>
                <a:lnTo>
                  <a:pt x="2385525" y="1141762"/>
                </a:lnTo>
                <a:lnTo>
                  <a:pt x="2412352" y="1076030"/>
                </a:lnTo>
                <a:lnTo>
                  <a:pt x="2431904" y="1008266"/>
                </a:lnTo>
                <a:lnTo>
                  <a:pt x="2443867" y="938694"/>
                </a:lnTo>
                <a:lnTo>
                  <a:pt x="2447925" y="867537"/>
                </a:lnTo>
                <a:lnTo>
                  <a:pt x="2443867" y="796379"/>
                </a:lnTo>
                <a:lnTo>
                  <a:pt x="2431904" y="726807"/>
                </a:lnTo>
                <a:lnTo>
                  <a:pt x="2412352" y="659043"/>
                </a:lnTo>
                <a:lnTo>
                  <a:pt x="2385525" y="593311"/>
                </a:lnTo>
                <a:lnTo>
                  <a:pt x="2351738" y="529834"/>
                </a:lnTo>
                <a:lnTo>
                  <a:pt x="2311306" y="468834"/>
                </a:lnTo>
                <a:lnTo>
                  <a:pt x="2264545" y="410536"/>
                </a:lnTo>
                <a:lnTo>
                  <a:pt x="2211770" y="355162"/>
                </a:lnTo>
                <a:lnTo>
                  <a:pt x="2153295" y="302935"/>
                </a:lnTo>
                <a:lnTo>
                  <a:pt x="2089435" y="254079"/>
                </a:lnTo>
                <a:lnTo>
                  <a:pt x="2020507" y="208817"/>
                </a:lnTo>
                <a:lnTo>
                  <a:pt x="1946824" y="167371"/>
                </a:lnTo>
                <a:lnTo>
                  <a:pt x="1868703" y="129966"/>
                </a:lnTo>
                <a:lnTo>
                  <a:pt x="1786457" y="96824"/>
                </a:lnTo>
                <a:lnTo>
                  <a:pt x="1700402" y="68169"/>
                </a:lnTo>
                <a:lnTo>
                  <a:pt x="1610854" y="44223"/>
                </a:lnTo>
                <a:lnTo>
                  <a:pt x="1518127" y="25210"/>
                </a:lnTo>
                <a:lnTo>
                  <a:pt x="1422537" y="11353"/>
                </a:lnTo>
                <a:lnTo>
                  <a:pt x="1324398" y="2875"/>
                </a:lnTo>
                <a:lnTo>
                  <a:pt x="122402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276600" y="1673225"/>
            <a:ext cx="2447925" cy="1735455"/>
          </a:xfrm>
          <a:custGeom>
            <a:avLst/>
            <a:gdLst/>
            <a:ahLst/>
            <a:cxnLst/>
            <a:rect l="l" t="t" r="r" b="b"/>
            <a:pathLst>
              <a:path w="2447925" h="1735454">
                <a:moveTo>
                  <a:pt x="0" y="867537"/>
                </a:moveTo>
                <a:lnTo>
                  <a:pt x="4057" y="796379"/>
                </a:lnTo>
                <a:lnTo>
                  <a:pt x="16020" y="726807"/>
                </a:lnTo>
                <a:lnTo>
                  <a:pt x="35572" y="659043"/>
                </a:lnTo>
                <a:lnTo>
                  <a:pt x="62400" y="593311"/>
                </a:lnTo>
                <a:lnTo>
                  <a:pt x="96188" y="529834"/>
                </a:lnTo>
                <a:lnTo>
                  <a:pt x="136621" y="468834"/>
                </a:lnTo>
                <a:lnTo>
                  <a:pt x="183384" y="410536"/>
                </a:lnTo>
                <a:lnTo>
                  <a:pt x="236163" y="355162"/>
                </a:lnTo>
                <a:lnTo>
                  <a:pt x="294641" y="302935"/>
                </a:lnTo>
                <a:lnTo>
                  <a:pt x="358505" y="254079"/>
                </a:lnTo>
                <a:lnTo>
                  <a:pt x="427438" y="208817"/>
                </a:lnTo>
                <a:lnTo>
                  <a:pt x="501127" y="167371"/>
                </a:lnTo>
                <a:lnTo>
                  <a:pt x="579256" y="129966"/>
                </a:lnTo>
                <a:lnTo>
                  <a:pt x="661511" y="96824"/>
                </a:lnTo>
                <a:lnTo>
                  <a:pt x="747575" y="68169"/>
                </a:lnTo>
                <a:lnTo>
                  <a:pt x="837135" y="44223"/>
                </a:lnTo>
                <a:lnTo>
                  <a:pt x="929875" y="25210"/>
                </a:lnTo>
                <a:lnTo>
                  <a:pt x="1025480" y="11353"/>
                </a:lnTo>
                <a:lnTo>
                  <a:pt x="1123635" y="2875"/>
                </a:lnTo>
                <a:lnTo>
                  <a:pt x="1224026" y="0"/>
                </a:lnTo>
                <a:lnTo>
                  <a:pt x="1324398" y="2875"/>
                </a:lnTo>
                <a:lnTo>
                  <a:pt x="1422537" y="11353"/>
                </a:lnTo>
                <a:lnTo>
                  <a:pt x="1518127" y="25210"/>
                </a:lnTo>
                <a:lnTo>
                  <a:pt x="1610854" y="44223"/>
                </a:lnTo>
                <a:lnTo>
                  <a:pt x="1700402" y="68169"/>
                </a:lnTo>
                <a:lnTo>
                  <a:pt x="1786457" y="96824"/>
                </a:lnTo>
                <a:lnTo>
                  <a:pt x="1868703" y="129966"/>
                </a:lnTo>
                <a:lnTo>
                  <a:pt x="1946824" y="167371"/>
                </a:lnTo>
                <a:lnTo>
                  <a:pt x="2020507" y="208817"/>
                </a:lnTo>
                <a:lnTo>
                  <a:pt x="2089435" y="254079"/>
                </a:lnTo>
                <a:lnTo>
                  <a:pt x="2153295" y="302935"/>
                </a:lnTo>
                <a:lnTo>
                  <a:pt x="2211770" y="355162"/>
                </a:lnTo>
                <a:lnTo>
                  <a:pt x="2264545" y="410536"/>
                </a:lnTo>
                <a:lnTo>
                  <a:pt x="2311306" y="468834"/>
                </a:lnTo>
                <a:lnTo>
                  <a:pt x="2351738" y="529834"/>
                </a:lnTo>
                <a:lnTo>
                  <a:pt x="2385525" y="593311"/>
                </a:lnTo>
                <a:lnTo>
                  <a:pt x="2412352" y="659043"/>
                </a:lnTo>
                <a:lnTo>
                  <a:pt x="2431904" y="726807"/>
                </a:lnTo>
                <a:lnTo>
                  <a:pt x="2443867" y="796379"/>
                </a:lnTo>
                <a:lnTo>
                  <a:pt x="2447925" y="867537"/>
                </a:lnTo>
                <a:lnTo>
                  <a:pt x="2443867" y="938694"/>
                </a:lnTo>
                <a:lnTo>
                  <a:pt x="2431904" y="1008266"/>
                </a:lnTo>
                <a:lnTo>
                  <a:pt x="2412352" y="1076030"/>
                </a:lnTo>
                <a:lnTo>
                  <a:pt x="2385525" y="1141762"/>
                </a:lnTo>
                <a:lnTo>
                  <a:pt x="2351738" y="1205239"/>
                </a:lnTo>
                <a:lnTo>
                  <a:pt x="2311306" y="1266239"/>
                </a:lnTo>
                <a:lnTo>
                  <a:pt x="2264545" y="1324537"/>
                </a:lnTo>
                <a:lnTo>
                  <a:pt x="2211770" y="1379911"/>
                </a:lnTo>
                <a:lnTo>
                  <a:pt x="2153295" y="1432138"/>
                </a:lnTo>
                <a:lnTo>
                  <a:pt x="2089435" y="1480994"/>
                </a:lnTo>
                <a:lnTo>
                  <a:pt x="2020507" y="1526256"/>
                </a:lnTo>
                <a:lnTo>
                  <a:pt x="1946824" y="1567702"/>
                </a:lnTo>
                <a:lnTo>
                  <a:pt x="1868703" y="1605107"/>
                </a:lnTo>
                <a:lnTo>
                  <a:pt x="1786457" y="1638249"/>
                </a:lnTo>
                <a:lnTo>
                  <a:pt x="1700402" y="1666904"/>
                </a:lnTo>
                <a:lnTo>
                  <a:pt x="1610854" y="1690850"/>
                </a:lnTo>
                <a:lnTo>
                  <a:pt x="1518127" y="1709863"/>
                </a:lnTo>
                <a:lnTo>
                  <a:pt x="1422537" y="1723720"/>
                </a:lnTo>
                <a:lnTo>
                  <a:pt x="1324398" y="1732198"/>
                </a:lnTo>
                <a:lnTo>
                  <a:pt x="1224026" y="1735074"/>
                </a:lnTo>
                <a:lnTo>
                  <a:pt x="1123635" y="1732198"/>
                </a:lnTo>
                <a:lnTo>
                  <a:pt x="1025480" y="1723720"/>
                </a:lnTo>
                <a:lnTo>
                  <a:pt x="929875" y="1709863"/>
                </a:lnTo>
                <a:lnTo>
                  <a:pt x="837135" y="1690850"/>
                </a:lnTo>
                <a:lnTo>
                  <a:pt x="747575" y="1666904"/>
                </a:lnTo>
                <a:lnTo>
                  <a:pt x="661511" y="1638249"/>
                </a:lnTo>
                <a:lnTo>
                  <a:pt x="579256" y="1605107"/>
                </a:lnTo>
                <a:lnTo>
                  <a:pt x="501127" y="1567702"/>
                </a:lnTo>
                <a:lnTo>
                  <a:pt x="427438" y="1526256"/>
                </a:lnTo>
                <a:lnTo>
                  <a:pt x="358505" y="1480994"/>
                </a:lnTo>
                <a:lnTo>
                  <a:pt x="294641" y="1432138"/>
                </a:lnTo>
                <a:lnTo>
                  <a:pt x="236163" y="1379911"/>
                </a:lnTo>
                <a:lnTo>
                  <a:pt x="183384" y="1324537"/>
                </a:lnTo>
                <a:lnTo>
                  <a:pt x="136621" y="1266239"/>
                </a:lnTo>
                <a:lnTo>
                  <a:pt x="96188" y="1205239"/>
                </a:lnTo>
                <a:lnTo>
                  <a:pt x="62400" y="1141762"/>
                </a:lnTo>
                <a:lnTo>
                  <a:pt x="35572" y="1076030"/>
                </a:lnTo>
                <a:lnTo>
                  <a:pt x="16020" y="1008266"/>
                </a:lnTo>
                <a:lnTo>
                  <a:pt x="4057" y="938694"/>
                </a:lnTo>
                <a:lnTo>
                  <a:pt x="0" y="867537"/>
                </a:lnTo>
                <a:close/>
              </a:path>
            </a:pathLst>
          </a:custGeom>
          <a:ln w="9525">
            <a:solidFill>
              <a:srgbClr val="FFFF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003675" y="2214752"/>
            <a:ext cx="1038860" cy="598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600" spc="-20" b="1">
                <a:solidFill>
                  <a:srgbClr val="FF0000"/>
                </a:solidFill>
                <a:latin typeface="微软雅黑"/>
                <a:cs typeface="微软雅黑"/>
              </a:rPr>
              <a:t>互联网金融</a:t>
            </a:r>
            <a:endParaRPr sz="1600">
              <a:latin typeface="微软雅黑"/>
              <a:cs typeface="微软雅黑"/>
            </a:endParaRPr>
          </a:p>
          <a:p>
            <a:pPr algn="ctr" marR="40640">
              <a:lnSpc>
                <a:spcPct val="100000"/>
              </a:lnSpc>
              <a:spcBef>
                <a:spcPts val="1010"/>
              </a:spcBef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融合</a:t>
            </a:r>
            <a:r>
              <a:rPr dirty="0" sz="1400" spc="-5">
                <a:solidFill>
                  <a:srgbClr val="FF0000"/>
                </a:solidFill>
                <a:latin typeface="微软雅黑"/>
                <a:cs typeface="微软雅黑"/>
              </a:rPr>
              <a:t>·</a:t>
            </a: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创新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0070" rIns="0" bIns="0" rtlCol="0" vert="horz">
            <a:spAutoFit/>
          </a:bodyPr>
          <a:lstStyle/>
          <a:p>
            <a:pPr marL="160020">
              <a:lnSpc>
                <a:spcPct val="100000"/>
              </a:lnSpc>
            </a:pPr>
            <a:r>
              <a:rPr dirty="0" sz="2000"/>
              <a:t>互联网</a:t>
            </a:r>
            <a:r>
              <a:rPr dirty="0" sz="2000">
                <a:latin typeface="微软雅黑"/>
                <a:cs typeface="微软雅黑"/>
              </a:rPr>
              <a:t>+</a:t>
            </a:r>
            <a:r>
              <a:rPr dirty="0" sz="2000"/>
              <a:t>，互联网与金融</a:t>
            </a:r>
            <a:r>
              <a:rPr dirty="0" sz="2000" spc="-15"/>
              <a:t>跨</a:t>
            </a:r>
            <a:r>
              <a:rPr dirty="0" sz="2000"/>
              <a:t>界融</a:t>
            </a:r>
            <a:r>
              <a:rPr dirty="0" sz="2000" spc="-15"/>
              <a:t>合</a:t>
            </a:r>
            <a:r>
              <a:rPr dirty="0" sz="2000"/>
              <a:t>，产</a:t>
            </a:r>
            <a:r>
              <a:rPr dirty="0" sz="2000" spc="-15"/>
              <a:t>生</a:t>
            </a:r>
            <a:r>
              <a:rPr dirty="0" sz="2000"/>
              <a:t>互联</a:t>
            </a:r>
            <a:r>
              <a:rPr dirty="0" sz="2000" spc="-15"/>
              <a:t>网</a:t>
            </a:r>
            <a:r>
              <a:rPr dirty="0" sz="2000"/>
              <a:t>金融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20003" y="3187445"/>
            <a:ext cx="7493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000066"/>
                </a:solidFill>
                <a:latin typeface="Arial"/>
                <a:cs typeface="Arial"/>
              </a:rPr>
              <a:t>•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62903" y="3187445"/>
            <a:ext cx="90170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000066"/>
                </a:solidFill>
                <a:latin typeface="微软雅黑"/>
                <a:cs typeface="微软雅黑"/>
              </a:rPr>
              <a:t>借助</a:t>
            </a:r>
            <a:r>
              <a:rPr dirty="0" sz="1100" spc="-5" b="1">
                <a:solidFill>
                  <a:srgbClr val="000066"/>
                </a:solidFill>
                <a:latin typeface="微软雅黑"/>
                <a:cs typeface="微软雅黑"/>
              </a:rPr>
              <a:t>O2O</a:t>
            </a:r>
            <a:r>
              <a:rPr dirty="0" sz="1100" b="1">
                <a:solidFill>
                  <a:srgbClr val="000066"/>
                </a:solidFill>
                <a:latin typeface="微软雅黑"/>
                <a:cs typeface="微软雅黑"/>
              </a:rPr>
              <a:t>落地</a:t>
            </a:r>
            <a:endParaRPr sz="11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366" y="3468496"/>
            <a:ext cx="1780539" cy="516255"/>
          </a:xfrm>
          <a:custGeom>
            <a:avLst/>
            <a:gdLst/>
            <a:ahLst/>
            <a:cxnLst/>
            <a:rect l="l" t="t" r="r" b="b"/>
            <a:pathLst>
              <a:path w="1780539" h="516254">
                <a:moveTo>
                  <a:pt x="889939" y="0"/>
                </a:moveTo>
                <a:lnTo>
                  <a:pt x="816953" y="855"/>
                </a:lnTo>
                <a:lnTo>
                  <a:pt x="745592" y="3378"/>
                </a:lnTo>
                <a:lnTo>
                  <a:pt x="676084" y="7501"/>
                </a:lnTo>
                <a:lnTo>
                  <a:pt x="608658" y="13159"/>
                </a:lnTo>
                <a:lnTo>
                  <a:pt x="543544" y="20284"/>
                </a:lnTo>
                <a:lnTo>
                  <a:pt x="480971" y="28810"/>
                </a:lnTo>
                <a:lnTo>
                  <a:pt x="421167" y="38671"/>
                </a:lnTo>
                <a:lnTo>
                  <a:pt x="364362" y="49800"/>
                </a:lnTo>
                <a:lnTo>
                  <a:pt x="310785" y="62130"/>
                </a:lnTo>
                <a:lnTo>
                  <a:pt x="260665" y="75596"/>
                </a:lnTo>
                <a:lnTo>
                  <a:pt x="214232" y="90131"/>
                </a:lnTo>
                <a:lnTo>
                  <a:pt x="171713" y="105668"/>
                </a:lnTo>
                <a:lnTo>
                  <a:pt x="133338" y="122140"/>
                </a:lnTo>
                <a:lnTo>
                  <a:pt x="99337" y="139482"/>
                </a:lnTo>
                <a:lnTo>
                  <a:pt x="45371" y="176507"/>
                </a:lnTo>
                <a:lnTo>
                  <a:pt x="11648" y="216212"/>
                </a:lnTo>
                <a:lnTo>
                  <a:pt x="0" y="258063"/>
                </a:lnTo>
                <a:lnTo>
                  <a:pt x="2950" y="279225"/>
                </a:lnTo>
                <a:lnTo>
                  <a:pt x="25865" y="320069"/>
                </a:lnTo>
                <a:lnTo>
                  <a:pt x="69939" y="358501"/>
                </a:lnTo>
                <a:lnTo>
                  <a:pt x="133338" y="393987"/>
                </a:lnTo>
                <a:lnTo>
                  <a:pt x="171713" y="410459"/>
                </a:lnTo>
                <a:lnTo>
                  <a:pt x="214232" y="425996"/>
                </a:lnTo>
                <a:lnTo>
                  <a:pt x="260665" y="440531"/>
                </a:lnTo>
                <a:lnTo>
                  <a:pt x="310785" y="453997"/>
                </a:lnTo>
                <a:lnTo>
                  <a:pt x="364362" y="466327"/>
                </a:lnTo>
                <a:lnTo>
                  <a:pt x="421167" y="477456"/>
                </a:lnTo>
                <a:lnTo>
                  <a:pt x="480971" y="487317"/>
                </a:lnTo>
                <a:lnTo>
                  <a:pt x="543544" y="495843"/>
                </a:lnTo>
                <a:lnTo>
                  <a:pt x="608658" y="502968"/>
                </a:lnTo>
                <a:lnTo>
                  <a:pt x="676084" y="508626"/>
                </a:lnTo>
                <a:lnTo>
                  <a:pt x="745592" y="512749"/>
                </a:lnTo>
                <a:lnTo>
                  <a:pt x="816953" y="515272"/>
                </a:lnTo>
                <a:lnTo>
                  <a:pt x="889939" y="516127"/>
                </a:lnTo>
                <a:lnTo>
                  <a:pt x="962945" y="515272"/>
                </a:lnTo>
                <a:lnTo>
                  <a:pt x="1034323" y="512749"/>
                </a:lnTo>
                <a:lnTo>
                  <a:pt x="1103845" y="508626"/>
                </a:lnTo>
                <a:lnTo>
                  <a:pt x="1171282" y="502968"/>
                </a:lnTo>
                <a:lnTo>
                  <a:pt x="1236405" y="495843"/>
                </a:lnTo>
                <a:lnTo>
                  <a:pt x="1298986" y="487317"/>
                </a:lnTo>
                <a:lnTo>
                  <a:pt x="1358795" y="477456"/>
                </a:lnTo>
                <a:lnTo>
                  <a:pt x="1415603" y="466327"/>
                </a:lnTo>
                <a:lnTo>
                  <a:pt x="1469183" y="453997"/>
                </a:lnTo>
                <a:lnTo>
                  <a:pt x="1519304" y="440531"/>
                </a:lnTo>
                <a:lnTo>
                  <a:pt x="1565738" y="425996"/>
                </a:lnTo>
                <a:lnTo>
                  <a:pt x="1608255" y="410459"/>
                </a:lnTo>
                <a:lnTo>
                  <a:pt x="1646628" y="393987"/>
                </a:lnTo>
                <a:lnTo>
                  <a:pt x="1680627" y="376645"/>
                </a:lnTo>
                <a:lnTo>
                  <a:pt x="1734589" y="339620"/>
                </a:lnTo>
                <a:lnTo>
                  <a:pt x="1768309" y="299915"/>
                </a:lnTo>
                <a:lnTo>
                  <a:pt x="1779955" y="258063"/>
                </a:lnTo>
                <a:lnTo>
                  <a:pt x="1777005" y="236902"/>
                </a:lnTo>
                <a:lnTo>
                  <a:pt x="1754093" y="196058"/>
                </a:lnTo>
                <a:lnTo>
                  <a:pt x="1710024" y="157626"/>
                </a:lnTo>
                <a:lnTo>
                  <a:pt x="1646628" y="122140"/>
                </a:lnTo>
                <a:lnTo>
                  <a:pt x="1608255" y="105668"/>
                </a:lnTo>
                <a:lnTo>
                  <a:pt x="1565738" y="90131"/>
                </a:lnTo>
                <a:lnTo>
                  <a:pt x="1519304" y="75596"/>
                </a:lnTo>
                <a:lnTo>
                  <a:pt x="1469183" y="62130"/>
                </a:lnTo>
                <a:lnTo>
                  <a:pt x="1415603" y="49800"/>
                </a:lnTo>
                <a:lnTo>
                  <a:pt x="1358795" y="38671"/>
                </a:lnTo>
                <a:lnTo>
                  <a:pt x="1298986" y="28810"/>
                </a:lnTo>
                <a:lnTo>
                  <a:pt x="1236405" y="20284"/>
                </a:lnTo>
                <a:lnTo>
                  <a:pt x="1171282" y="13159"/>
                </a:lnTo>
                <a:lnTo>
                  <a:pt x="1103845" y="7501"/>
                </a:lnTo>
                <a:lnTo>
                  <a:pt x="1034323" y="3378"/>
                </a:lnTo>
                <a:lnTo>
                  <a:pt x="962945" y="855"/>
                </a:lnTo>
                <a:lnTo>
                  <a:pt x="8899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415366" y="3468496"/>
            <a:ext cx="1780539" cy="516255"/>
          </a:xfrm>
          <a:custGeom>
            <a:avLst/>
            <a:gdLst/>
            <a:ahLst/>
            <a:cxnLst/>
            <a:rect l="l" t="t" r="r" b="b"/>
            <a:pathLst>
              <a:path w="1780539" h="516254">
                <a:moveTo>
                  <a:pt x="0" y="258063"/>
                </a:moveTo>
                <a:lnTo>
                  <a:pt x="11648" y="216212"/>
                </a:lnTo>
                <a:lnTo>
                  <a:pt x="45371" y="176507"/>
                </a:lnTo>
                <a:lnTo>
                  <a:pt x="99337" y="139482"/>
                </a:lnTo>
                <a:lnTo>
                  <a:pt x="133338" y="122140"/>
                </a:lnTo>
                <a:lnTo>
                  <a:pt x="171713" y="105668"/>
                </a:lnTo>
                <a:lnTo>
                  <a:pt x="214232" y="90131"/>
                </a:lnTo>
                <a:lnTo>
                  <a:pt x="260665" y="75596"/>
                </a:lnTo>
                <a:lnTo>
                  <a:pt x="310785" y="62130"/>
                </a:lnTo>
                <a:lnTo>
                  <a:pt x="364362" y="49800"/>
                </a:lnTo>
                <a:lnTo>
                  <a:pt x="421167" y="38671"/>
                </a:lnTo>
                <a:lnTo>
                  <a:pt x="480971" y="28810"/>
                </a:lnTo>
                <a:lnTo>
                  <a:pt x="543544" y="20284"/>
                </a:lnTo>
                <a:lnTo>
                  <a:pt x="608658" y="13159"/>
                </a:lnTo>
                <a:lnTo>
                  <a:pt x="676084" y="7501"/>
                </a:lnTo>
                <a:lnTo>
                  <a:pt x="745592" y="3378"/>
                </a:lnTo>
                <a:lnTo>
                  <a:pt x="816953" y="855"/>
                </a:lnTo>
                <a:lnTo>
                  <a:pt x="889939" y="0"/>
                </a:lnTo>
                <a:lnTo>
                  <a:pt x="962945" y="855"/>
                </a:lnTo>
                <a:lnTo>
                  <a:pt x="1034323" y="3378"/>
                </a:lnTo>
                <a:lnTo>
                  <a:pt x="1103845" y="7501"/>
                </a:lnTo>
                <a:lnTo>
                  <a:pt x="1171282" y="13159"/>
                </a:lnTo>
                <a:lnTo>
                  <a:pt x="1236405" y="20284"/>
                </a:lnTo>
                <a:lnTo>
                  <a:pt x="1298986" y="28810"/>
                </a:lnTo>
                <a:lnTo>
                  <a:pt x="1358795" y="38671"/>
                </a:lnTo>
                <a:lnTo>
                  <a:pt x="1415603" y="49800"/>
                </a:lnTo>
                <a:lnTo>
                  <a:pt x="1469183" y="62130"/>
                </a:lnTo>
                <a:lnTo>
                  <a:pt x="1519304" y="75596"/>
                </a:lnTo>
                <a:lnTo>
                  <a:pt x="1565738" y="90131"/>
                </a:lnTo>
                <a:lnTo>
                  <a:pt x="1608255" y="105668"/>
                </a:lnTo>
                <a:lnTo>
                  <a:pt x="1646628" y="122140"/>
                </a:lnTo>
                <a:lnTo>
                  <a:pt x="1680627" y="139482"/>
                </a:lnTo>
                <a:lnTo>
                  <a:pt x="1734589" y="176507"/>
                </a:lnTo>
                <a:lnTo>
                  <a:pt x="1768309" y="216212"/>
                </a:lnTo>
                <a:lnTo>
                  <a:pt x="1779955" y="258063"/>
                </a:lnTo>
                <a:lnTo>
                  <a:pt x="1777005" y="279225"/>
                </a:lnTo>
                <a:lnTo>
                  <a:pt x="1754093" y="320069"/>
                </a:lnTo>
                <a:lnTo>
                  <a:pt x="1710024" y="358501"/>
                </a:lnTo>
                <a:lnTo>
                  <a:pt x="1646628" y="393987"/>
                </a:lnTo>
                <a:lnTo>
                  <a:pt x="1608255" y="410459"/>
                </a:lnTo>
                <a:lnTo>
                  <a:pt x="1565738" y="425996"/>
                </a:lnTo>
                <a:lnTo>
                  <a:pt x="1519304" y="440531"/>
                </a:lnTo>
                <a:lnTo>
                  <a:pt x="1469183" y="453997"/>
                </a:lnTo>
                <a:lnTo>
                  <a:pt x="1415603" y="466327"/>
                </a:lnTo>
                <a:lnTo>
                  <a:pt x="1358795" y="477456"/>
                </a:lnTo>
                <a:lnTo>
                  <a:pt x="1298986" y="487317"/>
                </a:lnTo>
                <a:lnTo>
                  <a:pt x="1236405" y="495843"/>
                </a:lnTo>
                <a:lnTo>
                  <a:pt x="1171282" y="502968"/>
                </a:lnTo>
                <a:lnTo>
                  <a:pt x="1103845" y="508626"/>
                </a:lnTo>
                <a:lnTo>
                  <a:pt x="1034323" y="512749"/>
                </a:lnTo>
                <a:lnTo>
                  <a:pt x="962945" y="515272"/>
                </a:lnTo>
                <a:lnTo>
                  <a:pt x="889939" y="516127"/>
                </a:lnTo>
                <a:lnTo>
                  <a:pt x="816953" y="515272"/>
                </a:lnTo>
                <a:lnTo>
                  <a:pt x="745592" y="512749"/>
                </a:lnTo>
                <a:lnTo>
                  <a:pt x="676084" y="508626"/>
                </a:lnTo>
                <a:lnTo>
                  <a:pt x="608658" y="502968"/>
                </a:lnTo>
                <a:lnTo>
                  <a:pt x="543544" y="495843"/>
                </a:lnTo>
                <a:lnTo>
                  <a:pt x="480971" y="487317"/>
                </a:lnTo>
                <a:lnTo>
                  <a:pt x="421167" y="477456"/>
                </a:lnTo>
                <a:lnTo>
                  <a:pt x="364362" y="466327"/>
                </a:lnTo>
                <a:lnTo>
                  <a:pt x="310785" y="453997"/>
                </a:lnTo>
                <a:lnTo>
                  <a:pt x="260665" y="440531"/>
                </a:lnTo>
                <a:lnTo>
                  <a:pt x="214232" y="425996"/>
                </a:lnTo>
                <a:lnTo>
                  <a:pt x="171713" y="410459"/>
                </a:lnTo>
                <a:lnTo>
                  <a:pt x="133338" y="393987"/>
                </a:lnTo>
                <a:lnTo>
                  <a:pt x="99337" y="376645"/>
                </a:lnTo>
                <a:lnTo>
                  <a:pt x="45371" y="339620"/>
                </a:lnTo>
                <a:lnTo>
                  <a:pt x="11648" y="299915"/>
                </a:lnTo>
                <a:lnTo>
                  <a:pt x="0" y="258063"/>
                </a:lnTo>
                <a:close/>
              </a:path>
            </a:pathLst>
          </a:custGeom>
          <a:ln w="9525">
            <a:solidFill>
              <a:srgbClr val="1F487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32815" y="3598164"/>
            <a:ext cx="94615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FFFFFF"/>
                </a:solidFill>
                <a:latin typeface="黑体"/>
                <a:cs typeface="黑体"/>
              </a:rPr>
              <a:t>银行网点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825" y="1827148"/>
            <a:ext cx="2049526" cy="1447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696591" y="3445002"/>
            <a:ext cx="1659889" cy="539750"/>
          </a:xfrm>
          <a:custGeom>
            <a:avLst/>
            <a:gdLst/>
            <a:ahLst/>
            <a:cxnLst/>
            <a:rect l="l" t="t" r="r" b="b"/>
            <a:pathLst>
              <a:path w="1659889" h="539750">
                <a:moveTo>
                  <a:pt x="829691" y="0"/>
                </a:moveTo>
                <a:lnTo>
                  <a:pt x="761644" y="894"/>
                </a:lnTo>
                <a:lnTo>
                  <a:pt x="695113" y="3530"/>
                </a:lnTo>
                <a:lnTo>
                  <a:pt x="630309" y="7839"/>
                </a:lnTo>
                <a:lnTo>
                  <a:pt x="567448" y="13752"/>
                </a:lnTo>
                <a:lnTo>
                  <a:pt x="506741" y="21199"/>
                </a:lnTo>
                <a:lnTo>
                  <a:pt x="448404" y="30110"/>
                </a:lnTo>
                <a:lnTo>
                  <a:pt x="392649" y="40416"/>
                </a:lnTo>
                <a:lnTo>
                  <a:pt x="339690" y="52047"/>
                </a:lnTo>
                <a:lnTo>
                  <a:pt x="289740" y="64935"/>
                </a:lnTo>
                <a:lnTo>
                  <a:pt x="243014" y="79009"/>
                </a:lnTo>
                <a:lnTo>
                  <a:pt x="199724" y="94201"/>
                </a:lnTo>
                <a:lnTo>
                  <a:pt x="160085" y="110441"/>
                </a:lnTo>
                <a:lnTo>
                  <a:pt x="124309" y="127659"/>
                </a:lnTo>
                <a:lnTo>
                  <a:pt x="65202" y="164752"/>
                </a:lnTo>
                <a:lnTo>
                  <a:pt x="24113" y="204926"/>
                </a:lnTo>
                <a:lnTo>
                  <a:pt x="2750" y="247625"/>
                </a:lnTo>
                <a:lnTo>
                  <a:pt x="0" y="269748"/>
                </a:lnTo>
                <a:lnTo>
                  <a:pt x="2750" y="291888"/>
                </a:lnTo>
                <a:lnTo>
                  <a:pt x="24113" y="334618"/>
                </a:lnTo>
                <a:lnTo>
                  <a:pt x="65202" y="374816"/>
                </a:lnTo>
                <a:lnTo>
                  <a:pt x="124309" y="411928"/>
                </a:lnTo>
                <a:lnTo>
                  <a:pt x="160085" y="429154"/>
                </a:lnTo>
                <a:lnTo>
                  <a:pt x="199724" y="445400"/>
                </a:lnTo>
                <a:lnTo>
                  <a:pt x="243014" y="460597"/>
                </a:lnTo>
                <a:lnTo>
                  <a:pt x="289740" y="474676"/>
                </a:lnTo>
                <a:lnTo>
                  <a:pt x="339690" y="487567"/>
                </a:lnTo>
                <a:lnTo>
                  <a:pt x="392649" y="499201"/>
                </a:lnTo>
                <a:lnTo>
                  <a:pt x="448404" y="509509"/>
                </a:lnTo>
                <a:lnTo>
                  <a:pt x="506741" y="518421"/>
                </a:lnTo>
                <a:lnTo>
                  <a:pt x="567448" y="525869"/>
                </a:lnTo>
                <a:lnTo>
                  <a:pt x="630309" y="531782"/>
                </a:lnTo>
                <a:lnTo>
                  <a:pt x="695113" y="536092"/>
                </a:lnTo>
                <a:lnTo>
                  <a:pt x="761644" y="538728"/>
                </a:lnTo>
                <a:lnTo>
                  <a:pt x="829691" y="539623"/>
                </a:lnTo>
                <a:lnTo>
                  <a:pt x="897737" y="538728"/>
                </a:lnTo>
                <a:lnTo>
                  <a:pt x="964268" y="536092"/>
                </a:lnTo>
                <a:lnTo>
                  <a:pt x="1029072" y="531782"/>
                </a:lnTo>
                <a:lnTo>
                  <a:pt x="1091933" y="525869"/>
                </a:lnTo>
                <a:lnTo>
                  <a:pt x="1152640" y="518421"/>
                </a:lnTo>
                <a:lnTo>
                  <a:pt x="1210977" y="509509"/>
                </a:lnTo>
                <a:lnTo>
                  <a:pt x="1266732" y="499201"/>
                </a:lnTo>
                <a:lnTo>
                  <a:pt x="1319691" y="487567"/>
                </a:lnTo>
                <a:lnTo>
                  <a:pt x="1369641" y="474676"/>
                </a:lnTo>
                <a:lnTo>
                  <a:pt x="1416367" y="460597"/>
                </a:lnTo>
                <a:lnTo>
                  <a:pt x="1459657" y="445400"/>
                </a:lnTo>
                <a:lnTo>
                  <a:pt x="1499296" y="429154"/>
                </a:lnTo>
                <a:lnTo>
                  <a:pt x="1535072" y="411928"/>
                </a:lnTo>
                <a:lnTo>
                  <a:pt x="1594179" y="374816"/>
                </a:lnTo>
                <a:lnTo>
                  <a:pt x="1635268" y="334618"/>
                </a:lnTo>
                <a:lnTo>
                  <a:pt x="1656631" y="291888"/>
                </a:lnTo>
                <a:lnTo>
                  <a:pt x="1659382" y="269748"/>
                </a:lnTo>
                <a:lnTo>
                  <a:pt x="1656631" y="247625"/>
                </a:lnTo>
                <a:lnTo>
                  <a:pt x="1635268" y="204926"/>
                </a:lnTo>
                <a:lnTo>
                  <a:pt x="1594179" y="164752"/>
                </a:lnTo>
                <a:lnTo>
                  <a:pt x="1535072" y="127659"/>
                </a:lnTo>
                <a:lnTo>
                  <a:pt x="1499296" y="110441"/>
                </a:lnTo>
                <a:lnTo>
                  <a:pt x="1459657" y="94201"/>
                </a:lnTo>
                <a:lnTo>
                  <a:pt x="1416367" y="79009"/>
                </a:lnTo>
                <a:lnTo>
                  <a:pt x="1369641" y="64935"/>
                </a:lnTo>
                <a:lnTo>
                  <a:pt x="1319691" y="52047"/>
                </a:lnTo>
                <a:lnTo>
                  <a:pt x="1266732" y="40416"/>
                </a:lnTo>
                <a:lnTo>
                  <a:pt x="1210977" y="30110"/>
                </a:lnTo>
                <a:lnTo>
                  <a:pt x="1152640" y="21199"/>
                </a:lnTo>
                <a:lnTo>
                  <a:pt x="1091933" y="13752"/>
                </a:lnTo>
                <a:lnTo>
                  <a:pt x="1029072" y="7839"/>
                </a:lnTo>
                <a:lnTo>
                  <a:pt x="964268" y="3530"/>
                </a:lnTo>
                <a:lnTo>
                  <a:pt x="897737" y="894"/>
                </a:lnTo>
                <a:lnTo>
                  <a:pt x="829691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696591" y="3445002"/>
            <a:ext cx="1659889" cy="539750"/>
          </a:xfrm>
          <a:custGeom>
            <a:avLst/>
            <a:gdLst/>
            <a:ahLst/>
            <a:cxnLst/>
            <a:rect l="l" t="t" r="r" b="b"/>
            <a:pathLst>
              <a:path w="1659889" h="539750">
                <a:moveTo>
                  <a:pt x="0" y="269748"/>
                </a:moveTo>
                <a:lnTo>
                  <a:pt x="10859" y="225995"/>
                </a:lnTo>
                <a:lnTo>
                  <a:pt x="42299" y="184489"/>
                </a:lnTo>
                <a:lnTo>
                  <a:pt x="92610" y="145786"/>
                </a:lnTo>
                <a:lnTo>
                  <a:pt x="160085" y="110441"/>
                </a:lnTo>
                <a:lnTo>
                  <a:pt x="199724" y="94201"/>
                </a:lnTo>
                <a:lnTo>
                  <a:pt x="243014" y="79009"/>
                </a:lnTo>
                <a:lnTo>
                  <a:pt x="289740" y="64935"/>
                </a:lnTo>
                <a:lnTo>
                  <a:pt x="339690" y="52047"/>
                </a:lnTo>
                <a:lnTo>
                  <a:pt x="392649" y="40416"/>
                </a:lnTo>
                <a:lnTo>
                  <a:pt x="448404" y="30110"/>
                </a:lnTo>
                <a:lnTo>
                  <a:pt x="506741" y="21199"/>
                </a:lnTo>
                <a:lnTo>
                  <a:pt x="567448" y="13752"/>
                </a:lnTo>
                <a:lnTo>
                  <a:pt x="630309" y="7839"/>
                </a:lnTo>
                <a:lnTo>
                  <a:pt x="695113" y="3530"/>
                </a:lnTo>
                <a:lnTo>
                  <a:pt x="761644" y="894"/>
                </a:lnTo>
                <a:lnTo>
                  <a:pt x="829691" y="0"/>
                </a:lnTo>
                <a:lnTo>
                  <a:pt x="897737" y="894"/>
                </a:lnTo>
                <a:lnTo>
                  <a:pt x="964268" y="3530"/>
                </a:lnTo>
                <a:lnTo>
                  <a:pt x="1029072" y="7839"/>
                </a:lnTo>
                <a:lnTo>
                  <a:pt x="1091933" y="13752"/>
                </a:lnTo>
                <a:lnTo>
                  <a:pt x="1152640" y="21199"/>
                </a:lnTo>
                <a:lnTo>
                  <a:pt x="1210977" y="30110"/>
                </a:lnTo>
                <a:lnTo>
                  <a:pt x="1266732" y="40416"/>
                </a:lnTo>
                <a:lnTo>
                  <a:pt x="1319691" y="52047"/>
                </a:lnTo>
                <a:lnTo>
                  <a:pt x="1369641" y="64935"/>
                </a:lnTo>
                <a:lnTo>
                  <a:pt x="1416367" y="79009"/>
                </a:lnTo>
                <a:lnTo>
                  <a:pt x="1459657" y="94201"/>
                </a:lnTo>
                <a:lnTo>
                  <a:pt x="1499296" y="110441"/>
                </a:lnTo>
                <a:lnTo>
                  <a:pt x="1535072" y="127659"/>
                </a:lnTo>
                <a:lnTo>
                  <a:pt x="1594179" y="164752"/>
                </a:lnTo>
                <a:lnTo>
                  <a:pt x="1635268" y="204926"/>
                </a:lnTo>
                <a:lnTo>
                  <a:pt x="1656631" y="247625"/>
                </a:lnTo>
                <a:lnTo>
                  <a:pt x="1659382" y="269748"/>
                </a:lnTo>
                <a:lnTo>
                  <a:pt x="1656631" y="291888"/>
                </a:lnTo>
                <a:lnTo>
                  <a:pt x="1635268" y="334618"/>
                </a:lnTo>
                <a:lnTo>
                  <a:pt x="1594179" y="374816"/>
                </a:lnTo>
                <a:lnTo>
                  <a:pt x="1535072" y="411928"/>
                </a:lnTo>
                <a:lnTo>
                  <a:pt x="1499296" y="429154"/>
                </a:lnTo>
                <a:lnTo>
                  <a:pt x="1459657" y="445400"/>
                </a:lnTo>
                <a:lnTo>
                  <a:pt x="1416367" y="460597"/>
                </a:lnTo>
                <a:lnTo>
                  <a:pt x="1369641" y="474676"/>
                </a:lnTo>
                <a:lnTo>
                  <a:pt x="1319691" y="487567"/>
                </a:lnTo>
                <a:lnTo>
                  <a:pt x="1266732" y="499201"/>
                </a:lnTo>
                <a:lnTo>
                  <a:pt x="1210977" y="509509"/>
                </a:lnTo>
                <a:lnTo>
                  <a:pt x="1152640" y="518421"/>
                </a:lnTo>
                <a:lnTo>
                  <a:pt x="1091933" y="525869"/>
                </a:lnTo>
                <a:lnTo>
                  <a:pt x="1029072" y="531782"/>
                </a:lnTo>
                <a:lnTo>
                  <a:pt x="964268" y="536092"/>
                </a:lnTo>
                <a:lnTo>
                  <a:pt x="897737" y="538728"/>
                </a:lnTo>
                <a:lnTo>
                  <a:pt x="829691" y="539623"/>
                </a:lnTo>
                <a:lnTo>
                  <a:pt x="761644" y="538728"/>
                </a:lnTo>
                <a:lnTo>
                  <a:pt x="695113" y="536092"/>
                </a:lnTo>
                <a:lnTo>
                  <a:pt x="630309" y="531782"/>
                </a:lnTo>
                <a:lnTo>
                  <a:pt x="567448" y="525869"/>
                </a:lnTo>
                <a:lnTo>
                  <a:pt x="506741" y="518421"/>
                </a:lnTo>
                <a:lnTo>
                  <a:pt x="448404" y="509509"/>
                </a:lnTo>
                <a:lnTo>
                  <a:pt x="392649" y="499201"/>
                </a:lnTo>
                <a:lnTo>
                  <a:pt x="339690" y="487567"/>
                </a:lnTo>
                <a:lnTo>
                  <a:pt x="289740" y="474676"/>
                </a:lnTo>
                <a:lnTo>
                  <a:pt x="243014" y="460597"/>
                </a:lnTo>
                <a:lnTo>
                  <a:pt x="199724" y="445400"/>
                </a:lnTo>
                <a:lnTo>
                  <a:pt x="160085" y="429154"/>
                </a:lnTo>
                <a:lnTo>
                  <a:pt x="124309" y="411928"/>
                </a:lnTo>
                <a:lnTo>
                  <a:pt x="65202" y="374816"/>
                </a:lnTo>
                <a:lnTo>
                  <a:pt x="24113" y="334618"/>
                </a:lnTo>
                <a:lnTo>
                  <a:pt x="2750" y="291888"/>
                </a:lnTo>
                <a:lnTo>
                  <a:pt x="0" y="269748"/>
                </a:lnTo>
                <a:close/>
              </a:path>
            </a:pathLst>
          </a:custGeom>
          <a:ln w="9524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38017" y="3586226"/>
            <a:ext cx="117602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0" b="1">
                <a:solidFill>
                  <a:srgbClr val="FFFFFF"/>
                </a:solidFill>
                <a:latin typeface="黑体"/>
                <a:cs typeface="黑体"/>
              </a:rPr>
              <a:t>银行信息化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11476" y="1820798"/>
            <a:ext cx="2160524" cy="1454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6639" y="131953"/>
            <a:ext cx="61214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微软雅黑"/>
                <a:cs typeface="微软雅黑"/>
              </a:rPr>
              <a:t>金融的业态发生着重大改变，从消费者角度看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30415" y="3408045"/>
            <a:ext cx="1762760" cy="476884"/>
          </a:xfrm>
          <a:custGeom>
            <a:avLst/>
            <a:gdLst/>
            <a:ahLst/>
            <a:cxnLst/>
            <a:rect l="l" t="t" r="r" b="b"/>
            <a:pathLst>
              <a:path w="1762759" h="476885">
                <a:moveTo>
                  <a:pt x="881379" y="0"/>
                </a:moveTo>
                <a:lnTo>
                  <a:pt x="809090" y="789"/>
                </a:lnTo>
                <a:lnTo>
                  <a:pt x="738411" y="3118"/>
                </a:lnTo>
                <a:lnTo>
                  <a:pt x="669568" y="6924"/>
                </a:lnTo>
                <a:lnTo>
                  <a:pt x="602788" y="12147"/>
                </a:lnTo>
                <a:lnTo>
                  <a:pt x="538299" y="18724"/>
                </a:lnTo>
                <a:lnTo>
                  <a:pt x="476327" y="26595"/>
                </a:lnTo>
                <a:lnTo>
                  <a:pt x="417098" y="35698"/>
                </a:lnTo>
                <a:lnTo>
                  <a:pt x="360840" y="45971"/>
                </a:lnTo>
                <a:lnTo>
                  <a:pt x="307779" y="57355"/>
                </a:lnTo>
                <a:lnTo>
                  <a:pt x="258143" y="69786"/>
                </a:lnTo>
                <a:lnTo>
                  <a:pt x="212157" y="83204"/>
                </a:lnTo>
                <a:lnTo>
                  <a:pt x="170049" y="97548"/>
                </a:lnTo>
                <a:lnTo>
                  <a:pt x="132046" y="112755"/>
                </a:lnTo>
                <a:lnTo>
                  <a:pt x="69260" y="145518"/>
                </a:lnTo>
                <a:lnTo>
                  <a:pt x="25614" y="181000"/>
                </a:lnTo>
                <a:lnTo>
                  <a:pt x="2921" y="218713"/>
                </a:lnTo>
                <a:lnTo>
                  <a:pt x="0" y="238251"/>
                </a:lnTo>
                <a:lnTo>
                  <a:pt x="2921" y="257791"/>
                </a:lnTo>
                <a:lnTo>
                  <a:pt x="25614" y="295507"/>
                </a:lnTo>
                <a:lnTo>
                  <a:pt x="69260" y="330995"/>
                </a:lnTo>
                <a:lnTo>
                  <a:pt x="132046" y="363766"/>
                </a:lnTo>
                <a:lnTo>
                  <a:pt x="170049" y="378978"/>
                </a:lnTo>
                <a:lnTo>
                  <a:pt x="212157" y="393326"/>
                </a:lnTo>
                <a:lnTo>
                  <a:pt x="258143" y="406749"/>
                </a:lnTo>
                <a:lnTo>
                  <a:pt x="307779" y="419185"/>
                </a:lnTo>
                <a:lnTo>
                  <a:pt x="360840" y="430573"/>
                </a:lnTo>
                <a:lnTo>
                  <a:pt x="417098" y="440851"/>
                </a:lnTo>
                <a:lnTo>
                  <a:pt x="476327" y="449958"/>
                </a:lnTo>
                <a:lnTo>
                  <a:pt x="538299" y="457833"/>
                </a:lnTo>
                <a:lnTo>
                  <a:pt x="602788" y="464413"/>
                </a:lnTo>
                <a:lnTo>
                  <a:pt x="669568" y="469638"/>
                </a:lnTo>
                <a:lnTo>
                  <a:pt x="738411" y="473447"/>
                </a:lnTo>
                <a:lnTo>
                  <a:pt x="809090" y="475777"/>
                </a:lnTo>
                <a:lnTo>
                  <a:pt x="881379" y="476567"/>
                </a:lnTo>
                <a:lnTo>
                  <a:pt x="953651" y="475777"/>
                </a:lnTo>
                <a:lnTo>
                  <a:pt x="1024314" y="473447"/>
                </a:lnTo>
                <a:lnTo>
                  <a:pt x="1093142" y="469638"/>
                </a:lnTo>
                <a:lnTo>
                  <a:pt x="1159909" y="464413"/>
                </a:lnTo>
                <a:lnTo>
                  <a:pt x="1224387" y="457833"/>
                </a:lnTo>
                <a:lnTo>
                  <a:pt x="1286349" y="449958"/>
                </a:lnTo>
                <a:lnTo>
                  <a:pt x="1345569" y="440851"/>
                </a:lnTo>
                <a:lnTo>
                  <a:pt x="1401819" y="430573"/>
                </a:lnTo>
                <a:lnTo>
                  <a:pt x="1454874" y="419185"/>
                </a:lnTo>
                <a:lnTo>
                  <a:pt x="1504505" y="406749"/>
                </a:lnTo>
                <a:lnTo>
                  <a:pt x="1550486" y="393326"/>
                </a:lnTo>
                <a:lnTo>
                  <a:pt x="1592591" y="378978"/>
                </a:lnTo>
                <a:lnTo>
                  <a:pt x="1630591" y="363766"/>
                </a:lnTo>
                <a:lnTo>
                  <a:pt x="1693374" y="330995"/>
                </a:lnTo>
                <a:lnTo>
                  <a:pt x="1737019" y="295507"/>
                </a:lnTo>
                <a:lnTo>
                  <a:pt x="1759711" y="257791"/>
                </a:lnTo>
                <a:lnTo>
                  <a:pt x="1762632" y="238251"/>
                </a:lnTo>
                <a:lnTo>
                  <a:pt x="1759711" y="218713"/>
                </a:lnTo>
                <a:lnTo>
                  <a:pt x="1737019" y="181000"/>
                </a:lnTo>
                <a:lnTo>
                  <a:pt x="1693374" y="145518"/>
                </a:lnTo>
                <a:lnTo>
                  <a:pt x="1630591" y="112755"/>
                </a:lnTo>
                <a:lnTo>
                  <a:pt x="1592591" y="97548"/>
                </a:lnTo>
                <a:lnTo>
                  <a:pt x="1550486" y="83204"/>
                </a:lnTo>
                <a:lnTo>
                  <a:pt x="1504505" y="69786"/>
                </a:lnTo>
                <a:lnTo>
                  <a:pt x="1454874" y="57355"/>
                </a:lnTo>
                <a:lnTo>
                  <a:pt x="1401819" y="45971"/>
                </a:lnTo>
                <a:lnTo>
                  <a:pt x="1345569" y="35698"/>
                </a:lnTo>
                <a:lnTo>
                  <a:pt x="1286349" y="26595"/>
                </a:lnTo>
                <a:lnTo>
                  <a:pt x="1224387" y="18724"/>
                </a:lnTo>
                <a:lnTo>
                  <a:pt x="1159909" y="12147"/>
                </a:lnTo>
                <a:lnTo>
                  <a:pt x="1093142" y="6924"/>
                </a:lnTo>
                <a:lnTo>
                  <a:pt x="1024314" y="3118"/>
                </a:lnTo>
                <a:lnTo>
                  <a:pt x="953651" y="789"/>
                </a:lnTo>
                <a:lnTo>
                  <a:pt x="88137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130415" y="3408045"/>
            <a:ext cx="1762760" cy="476884"/>
          </a:xfrm>
          <a:custGeom>
            <a:avLst/>
            <a:gdLst/>
            <a:ahLst/>
            <a:cxnLst/>
            <a:rect l="l" t="t" r="r" b="b"/>
            <a:pathLst>
              <a:path w="1762759" h="476885">
                <a:moveTo>
                  <a:pt x="0" y="238251"/>
                </a:moveTo>
                <a:lnTo>
                  <a:pt x="11535" y="199608"/>
                </a:lnTo>
                <a:lnTo>
                  <a:pt x="44931" y="162950"/>
                </a:lnTo>
                <a:lnTo>
                  <a:pt x="98374" y="128766"/>
                </a:lnTo>
                <a:lnTo>
                  <a:pt x="170049" y="97548"/>
                </a:lnTo>
                <a:lnTo>
                  <a:pt x="212157" y="83204"/>
                </a:lnTo>
                <a:lnTo>
                  <a:pt x="258143" y="69786"/>
                </a:lnTo>
                <a:lnTo>
                  <a:pt x="307779" y="57355"/>
                </a:lnTo>
                <a:lnTo>
                  <a:pt x="360840" y="45971"/>
                </a:lnTo>
                <a:lnTo>
                  <a:pt x="417098" y="35698"/>
                </a:lnTo>
                <a:lnTo>
                  <a:pt x="476327" y="26595"/>
                </a:lnTo>
                <a:lnTo>
                  <a:pt x="538299" y="18724"/>
                </a:lnTo>
                <a:lnTo>
                  <a:pt x="602788" y="12147"/>
                </a:lnTo>
                <a:lnTo>
                  <a:pt x="669568" y="6924"/>
                </a:lnTo>
                <a:lnTo>
                  <a:pt x="738411" y="3118"/>
                </a:lnTo>
                <a:lnTo>
                  <a:pt x="809090" y="789"/>
                </a:lnTo>
                <a:lnTo>
                  <a:pt x="881379" y="0"/>
                </a:lnTo>
                <a:lnTo>
                  <a:pt x="953651" y="789"/>
                </a:lnTo>
                <a:lnTo>
                  <a:pt x="1024314" y="3118"/>
                </a:lnTo>
                <a:lnTo>
                  <a:pt x="1093142" y="6924"/>
                </a:lnTo>
                <a:lnTo>
                  <a:pt x="1159909" y="12147"/>
                </a:lnTo>
                <a:lnTo>
                  <a:pt x="1224387" y="18724"/>
                </a:lnTo>
                <a:lnTo>
                  <a:pt x="1286349" y="26595"/>
                </a:lnTo>
                <a:lnTo>
                  <a:pt x="1345569" y="35698"/>
                </a:lnTo>
                <a:lnTo>
                  <a:pt x="1401819" y="45971"/>
                </a:lnTo>
                <a:lnTo>
                  <a:pt x="1454874" y="57355"/>
                </a:lnTo>
                <a:lnTo>
                  <a:pt x="1504505" y="69786"/>
                </a:lnTo>
                <a:lnTo>
                  <a:pt x="1550486" y="83204"/>
                </a:lnTo>
                <a:lnTo>
                  <a:pt x="1592591" y="97548"/>
                </a:lnTo>
                <a:lnTo>
                  <a:pt x="1630591" y="112755"/>
                </a:lnTo>
                <a:lnTo>
                  <a:pt x="1693374" y="145518"/>
                </a:lnTo>
                <a:lnTo>
                  <a:pt x="1737019" y="181000"/>
                </a:lnTo>
                <a:lnTo>
                  <a:pt x="1759711" y="218713"/>
                </a:lnTo>
                <a:lnTo>
                  <a:pt x="1762632" y="238251"/>
                </a:lnTo>
                <a:lnTo>
                  <a:pt x="1759711" y="257791"/>
                </a:lnTo>
                <a:lnTo>
                  <a:pt x="1737019" y="295507"/>
                </a:lnTo>
                <a:lnTo>
                  <a:pt x="1693374" y="330995"/>
                </a:lnTo>
                <a:lnTo>
                  <a:pt x="1630591" y="363766"/>
                </a:lnTo>
                <a:lnTo>
                  <a:pt x="1592591" y="378978"/>
                </a:lnTo>
                <a:lnTo>
                  <a:pt x="1550486" y="393326"/>
                </a:lnTo>
                <a:lnTo>
                  <a:pt x="1504505" y="406749"/>
                </a:lnTo>
                <a:lnTo>
                  <a:pt x="1454874" y="419185"/>
                </a:lnTo>
                <a:lnTo>
                  <a:pt x="1401819" y="430573"/>
                </a:lnTo>
                <a:lnTo>
                  <a:pt x="1345569" y="440851"/>
                </a:lnTo>
                <a:lnTo>
                  <a:pt x="1286349" y="449958"/>
                </a:lnTo>
                <a:lnTo>
                  <a:pt x="1224387" y="457833"/>
                </a:lnTo>
                <a:lnTo>
                  <a:pt x="1159909" y="464413"/>
                </a:lnTo>
                <a:lnTo>
                  <a:pt x="1093142" y="469638"/>
                </a:lnTo>
                <a:lnTo>
                  <a:pt x="1024314" y="473447"/>
                </a:lnTo>
                <a:lnTo>
                  <a:pt x="953651" y="475777"/>
                </a:lnTo>
                <a:lnTo>
                  <a:pt x="881379" y="476567"/>
                </a:lnTo>
                <a:lnTo>
                  <a:pt x="809090" y="475777"/>
                </a:lnTo>
                <a:lnTo>
                  <a:pt x="738411" y="473447"/>
                </a:lnTo>
                <a:lnTo>
                  <a:pt x="669568" y="469638"/>
                </a:lnTo>
                <a:lnTo>
                  <a:pt x="602788" y="464413"/>
                </a:lnTo>
                <a:lnTo>
                  <a:pt x="538299" y="457833"/>
                </a:lnTo>
                <a:lnTo>
                  <a:pt x="476327" y="449958"/>
                </a:lnTo>
                <a:lnTo>
                  <a:pt x="417098" y="440851"/>
                </a:lnTo>
                <a:lnTo>
                  <a:pt x="360840" y="430573"/>
                </a:lnTo>
                <a:lnTo>
                  <a:pt x="307779" y="419185"/>
                </a:lnTo>
                <a:lnTo>
                  <a:pt x="258143" y="406749"/>
                </a:lnTo>
                <a:lnTo>
                  <a:pt x="212157" y="393326"/>
                </a:lnTo>
                <a:lnTo>
                  <a:pt x="170049" y="378978"/>
                </a:lnTo>
                <a:lnTo>
                  <a:pt x="132046" y="363766"/>
                </a:lnTo>
                <a:lnTo>
                  <a:pt x="69260" y="330995"/>
                </a:lnTo>
                <a:lnTo>
                  <a:pt x="25614" y="295507"/>
                </a:lnTo>
                <a:lnTo>
                  <a:pt x="2921" y="257791"/>
                </a:lnTo>
                <a:lnTo>
                  <a:pt x="0" y="238251"/>
                </a:lnTo>
                <a:close/>
              </a:path>
            </a:pathLst>
          </a:custGeom>
          <a:ln w="9525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425055" y="3518027"/>
            <a:ext cx="117602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spc="-15" b="1">
                <a:solidFill>
                  <a:srgbClr val="FFFFFF"/>
                </a:solidFill>
                <a:latin typeface="黑体"/>
                <a:cs typeface="黑体"/>
              </a:rPr>
              <a:t>人人银行？</a:t>
            </a:r>
            <a:endParaRPr sz="1800">
              <a:latin typeface="黑体"/>
              <a:cs typeface="黑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08800" y="1823973"/>
            <a:ext cx="2087626" cy="14805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643501" y="1823973"/>
            <a:ext cx="2166874" cy="1450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845811" y="3463671"/>
            <a:ext cx="1762760" cy="476884"/>
          </a:xfrm>
          <a:custGeom>
            <a:avLst/>
            <a:gdLst/>
            <a:ahLst/>
            <a:cxnLst/>
            <a:rect l="l" t="t" r="r" b="b"/>
            <a:pathLst>
              <a:path w="1762759" h="476885">
                <a:moveTo>
                  <a:pt x="881126" y="0"/>
                </a:moveTo>
                <a:lnTo>
                  <a:pt x="808855" y="789"/>
                </a:lnTo>
                <a:lnTo>
                  <a:pt x="738195" y="3118"/>
                </a:lnTo>
                <a:lnTo>
                  <a:pt x="669370" y="6924"/>
                </a:lnTo>
                <a:lnTo>
                  <a:pt x="602609" y="12147"/>
                </a:lnTo>
                <a:lnTo>
                  <a:pt x="538138" y="18724"/>
                </a:lnTo>
                <a:lnTo>
                  <a:pt x="476183" y="26595"/>
                </a:lnTo>
                <a:lnTo>
                  <a:pt x="416972" y="35698"/>
                </a:lnTo>
                <a:lnTo>
                  <a:pt x="360730" y="45971"/>
                </a:lnTo>
                <a:lnTo>
                  <a:pt x="307685" y="57355"/>
                </a:lnTo>
                <a:lnTo>
                  <a:pt x="258064" y="69786"/>
                </a:lnTo>
                <a:lnTo>
                  <a:pt x="212092" y="83204"/>
                </a:lnTo>
                <a:lnTo>
                  <a:pt x="169997" y="97548"/>
                </a:lnTo>
                <a:lnTo>
                  <a:pt x="132005" y="112755"/>
                </a:lnTo>
                <a:lnTo>
                  <a:pt x="69238" y="145518"/>
                </a:lnTo>
                <a:lnTo>
                  <a:pt x="25606" y="181000"/>
                </a:lnTo>
                <a:lnTo>
                  <a:pt x="2920" y="218713"/>
                </a:lnTo>
                <a:lnTo>
                  <a:pt x="0" y="238251"/>
                </a:lnTo>
                <a:lnTo>
                  <a:pt x="2920" y="257790"/>
                </a:lnTo>
                <a:lnTo>
                  <a:pt x="25606" y="295503"/>
                </a:lnTo>
                <a:lnTo>
                  <a:pt x="69238" y="330985"/>
                </a:lnTo>
                <a:lnTo>
                  <a:pt x="132005" y="363748"/>
                </a:lnTo>
                <a:lnTo>
                  <a:pt x="169997" y="378955"/>
                </a:lnTo>
                <a:lnTo>
                  <a:pt x="212092" y="393299"/>
                </a:lnTo>
                <a:lnTo>
                  <a:pt x="258064" y="406717"/>
                </a:lnTo>
                <a:lnTo>
                  <a:pt x="307685" y="419148"/>
                </a:lnTo>
                <a:lnTo>
                  <a:pt x="360730" y="430532"/>
                </a:lnTo>
                <a:lnTo>
                  <a:pt x="416972" y="440805"/>
                </a:lnTo>
                <a:lnTo>
                  <a:pt x="476183" y="449908"/>
                </a:lnTo>
                <a:lnTo>
                  <a:pt x="538138" y="457779"/>
                </a:lnTo>
                <a:lnTo>
                  <a:pt x="602609" y="464356"/>
                </a:lnTo>
                <a:lnTo>
                  <a:pt x="669370" y="469579"/>
                </a:lnTo>
                <a:lnTo>
                  <a:pt x="738195" y="473385"/>
                </a:lnTo>
                <a:lnTo>
                  <a:pt x="808855" y="475714"/>
                </a:lnTo>
                <a:lnTo>
                  <a:pt x="881126" y="476503"/>
                </a:lnTo>
                <a:lnTo>
                  <a:pt x="953396" y="475714"/>
                </a:lnTo>
                <a:lnTo>
                  <a:pt x="1024056" y="473385"/>
                </a:lnTo>
                <a:lnTo>
                  <a:pt x="1092881" y="469579"/>
                </a:lnTo>
                <a:lnTo>
                  <a:pt x="1159642" y="464356"/>
                </a:lnTo>
                <a:lnTo>
                  <a:pt x="1224113" y="457779"/>
                </a:lnTo>
                <a:lnTo>
                  <a:pt x="1286068" y="449908"/>
                </a:lnTo>
                <a:lnTo>
                  <a:pt x="1345279" y="440805"/>
                </a:lnTo>
                <a:lnTo>
                  <a:pt x="1401521" y="430532"/>
                </a:lnTo>
                <a:lnTo>
                  <a:pt x="1454566" y="419148"/>
                </a:lnTo>
                <a:lnTo>
                  <a:pt x="1504188" y="406717"/>
                </a:lnTo>
                <a:lnTo>
                  <a:pt x="1550159" y="393299"/>
                </a:lnTo>
                <a:lnTo>
                  <a:pt x="1592254" y="378955"/>
                </a:lnTo>
                <a:lnTo>
                  <a:pt x="1630246" y="363748"/>
                </a:lnTo>
                <a:lnTo>
                  <a:pt x="1693013" y="330985"/>
                </a:lnTo>
                <a:lnTo>
                  <a:pt x="1736645" y="295503"/>
                </a:lnTo>
                <a:lnTo>
                  <a:pt x="1759331" y="257790"/>
                </a:lnTo>
                <a:lnTo>
                  <a:pt x="1762252" y="238251"/>
                </a:lnTo>
                <a:lnTo>
                  <a:pt x="1759331" y="218713"/>
                </a:lnTo>
                <a:lnTo>
                  <a:pt x="1736645" y="181000"/>
                </a:lnTo>
                <a:lnTo>
                  <a:pt x="1693013" y="145518"/>
                </a:lnTo>
                <a:lnTo>
                  <a:pt x="1630246" y="112755"/>
                </a:lnTo>
                <a:lnTo>
                  <a:pt x="1592254" y="97548"/>
                </a:lnTo>
                <a:lnTo>
                  <a:pt x="1550159" y="83204"/>
                </a:lnTo>
                <a:lnTo>
                  <a:pt x="1504188" y="69786"/>
                </a:lnTo>
                <a:lnTo>
                  <a:pt x="1454566" y="57355"/>
                </a:lnTo>
                <a:lnTo>
                  <a:pt x="1401521" y="45971"/>
                </a:lnTo>
                <a:lnTo>
                  <a:pt x="1345279" y="35698"/>
                </a:lnTo>
                <a:lnTo>
                  <a:pt x="1286068" y="26595"/>
                </a:lnTo>
                <a:lnTo>
                  <a:pt x="1224113" y="18724"/>
                </a:lnTo>
                <a:lnTo>
                  <a:pt x="1159642" y="12147"/>
                </a:lnTo>
                <a:lnTo>
                  <a:pt x="1092881" y="6924"/>
                </a:lnTo>
                <a:lnTo>
                  <a:pt x="1024056" y="3118"/>
                </a:lnTo>
                <a:lnTo>
                  <a:pt x="953396" y="789"/>
                </a:lnTo>
                <a:lnTo>
                  <a:pt x="88112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845811" y="3463671"/>
            <a:ext cx="1762760" cy="476884"/>
          </a:xfrm>
          <a:custGeom>
            <a:avLst/>
            <a:gdLst/>
            <a:ahLst/>
            <a:cxnLst/>
            <a:rect l="l" t="t" r="r" b="b"/>
            <a:pathLst>
              <a:path w="1762759" h="476885">
                <a:moveTo>
                  <a:pt x="0" y="238251"/>
                </a:moveTo>
                <a:lnTo>
                  <a:pt x="11531" y="199608"/>
                </a:lnTo>
                <a:lnTo>
                  <a:pt x="44917" y="162950"/>
                </a:lnTo>
                <a:lnTo>
                  <a:pt x="98343" y="128766"/>
                </a:lnTo>
                <a:lnTo>
                  <a:pt x="169997" y="97548"/>
                </a:lnTo>
                <a:lnTo>
                  <a:pt x="212092" y="83204"/>
                </a:lnTo>
                <a:lnTo>
                  <a:pt x="258064" y="69786"/>
                </a:lnTo>
                <a:lnTo>
                  <a:pt x="307685" y="57355"/>
                </a:lnTo>
                <a:lnTo>
                  <a:pt x="360730" y="45971"/>
                </a:lnTo>
                <a:lnTo>
                  <a:pt x="416972" y="35698"/>
                </a:lnTo>
                <a:lnTo>
                  <a:pt x="476183" y="26595"/>
                </a:lnTo>
                <a:lnTo>
                  <a:pt x="538138" y="18724"/>
                </a:lnTo>
                <a:lnTo>
                  <a:pt x="602609" y="12147"/>
                </a:lnTo>
                <a:lnTo>
                  <a:pt x="669370" y="6924"/>
                </a:lnTo>
                <a:lnTo>
                  <a:pt x="738195" y="3118"/>
                </a:lnTo>
                <a:lnTo>
                  <a:pt x="808855" y="789"/>
                </a:lnTo>
                <a:lnTo>
                  <a:pt x="881126" y="0"/>
                </a:lnTo>
                <a:lnTo>
                  <a:pt x="953396" y="789"/>
                </a:lnTo>
                <a:lnTo>
                  <a:pt x="1024056" y="3118"/>
                </a:lnTo>
                <a:lnTo>
                  <a:pt x="1092881" y="6924"/>
                </a:lnTo>
                <a:lnTo>
                  <a:pt x="1159642" y="12147"/>
                </a:lnTo>
                <a:lnTo>
                  <a:pt x="1224113" y="18724"/>
                </a:lnTo>
                <a:lnTo>
                  <a:pt x="1286068" y="26595"/>
                </a:lnTo>
                <a:lnTo>
                  <a:pt x="1345279" y="35698"/>
                </a:lnTo>
                <a:lnTo>
                  <a:pt x="1401521" y="45971"/>
                </a:lnTo>
                <a:lnTo>
                  <a:pt x="1454566" y="57355"/>
                </a:lnTo>
                <a:lnTo>
                  <a:pt x="1504188" y="69786"/>
                </a:lnTo>
                <a:lnTo>
                  <a:pt x="1550159" y="83204"/>
                </a:lnTo>
                <a:lnTo>
                  <a:pt x="1592254" y="97548"/>
                </a:lnTo>
                <a:lnTo>
                  <a:pt x="1630246" y="112755"/>
                </a:lnTo>
                <a:lnTo>
                  <a:pt x="1693013" y="145518"/>
                </a:lnTo>
                <a:lnTo>
                  <a:pt x="1736645" y="181000"/>
                </a:lnTo>
                <a:lnTo>
                  <a:pt x="1759331" y="218713"/>
                </a:lnTo>
                <a:lnTo>
                  <a:pt x="1762252" y="238251"/>
                </a:lnTo>
                <a:lnTo>
                  <a:pt x="1759331" y="257790"/>
                </a:lnTo>
                <a:lnTo>
                  <a:pt x="1736645" y="295503"/>
                </a:lnTo>
                <a:lnTo>
                  <a:pt x="1693013" y="330985"/>
                </a:lnTo>
                <a:lnTo>
                  <a:pt x="1630246" y="363748"/>
                </a:lnTo>
                <a:lnTo>
                  <a:pt x="1592254" y="378955"/>
                </a:lnTo>
                <a:lnTo>
                  <a:pt x="1550159" y="393299"/>
                </a:lnTo>
                <a:lnTo>
                  <a:pt x="1504188" y="406717"/>
                </a:lnTo>
                <a:lnTo>
                  <a:pt x="1454566" y="419148"/>
                </a:lnTo>
                <a:lnTo>
                  <a:pt x="1401521" y="430532"/>
                </a:lnTo>
                <a:lnTo>
                  <a:pt x="1345279" y="440805"/>
                </a:lnTo>
                <a:lnTo>
                  <a:pt x="1286068" y="449908"/>
                </a:lnTo>
                <a:lnTo>
                  <a:pt x="1224113" y="457779"/>
                </a:lnTo>
                <a:lnTo>
                  <a:pt x="1159642" y="464356"/>
                </a:lnTo>
                <a:lnTo>
                  <a:pt x="1092881" y="469579"/>
                </a:lnTo>
                <a:lnTo>
                  <a:pt x="1024056" y="473385"/>
                </a:lnTo>
                <a:lnTo>
                  <a:pt x="953396" y="475714"/>
                </a:lnTo>
                <a:lnTo>
                  <a:pt x="881126" y="476503"/>
                </a:lnTo>
                <a:lnTo>
                  <a:pt x="808855" y="475714"/>
                </a:lnTo>
                <a:lnTo>
                  <a:pt x="738195" y="473385"/>
                </a:lnTo>
                <a:lnTo>
                  <a:pt x="669370" y="469579"/>
                </a:lnTo>
                <a:lnTo>
                  <a:pt x="602609" y="464356"/>
                </a:lnTo>
                <a:lnTo>
                  <a:pt x="538138" y="457779"/>
                </a:lnTo>
                <a:lnTo>
                  <a:pt x="476183" y="449908"/>
                </a:lnTo>
                <a:lnTo>
                  <a:pt x="416972" y="440805"/>
                </a:lnTo>
                <a:lnTo>
                  <a:pt x="360730" y="430532"/>
                </a:lnTo>
                <a:lnTo>
                  <a:pt x="307685" y="419148"/>
                </a:lnTo>
                <a:lnTo>
                  <a:pt x="258064" y="406717"/>
                </a:lnTo>
                <a:lnTo>
                  <a:pt x="212092" y="393299"/>
                </a:lnTo>
                <a:lnTo>
                  <a:pt x="169997" y="378955"/>
                </a:lnTo>
                <a:lnTo>
                  <a:pt x="132005" y="363748"/>
                </a:lnTo>
                <a:lnTo>
                  <a:pt x="69238" y="330985"/>
                </a:lnTo>
                <a:lnTo>
                  <a:pt x="25606" y="295503"/>
                </a:lnTo>
                <a:lnTo>
                  <a:pt x="2920" y="257790"/>
                </a:lnTo>
                <a:lnTo>
                  <a:pt x="0" y="238251"/>
                </a:lnTo>
                <a:close/>
              </a:path>
            </a:pathLst>
          </a:custGeom>
          <a:ln w="9525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203952" y="3558794"/>
            <a:ext cx="1049655" cy="302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10" b="1">
                <a:solidFill>
                  <a:srgbClr val="FFFFFF"/>
                </a:solidFill>
                <a:latin typeface="黑体"/>
                <a:cs typeface="黑体"/>
              </a:rPr>
              <a:t>移动支付</a:t>
            </a:r>
            <a:endParaRPr sz="2000">
              <a:latin typeface="黑体"/>
              <a:cs typeface="黑体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1320" y="2194560"/>
            <a:ext cx="2246376" cy="165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2984500" y="2217801"/>
            <a:ext cx="2160905" cy="1567180"/>
          </a:xfrm>
          <a:custGeom>
            <a:avLst/>
            <a:gdLst/>
            <a:ahLst/>
            <a:cxnLst/>
            <a:rect l="l" t="t" r="r" b="b"/>
            <a:pathLst>
              <a:path w="2160904" h="1567179">
                <a:moveTo>
                  <a:pt x="1080262" y="0"/>
                </a:moveTo>
                <a:lnTo>
                  <a:pt x="991659" y="2596"/>
                </a:lnTo>
                <a:lnTo>
                  <a:pt x="905029" y="10250"/>
                </a:lnTo>
                <a:lnTo>
                  <a:pt x="820651" y="22762"/>
                </a:lnTo>
                <a:lnTo>
                  <a:pt x="738802" y="39928"/>
                </a:lnTo>
                <a:lnTo>
                  <a:pt x="659761" y="61549"/>
                </a:lnTo>
                <a:lnTo>
                  <a:pt x="583804" y="87422"/>
                </a:lnTo>
                <a:lnTo>
                  <a:pt x="511211" y="117346"/>
                </a:lnTo>
                <a:lnTo>
                  <a:pt x="442258" y="151119"/>
                </a:lnTo>
                <a:lnTo>
                  <a:pt x="377225" y="188541"/>
                </a:lnTo>
                <a:lnTo>
                  <a:pt x="316388" y="229409"/>
                </a:lnTo>
                <a:lnTo>
                  <a:pt x="260027" y="273522"/>
                </a:lnTo>
                <a:lnTo>
                  <a:pt x="208418" y="320680"/>
                </a:lnTo>
                <a:lnTo>
                  <a:pt x="161840" y="370679"/>
                </a:lnTo>
                <a:lnTo>
                  <a:pt x="120570" y="423319"/>
                </a:lnTo>
                <a:lnTo>
                  <a:pt x="84887" y="478399"/>
                </a:lnTo>
                <a:lnTo>
                  <a:pt x="55069" y="535716"/>
                </a:lnTo>
                <a:lnTo>
                  <a:pt x="31393" y="595070"/>
                </a:lnTo>
                <a:lnTo>
                  <a:pt x="14137" y="656259"/>
                </a:lnTo>
                <a:lnTo>
                  <a:pt x="3580" y="719081"/>
                </a:lnTo>
                <a:lnTo>
                  <a:pt x="0" y="783336"/>
                </a:lnTo>
                <a:lnTo>
                  <a:pt x="3580" y="847591"/>
                </a:lnTo>
                <a:lnTo>
                  <a:pt x="14137" y="910416"/>
                </a:lnTo>
                <a:lnTo>
                  <a:pt x="31393" y="971609"/>
                </a:lnTo>
                <a:lnTo>
                  <a:pt x="55069" y="1030968"/>
                </a:lnTo>
                <a:lnTo>
                  <a:pt x="84887" y="1088292"/>
                </a:lnTo>
                <a:lnTo>
                  <a:pt x="120570" y="1143379"/>
                </a:lnTo>
                <a:lnTo>
                  <a:pt x="161840" y="1196028"/>
                </a:lnTo>
                <a:lnTo>
                  <a:pt x="208418" y="1246036"/>
                </a:lnTo>
                <a:lnTo>
                  <a:pt x="260027" y="1293203"/>
                </a:lnTo>
                <a:lnTo>
                  <a:pt x="316388" y="1337325"/>
                </a:lnTo>
                <a:lnTo>
                  <a:pt x="377225" y="1378203"/>
                </a:lnTo>
                <a:lnTo>
                  <a:pt x="442258" y="1415634"/>
                </a:lnTo>
                <a:lnTo>
                  <a:pt x="511211" y="1449416"/>
                </a:lnTo>
                <a:lnTo>
                  <a:pt x="583804" y="1479349"/>
                </a:lnTo>
                <a:lnTo>
                  <a:pt x="659761" y="1505229"/>
                </a:lnTo>
                <a:lnTo>
                  <a:pt x="738802" y="1526856"/>
                </a:lnTo>
                <a:lnTo>
                  <a:pt x="820651" y="1544029"/>
                </a:lnTo>
                <a:lnTo>
                  <a:pt x="905029" y="1556544"/>
                </a:lnTo>
                <a:lnTo>
                  <a:pt x="991659" y="1564201"/>
                </a:lnTo>
                <a:lnTo>
                  <a:pt x="1080262" y="1566799"/>
                </a:lnTo>
                <a:lnTo>
                  <a:pt x="1168865" y="1564201"/>
                </a:lnTo>
                <a:lnTo>
                  <a:pt x="1255497" y="1556544"/>
                </a:lnTo>
                <a:lnTo>
                  <a:pt x="1339880" y="1544029"/>
                </a:lnTo>
                <a:lnTo>
                  <a:pt x="1421734" y="1526856"/>
                </a:lnTo>
                <a:lnTo>
                  <a:pt x="1500782" y="1505229"/>
                </a:lnTo>
                <a:lnTo>
                  <a:pt x="1576746" y="1479349"/>
                </a:lnTo>
                <a:lnTo>
                  <a:pt x="1649348" y="1449416"/>
                </a:lnTo>
                <a:lnTo>
                  <a:pt x="1718309" y="1415634"/>
                </a:lnTo>
                <a:lnTo>
                  <a:pt x="1783352" y="1378203"/>
                </a:lnTo>
                <a:lnTo>
                  <a:pt x="1844198" y="1337325"/>
                </a:lnTo>
                <a:lnTo>
                  <a:pt x="1900569" y="1293203"/>
                </a:lnTo>
                <a:lnTo>
                  <a:pt x="1952188" y="1246036"/>
                </a:lnTo>
                <a:lnTo>
                  <a:pt x="1998775" y="1196028"/>
                </a:lnTo>
                <a:lnTo>
                  <a:pt x="2040053" y="1143379"/>
                </a:lnTo>
                <a:lnTo>
                  <a:pt x="2075743" y="1088292"/>
                </a:lnTo>
                <a:lnTo>
                  <a:pt x="2105568" y="1030968"/>
                </a:lnTo>
                <a:lnTo>
                  <a:pt x="2129249" y="971609"/>
                </a:lnTo>
                <a:lnTo>
                  <a:pt x="2146509" y="910416"/>
                </a:lnTo>
                <a:lnTo>
                  <a:pt x="2157069" y="847591"/>
                </a:lnTo>
                <a:lnTo>
                  <a:pt x="2160651" y="783336"/>
                </a:lnTo>
                <a:lnTo>
                  <a:pt x="2157069" y="719081"/>
                </a:lnTo>
                <a:lnTo>
                  <a:pt x="2146509" y="656259"/>
                </a:lnTo>
                <a:lnTo>
                  <a:pt x="2129249" y="595070"/>
                </a:lnTo>
                <a:lnTo>
                  <a:pt x="2105568" y="535716"/>
                </a:lnTo>
                <a:lnTo>
                  <a:pt x="2075743" y="478399"/>
                </a:lnTo>
                <a:lnTo>
                  <a:pt x="2040053" y="423319"/>
                </a:lnTo>
                <a:lnTo>
                  <a:pt x="1998775" y="370679"/>
                </a:lnTo>
                <a:lnTo>
                  <a:pt x="1952188" y="320680"/>
                </a:lnTo>
                <a:lnTo>
                  <a:pt x="1900569" y="273522"/>
                </a:lnTo>
                <a:lnTo>
                  <a:pt x="1844198" y="229409"/>
                </a:lnTo>
                <a:lnTo>
                  <a:pt x="1783352" y="188541"/>
                </a:lnTo>
                <a:lnTo>
                  <a:pt x="1718310" y="151119"/>
                </a:lnTo>
                <a:lnTo>
                  <a:pt x="1649348" y="117346"/>
                </a:lnTo>
                <a:lnTo>
                  <a:pt x="1576746" y="87422"/>
                </a:lnTo>
                <a:lnTo>
                  <a:pt x="1500782" y="61549"/>
                </a:lnTo>
                <a:lnTo>
                  <a:pt x="1421734" y="39928"/>
                </a:lnTo>
                <a:lnTo>
                  <a:pt x="1339880" y="22762"/>
                </a:lnTo>
                <a:lnTo>
                  <a:pt x="1255497" y="10250"/>
                </a:lnTo>
                <a:lnTo>
                  <a:pt x="1168865" y="2596"/>
                </a:lnTo>
                <a:lnTo>
                  <a:pt x="108026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579621" y="2853054"/>
            <a:ext cx="1142365" cy="1090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96520">
              <a:lnSpc>
                <a:spcPct val="100000"/>
              </a:lnSpc>
            </a:pPr>
            <a:r>
              <a:rPr dirty="0" sz="1600" spc="-20" b="1">
                <a:latin typeface="微软雅黑"/>
                <a:cs typeface="微软雅黑"/>
              </a:rPr>
              <a:t>互联网金融</a:t>
            </a:r>
            <a:endParaRPr sz="1600">
              <a:latin typeface="微软雅黑"/>
              <a:cs typeface="微软雅黑"/>
            </a:endParaRPr>
          </a:p>
          <a:p>
            <a:pPr algn="ctr" marL="1270">
              <a:lnSpc>
                <a:spcPct val="100000"/>
              </a:lnSpc>
              <a:spcBef>
                <a:spcPts val="280"/>
              </a:spcBef>
            </a:pPr>
            <a:r>
              <a:rPr dirty="0" sz="1600" spc="-20" b="1">
                <a:latin typeface="微软雅黑"/>
                <a:cs typeface="微软雅黑"/>
              </a:rPr>
              <a:t>（元年）</a:t>
            </a:r>
            <a:endParaRPr sz="1600">
              <a:latin typeface="微软雅黑"/>
              <a:cs typeface="微软雅黑"/>
            </a:endParaRPr>
          </a:p>
          <a:p>
            <a:pPr marL="723900">
              <a:lnSpc>
                <a:spcPct val="100000"/>
              </a:lnSpc>
              <a:spcBef>
                <a:spcPts val="530"/>
              </a:spcBef>
            </a:pPr>
            <a:r>
              <a:rPr dirty="0" sz="1600" spc="-25">
                <a:latin typeface="微软雅黑"/>
                <a:cs typeface="微软雅黑"/>
              </a:rPr>
              <a:t>网络</a:t>
            </a:r>
            <a:endParaRPr sz="1600">
              <a:latin typeface="微软雅黑"/>
              <a:cs typeface="微软雅黑"/>
            </a:endParaRPr>
          </a:p>
          <a:p>
            <a:pPr marL="7239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保险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8719" y="2395854"/>
            <a:ext cx="431165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600" spc="-15">
                <a:latin typeface="微软雅黑"/>
                <a:cs typeface="微软雅黑"/>
              </a:rPr>
              <a:t>网络 支付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2869" y="4425696"/>
            <a:ext cx="56197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2003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4848" y="4421123"/>
            <a:ext cx="56197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2013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15430" y="4432096"/>
            <a:ext cx="56197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微软雅黑"/>
                <a:cs typeface="微软雅黑"/>
              </a:rPr>
              <a:t>2023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9167" y="3263010"/>
            <a:ext cx="431165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>
                <a:latin typeface="微软雅黑"/>
                <a:cs typeface="微软雅黑"/>
              </a:rPr>
              <a:t>网络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贷款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7547" y="1938654"/>
            <a:ext cx="431800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网络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众筹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9802" y="1675003"/>
            <a:ext cx="431165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5">
                <a:latin typeface="微软雅黑"/>
                <a:cs typeface="微软雅黑"/>
              </a:rPr>
              <a:t>网络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征信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4711" y="1062227"/>
            <a:ext cx="312419" cy="3387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222565" y="1198499"/>
            <a:ext cx="118110" cy="3189605"/>
          </a:xfrm>
          <a:custGeom>
            <a:avLst/>
            <a:gdLst/>
            <a:ahLst/>
            <a:cxnLst/>
            <a:rect l="l" t="t" r="r" b="b"/>
            <a:pathLst>
              <a:path w="118109" h="3189604">
                <a:moveTo>
                  <a:pt x="58776" y="50437"/>
                </a:moveTo>
                <a:lnTo>
                  <a:pt x="46289" y="72026"/>
                </a:lnTo>
                <a:lnTo>
                  <a:pt x="46226" y="94741"/>
                </a:lnTo>
                <a:lnTo>
                  <a:pt x="58610" y="3189401"/>
                </a:lnTo>
                <a:lnTo>
                  <a:pt x="84010" y="3189300"/>
                </a:lnTo>
                <a:lnTo>
                  <a:pt x="71498" y="72026"/>
                </a:lnTo>
                <a:lnTo>
                  <a:pt x="58776" y="50437"/>
                </a:lnTo>
                <a:close/>
              </a:path>
              <a:path w="118109" h="3189604">
                <a:moveTo>
                  <a:pt x="58610" y="0"/>
                </a:moveTo>
                <a:lnTo>
                  <a:pt x="3505" y="95250"/>
                </a:lnTo>
                <a:lnTo>
                  <a:pt x="0" y="101346"/>
                </a:lnTo>
                <a:lnTo>
                  <a:pt x="2070" y="109092"/>
                </a:lnTo>
                <a:lnTo>
                  <a:pt x="8140" y="112522"/>
                </a:lnTo>
                <a:lnTo>
                  <a:pt x="14224" y="116077"/>
                </a:lnTo>
                <a:lnTo>
                  <a:pt x="21983" y="114046"/>
                </a:lnTo>
                <a:lnTo>
                  <a:pt x="46136" y="72289"/>
                </a:lnTo>
                <a:lnTo>
                  <a:pt x="45948" y="25273"/>
                </a:lnTo>
                <a:lnTo>
                  <a:pt x="73408" y="25146"/>
                </a:lnTo>
                <a:lnTo>
                  <a:pt x="58610" y="0"/>
                </a:lnTo>
                <a:close/>
              </a:path>
              <a:path w="118109" h="3189604">
                <a:moveTo>
                  <a:pt x="73408" y="25146"/>
                </a:moveTo>
                <a:lnTo>
                  <a:pt x="71310" y="25146"/>
                </a:lnTo>
                <a:lnTo>
                  <a:pt x="71498" y="72026"/>
                </a:lnTo>
                <a:lnTo>
                  <a:pt x="92519" y="107696"/>
                </a:lnTo>
                <a:lnTo>
                  <a:pt x="96075" y="113664"/>
                </a:lnTo>
                <a:lnTo>
                  <a:pt x="103822" y="115697"/>
                </a:lnTo>
                <a:lnTo>
                  <a:pt x="109791" y="112140"/>
                </a:lnTo>
                <a:lnTo>
                  <a:pt x="115887" y="108585"/>
                </a:lnTo>
                <a:lnTo>
                  <a:pt x="117919" y="100837"/>
                </a:lnTo>
                <a:lnTo>
                  <a:pt x="114363" y="94741"/>
                </a:lnTo>
                <a:lnTo>
                  <a:pt x="73408" y="25146"/>
                </a:lnTo>
                <a:close/>
              </a:path>
              <a:path w="118109" h="3189604">
                <a:moveTo>
                  <a:pt x="71310" y="25146"/>
                </a:moveTo>
                <a:lnTo>
                  <a:pt x="45948" y="25273"/>
                </a:lnTo>
                <a:lnTo>
                  <a:pt x="46136" y="72289"/>
                </a:lnTo>
                <a:lnTo>
                  <a:pt x="58776" y="50437"/>
                </a:lnTo>
                <a:lnTo>
                  <a:pt x="47688" y="31623"/>
                </a:lnTo>
                <a:lnTo>
                  <a:pt x="71336" y="31623"/>
                </a:lnTo>
                <a:lnTo>
                  <a:pt x="71310" y="25146"/>
                </a:lnTo>
                <a:close/>
              </a:path>
              <a:path w="118109" h="3189604">
                <a:moveTo>
                  <a:pt x="71336" y="31623"/>
                </a:moveTo>
                <a:lnTo>
                  <a:pt x="69659" y="31623"/>
                </a:lnTo>
                <a:lnTo>
                  <a:pt x="58776" y="50437"/>
                </a:lnTo>
                <a:lnTo>
                  <a:pt x="71498" y="72026"/>
                </a:lnTo>
                <a:lnTo>
                  <a:pt x="71336" y="31623"/>
                </a:lnTo>
                <a:close/>
              </a:path>
              <a:path w="118109" h="3189604">
                <a:moveTo>
                  <a:pt x="69659" y="31623"/>
                </a:moveTo>
                <a:lnTo>
                  <a:pt x="47688" y="31623"/>
                </a:lnTo>
                <a:lnTo>
                  <a:pt x="58776" y="50437"/>
                </a:lnTo>
                <a:lnTo>
                  <a:pt x="69659" y="31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239011" y="4241291"/>
            <a:ext cx="7234428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281049" y="4317441"/>
            <a:ext cx="7036434" cy="118110"/>
          </a:xfrm>
          <a:custGeom>
            <a:avLst/>
            <a:gdLst/>
            <a:ahLst/>
            <a:cxnLst/>
            <a:rect l="l" t="t" r="r" b="b"/>
            <a:pathLst>
              <a:path w="7036434" h="118110">
                <a:moveTo>
                  <a:pt x="6963654" y="71747"/>
                </a:moveTo>
                <a:lnTo>
                  <a:pt x="6921881" y="95923"/>
                </a:lnTo>
                <a:lnTo>
                  <a:pt x="6919849" y="103695"/>
                </a:lnTo>
                <a:lnTo>
                  <a:pt x="6923405" y="109766"/>
                </a:lnTo>
                <a:lnTo>
                  <a:pt x="6926833" y="115836"/>
                </a:lnTo>
                <a:lnTo>
                  <a:pt x="6934708" y="117906"/>
                </a:lnTo>
                <a:lnTo>
                  <a:pt x="6940677" y="114388"/>
                </a:lnTo>
                <a:lnTo>
                  <a:pt x="7014123" y="71907"/>
                </a:lnTo>
                <a:lnTo>
                  <a:pt x="6963654" y="71747"/>
                </a:lnTo>
                <a:close/>
              </a:path>
              <a:path w="7036434" h="118110">
                <a:moveTo>
                  <a:pt x="6985499" y="59104"/>
                </a:moveTo>
                <a:lnTo>
                  <a:pt x="6963654" y="71747"/>
                </a:lnTo>
                <a:lnTo>
                  <a:pt x="7010908" y="71907"/>
                </a:lnTo>
                <a:lnTo>
                  <a:pt x="7010916" y="70154"/>
                </a:lnTo>
                <a:lnTo>
                  <a:pt x="7004304" y="70154"/>
                </a:lnTo>
                <a:lnTo>
                  <a:pt x="6985499" y="59104"/>
                </a:lnTo>
                <a:close/>
              </a:path>
              <a:path w="7036434" h="118110">
                <a:moveTo>
                  <a:pt x="6935089" y="0"/>
                </a:moveTo>
                <a:lnTo>
                  <a:pt x="6927215" y="2019"/>
                </a:lnTo>
                <a:lnTo>
                  <a:pt x="6920103" y="14109"/>
                </a:lnTo>
                <a:lnTo>
                  <a:pt x="6922134" y="21894"/>
                </a:lnTo>
                <a:lnTo>
                  <a:pt x="6963791" y="46347"/>
                </a:lnTo>
                <a:lnTo>
                  <a:pt x="7011034" y="46507"/>
                </a:lnTo>
                <a:lnTo>
                  <a:pt x="7010908" y="71907"/>
                </a:lnTo>
                <a:lnTo>
                  <a:pt x="7014123" y="71907"/>
                </a:lnTo>
                <a:lnTo>
                  <a:pt x="7035927" y="59296"/>
                </a:lnTo>
                <a:lnTo>
                  <a:pt x="6935089" y="0"/>
                </a:lnTo>
                <a:close/>
              </a:path>
              <a:path w="7036434" h="118110">
                <a:moveTo>
                  <a:pt x="126" y="22783"/>
                </a:moveTo>
                <a:lnTo>
                  <a:pt x="0" y="48183"/>
                </a:lnTo>
                <a:lnTo>
                  <a:pt x="6963654" y="71747"/>
                </a:lnTo>
                <a:lnTo>
                  <a:pt x="6985499" y="59104"/>
                </a:lnTo>
                <a:lnTo>
                  <a:pt x="6963791" y="46347"/>
                </a:lnTo>
                <a:lnTo>
                  <a:pt x="126" y="22783"/>
                </a:lnTo>
                <a:close/>
              </a:path>
              <a:path w="7036434" h="118110">
                <a:moveTo>
                  <a:pt x="7004304" y="48221"/>
                </a:moveTo>
                <a:lnTo>
                  <a:pt x="6985499" y="59104"/>
                </a:lnTo>
                <a:lnTo>
                  <a:pt x="7004304" y="70154"/>
                </a:lnTo>
                <a:lnTo>
                  <a:pt x="7004304" y="48221"/>
                </a:lnTo>
                <a:close/>
              </a:path>
              <a:path w="7036434" h="118110">
                <a:moveTo>
                  <a:pt x="7011026" y="48221"/>
                </a:moveTo>
                <a:lnTo>
                  <a:pt x="7004304" y="48221"/>
                </a:lnTo>
                <a:lnTo>
                  <a:pt x="7004304" y="70154"/>
                </a:lnTo>
                <a:lnTo>
                  <a:pt x="7010916" y="70154"/>
                </a:lnTo>
                <a:lnTo>
                  <a:pt x="7011026" y="48221"/>
                </a:lnTo>
                <a:close/>
              </a:path>
              <a:path w="7036434" h="118110">
                <a:moveTo>
                  <a:pt x="6963791" y="46347"/>
                </a:moveTo>
                <a:lnTo>
                  <a:pt x="6985499" y="59104"/>
                </a:lnTo>
                <a:lnTo>
                  <a:pt x="7004304" y="48221"/>
                </a:lnTo>
                <a:lnTo>
                  <a:pt x="7011026" y="48221"/>
                </a:lnTo>
                <a:lnTo>
                  <a:pt x="7011034" y="46507"/>
                </a:lnTo>
                <a:lnTo>
                  <a:pt x="6963791" y="46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709798" y="3140455"/>
            <a:ext cx="562610" cy="1061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国际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600" spc="-25">
                <a:latin typeface="微软雅黑"/>
                <a:cs typeface="微软雅黑"/>
              </a:rPr>
              <a:t>清算</a:t>
            </a:r>
            <a:endParaRPr sz="1600">
              <a:latin typeface="微软雅黑"/>
              <a:cs typeface="微软雅黑"/>
            </a:endParaRPr>
          </a:p>
          <a:p>
            <a:pPr marL="144145">
              <a:lnSpc>
                <a:spcPct val="100000"/>
              </a:lnSpc>
              <a:spcBef>
                <a:spcPts val="575"/>
              </a:spcBef>
            </a:pPr>
            <a:r>
              <a:rPr dirty="0" sz="1600" spc="-25">
                <a:latin typeface="微软雅黑"/>
                <a:cs typeface="微软雅黑"/>
              </a:rPr>
              <a:t>网络</a:t>
            </a:r>
            <a:endParaRPr sz="1600">
              <a:latin typeface="微软雅黑"/>
              <a:cs typeface="微软雅黑"/>
            </a:endParaRPr>
          </a:p>
          <a:p>
            <a:pPr marL="144145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理财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8776" y="2586354"/>
            <a:ext cx="431165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600" spc="-15">
                <a:latin typeface="微软雅黑"/>
                <a:cs typeface="微软雅黑"/>
              </a:rPr>
              <a:t>网络 银行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31734" y="4523638"/>
            <a:ext cx="431165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latin typeface="微软雅黑"/>
                <a:cs typeface="微软雅黑"/>
              </a:rPr>
              <a:t>时间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141" y="4190"/>
            <a:ext cx="6125845" cy="487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835"/>
              </a:lnSpc>
            </a:pP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互联网金融的发展过程</a:t>
            </a:r>
            <a:r>
              <a:rPr dirty="0" sz="3200" spc="-15" b="1">
                <a:solidFill>
                  <a:srgbClr val="FFFFFF"/>
                </a:solidFill>
                <a:latin typeface="微软雅黑"/>
                <a:cs typeface="微软雅黑"/>
              </a:rPr>
              <a:t>：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从业</a:t>
            </a:r>
            <a:r>
              <a:rPr dirty="0" sz="3200" spc="-15" b="1">
                <a:solidFill>
                  <a:srgbClr val="FFFFFF"/>
                </a:solidFill>
                <a:latin typeface="微软雅黑"/>
                <a:cs typeface="微软雅黑"/>
              </a:rPr>
              <a:t>态</a:t>
            </a:r>
            <a:r>
              <a:rPr dirty="0" sz="3200" b="1">
                <a:solidFill>
                  <a:srgbClr val="FFFFFF"/>
                </a:solidFill>
                <a:latin typeface="微软雅黑"/>
                <a:cs typeface="微软雅黑"/>
              </a:rPr>
              <a:t>看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65850" y="2554223"/>
            <a:ext cx="1020762" cy="768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397125" y="2811526"/>
            <a:ext cx="1146175" cy="282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375025" y="3922712"/>
            <a:ext cx="293687" cy="276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349375" y="2062162"/>
            <a:ext cx="1047750" cy="2936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057650" y="3983037"/>
            <a:ext cx="1285875" cy="242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64565" y="717803"/>
            <a:ext cx="6711950" cy="84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742315">
              <a:lnSpc>
                <a:spcPct val="100000"/>
              </a:lnSpc>
            </a:pPr>
            <a:r>
              <a:rPr dirty="0" sz="1800" b="1">
                <a:latin typeface="微软雅黑"/>
                <a:cs typeface="微软雅黑"/>
              </a:rPr>
              <a:t>新经济成长、传统金融升级转型、金融消费者行为发生改变</a:t>
            </a:r>
            <a:endParaRPr sz="1800">
              <a:latin typeface="微软雅黑"/>
              <a:cs typeface="微软雅黑"/>
            </a:endParaRPr>
          </a:p>
          <a:p>
            <a:pPr>
              <a:lnSpc>
                <a:spcPts val="2400"/>
              </a:lnSpc>
              <a:spcBef>
                <a:spcPts val="37"/>
              </a:spcBef>
            </a:pPr>
            <a:endParaRPr sz="2400"/>
          </a:p>
          <a:p>
            <a:pPr marL="12700">
              <a:lnSpc>
                <a:spcPct val="100000"/>
              </a:lnSpc>
            </a:pPr>
            <a:r>
              <a:rPr dirty="0" sz="1600" spc="-20" b="1">
                <a:latin typeface="微软雅黑"/>
                <a:cs typeface="微软雅黑"/>
              </a:rPr>
              <a:t>影响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43853" y="1994154"/>
            <a:ext cx="633730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600" spc="-15">
                <a:latin typeface="微软雅黑"/>
                <a:cs typeface="微软雅黑"/>
              </a:rPr>
              <a:t>网络 货币？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z="2800" spc="-30"/>
              <a:t>新的生态、新的物种：全新的交易</a:t>
            </a:r>
            <a:r>
              <a:rPr dirty="0" sz="2800" spc="-25"/>
              <a:t>双</a:t>
            </a:r>
            <a:r>
              <a:rPr dirty="0" sz="2800" spc="-30"/>
              <a:t>方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31265" y="1136015"/>
            <a:ext cx="6266815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Wingdings"/>
                <a:cs typeface="Wingdings"/>
              </a:rPr>
              <a:t></a:t>
            </a:r>
            <a:r>
              <a:rPr dirty="0" sz="2400">
                <a:latin typeface="Times"/>
                <a:cs typeface="Times"/>
              </a:rPr>
              <a:t> </a:t>
            </a:r>
            <a:r>
              <a:rPr dirty="0" sz="2400" spc="-295">
                <a:latin typeface="Times"/>
                <a:cs typeface="Times"/>
              </a:rPr>
              <a:t> </a:t>
            </a:r>
            <a:r>
              <a:rPr dirty="0" sz="2400" b="1">
                <a:latin typeface="微软雅黑"/>
                <a:cs typeface="微软雅黑"/>
              </a:rPr>
              <a:t>伴生</a:t>
            </a:r>
            <a:r>
              <a:rPr dirty="0" sz="1600" spc="-20" b="1">
                <a:latin typeface="微软雅黑"/>
                <a:cs typeface="微软雅黑"/>
              </a:rPr>
              <a:t>：</a:t>
            </a:r>
            <a:r>
              <a:rPr dirty="0" sz="2000" b="1">
                <a:latin typeface="微软雅黑"/>
                <a:cs typeface="微软雅黑"/>
              </a:rPr>
              <a:t>传统经济的互联网化，带</a:t>
            </a:r>
            <a:r>
              <a:rPr dirty="0" sz="2000" spc="-15" b="1">
                <a:latin typeface="微软雅黑"/>
                <a:cs typeface="微软雅黑"/>
              </a:rPr>
              <a:t>来</a:t>
            </a:r>
            <a:r>
              <a:rPr dirty="0" sz="2000" b="1">
                <a:latin typeface="微软雅黑"/>
                <a:cs typeface="微软雅黑"/>
              </a:rPr>
              <a:t>金融</a:t>
            </a:r>
            <a:r>
              <a:rPr dirty="0" sz="2000" spc="-15" b="1">
                <a:latin typeface="微软雅黑"/>
                <a:cs typeface="微软雅黑"/>
              </a:rPr>
              <a:t>服</a:t>
            </a:r>
            <a:r>
              <a:rPr dirty="0" sz="2000" b="1">
                <a:latin typeface="微软雅黑"/>
                <a:cs typeface="微软雅黑"/>
              </a:rPr>
              <a:t>务互</a:t>
            </a:r>
            <a:r>
              <a:rPr dirty="0" sz="2000" spc="-15" b="1">
                <a:latin typeface="微软雅黑"/>
                <a:cs typeface="微软雅黑"/>
              </a:rPr>
              <a:t>联</a:t>
            </a:r>
            <a:r>
              <a:rPr dirty="0" sz="2000" b="1">
                <a:latin typeface="微软雅黑"/>
                <a:cs typeface="微软雅黑"/>
              </a:rPr>
              <a:t>网化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265" y="1786508"/>
            <a:ext cx="4590415" cy="2695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53135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如：支付宝和阿里小贷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ts val="950"/>
              </a:lnSpc>
              <a:spcBef>
                <a:spcPts val="13"/>
              </a:spcBef>
            </a:pPr>
            <a:endParaRPr sz="950"/>
          </a:p>
          <a:p>
            <a:pPr>
              <a:lnSpc>
                <a:spcPts val="1600"/>
              </a:lnSpc>
            </a:pPr>
            <a:endParaRPr sz="1600"/>
          </a:p>
          <a:p>
            <a:pPr marL="12700">
              <a:lnSpc>
                <a:spcPct val="100000"/>
              </a:lnSpc>
            </a:pPr>
            <a:r>
              <a:rPr dirty="0" sz="2400">
                <a:latin typeface="Wingdings"/>
                <a:cs typeface="Wingdings"/>
              </a:rPr>
              <a:t></a:t>
            </a:r>
            <a:r>
              <a:rPr dirty="0" sz="2400">
                <a:latin typeface="Times"/>
                <a:cs typeface="Times"/>
              </a:rPr>
              <a:t> </a:t>
            </a:r>
            <a:r>
              <a:rPr dirty="0" sz="2400" spc="-295">
                <a:latin typeface="Times"/>
                <a:cs typeface="Times"/>
              </a:rPr>
              <a:t> </a:t>
            </a:r>
            <a:r>
              <a:rPr dirty="0" sz="2400" b="1">
                <a:latin typeface="微软雅黑"/>
                <a:cs typeface="微软雅黑"/>
              </a:rPr>
              <a:t>改造</a:t>
            </a:r>
            <a:r>
              <a:rPr dirty="0" sz="2000" b="1">
                <a:latin typeface="微软雅黑"/>
                <a:cs typeface="微软雅黑"/>
              </a:rPr>
              <a:t>：传统金融服务的互联</a:t>
            </a:r>
            <a:r>
              <a:rPr dirty="0" sz="2000" spc="-15" b="1">
                <a:latin typeface="微软雅黑"/>
                <a:cs typeface="微软雅黑"/>
              </a:rPr>
              <a:t>网</a:t>
            </a:r>
            <a:r>
              <a:rPr dirty="0" sz="2000" b="1">
                <a:latin typeface="微软雅黑"/>
                <a:cs typeface="微软雅黑"/>
              </a:rPr>
              <a:t>化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ts val="2200"/>
              </a:lnSpc>
              <a:spcBef>
                <a:spcPts val="39"/>
              </a:spcBef>
            </a:pPr>
            <a:endParaRPr sz="2200"/>
          </a:p>
          <a:p>
            <a:pPr marL="1278890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如：直销银行</a:t>
            </a:r>
            <a:r>
              <a:rPr dirty="0" sz="1600" spc="-15">
                <a:latin typeface="微软雅黑"/>
                <a:cs typeface="微软雅黑"/>
              </a:rPr>
              <a:t>(</a:t>
            </a:r>
            <a:r>
              <a:rPr dirty="0" sz="1600" spc="-15">
                <a:latin typeface="微软雅黑"/>
                <a:cs typeface="微软雅黑"/>
              </a:rPr>
              <a:t>D</a:t>
            </a:r>
            <a:r>
              <a:rPr dirty="0" sz="1600" spc="-20">
                <a:latin typeface="微软雅黑"/>
                <a:cs typeface="微软雅黑"/>
              </a:rPr>
              <a:t>ire</a:t>
            </a:r>
            <a:r>
              <a:rPr dirty="0" sz="1600" spc="-15">
                <a:latin typeface="微软雅黑"/>
                <a:cs typeface="微软雅黑"/>
              </a:rPr>
              <a:t>c</a:t>
            </a:r>
            <a:r>
              <a:rPr dirty="0" sz="1600" spc="-10">
                <a:latin typeface="微软雅黑"/>
                <a:cs typeface="微软雅黑"/>
              </a:rPr>
              <a:t>t</a:t>
            </a:r>
            <a:r>
              <a:rPr dirty="0" sz="1600" spc="60">
                <a:latin typeface="微软雅黑"/>
                <a:cs typeface="微软雅黑"/>
              </a:rPr>
              <a:t> </a:t>
            </a:r>
            <a:r>
              <a:rPr dirty="0" sz="1600" spc="-15">
                <a:latin typeface="微软雅黑"/>
                <a:cs typeface="微软雅黑"/>
              </a:rPr>
              <a:t>Bank)</a:t>
            </a:r>
            <a:r>
              <a:rPr dirty="0" sz="1600" spc="-20">
                <a:latin typeface="微软雅黑"/>
                <a:cs typeface="微软雅黑"/>
              </a:rPr>
              <a:t>，陆金所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ts val="950"/>
              </a:lnSpc>
              <a:spcBef>
                <a:spcPts val="11"/>
              </a:spcBef>
            </a:pPr>
            <a:endParaRPr sz="950"/>
          </a:p>
          <a:p>
            <a:pPr>
              <a:lnSpc>
                <a:spcPts val="1600"/>
              </a:lnSpc>
            </a:pPr>
            <a:endParaRPr sz="1600"/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6600"/>
                </a:solidFill>
                <a:latin typeface="Wingdings"/>
                <a:cs typeface="Wingdings"/>
              </a:rPr>
              <a:t></a:t>
            </a:r>
            <a:r>
              <a:rPr dirty="0" sz="2400">
                <a:solidFill>
                  <a:srgbClr val="FF6600"/>
                </a:solidFill>
                <a:latin typeface="Times"/>
                <a:cs typeface="Times"/>
              </a:rPr>
              <a:t> </a:t>
            </a:r>
            <a:r>
              <a:rPr dirty="0" sz="2400" spc="-295">
                <a:solidFill>
                  <a:srgbClr val="FF6600"/>
                </a:solidFill>
                <a:latin typeface="Times"/>
                <a:cs typeface="Times"/>
              </a:rPr>
              <a:t> </a:t>
            </a:r>
            <a:r>
              <a:rPr dirty="0" sz="2400" spc="-5" b="1">
                <a:solidFill>
                  <a:srgbClr val="FF6600"/>
                </a:solidFill>
                <a:latin typeface="微软雅黑"/>
                <a:cs typeface="微软雅黑"/>
              </a:rPr>
              <a:t>新生：</a:t>
            </a:r>
            <a:r>
              <a:rPr dirty="0" sz="2000" spc="-5" b="1">
                <a:solidFill>
                  <a:srgbClr val="FF6600"/>
                </a:solidFill>
                <a:latin typeface="微软雅黑"/>
                <a:cs typeface="微软雅黑"/>
              </a:rPr>
              <a:t>利用互联网技术创新金</a:t>
            </a:r>
            <a:r>
              <a:rPr dirty="0" sz="2000" spc="-15" b="1">
                <a:solidFill>
                  <a:srgbClr val="FF6600"/>
                </a:solidFill>
                <a:latin typeface="微软雅黑"/>
                <a:cs typeface="微软雅黑"/>
              </a:rPr>
              <a:t>融</a:t>
            </a:r>
            <a:r>
              <a:rPr dirty="0" sz="2000" spc="-5" b="1">
                <a:solidFill>
                  <a:srgbClr val="FF6600"/>
                </a:solidFill>
                <a:latin typeface="微软雅黑"/>
                <a:cs typeface="微软雅黑"/>
              </a:rPr>
              <a:t>服务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ts val="2200"/>
              </a:lnSpc>
              <a:spcBef>
                <a:spcPts val="40"/>
              </a:spcBef>
            </a:pPr>
            <a:endParaRPr sz="2200"/>
          </a:p>
          <a:p>
            <a:pPr marL="953135">
              <a:lnSpc>
                <a:spcPct val="100000"/>
              </a:lnSpc>
            </a:pPr>
            <a:r>
              <a:rPr dirty="0" sz="1600" spc="-20">
                <a:latin typeface="微软雅黑"/>
                <a:cs typeface="微软雅黑"/>
              </a:rPr>
              <a:t>如：余额宝，</a:t>
            </a:r>
            <a:r>
              <a:rPr dirty="0" sz="1600" spc="-10">
                <a:latin typeface="微软雅黑"/>
                <a:cs typeface="微软雅黑"/>
              </a:rPr>
              <a:t>P2</a:t>
            </a:r>
            <a:r>
              <a:rPr dirty="0" sz="1600" spc="-20">
                <a:latin typeface="微软雅黑"/>
                <a:cs typeface="微软雅黑"/>
              </a:rPr>
              <a:t>P</a:t>
            </a:r>
            <a:r>
              <a:rPr dirty="0" sz="1600" spc="-20">
                <a:latin typeface="微软雅黑"/>
                <a:cs typeface="微软雅黑"/>
              </a:rPr>
              <a:t>，</a:t>
            </a:r>
            <a:r>
              <a:rPr dirty="0" sz="1600" spc="30">
                <a:latin typeface="微软雅黑"/>
                <a:cs typeface="微软雅黑"/>
              </a:rPr>
              <a:t> </a:t>
            </a:r>
            <a:r>
              <a:rPr dirty="0" sz="1600" spc="-20">
                <a:latin typeface="微软雅黑"/>
                <a:cs typeface="微软雅黑"/>
              </a:rPr>
              <a:t>众筹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16751" y="1706562"/>
            <a:ext cx="1658874" cy="484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516751" y="2419350"/>
            <a:ext cx="1658874" cy="47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516751" y="3189287"/>
            <a:ext cx="1658874" cy="4333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79070">
              <a:lnSpc>
                <a:spcPct val="100000"/>
              </a:lnSpc>
            </a:pPr>
            <a:r>
              <a:rPr dirty="0" sz="2400"/>
              <a:t>互联</a:t>
            </a:r>
            <a:r>
              <a:rPr dirty="0" sz="2400" spc="-5"/>
              <a:t>网</a:t>
            </a:r>
            <a:r>
              <a:rPr dirty="0" sz="2400" spc="-5">
                <a:latin typeface="微软雅黑"/>
                <a:cs typeface="微软雅黑"/>
              </a:rPr>
              <a:t>+</a:t>
            </a:r>
            <a:r>
              <a:rPr dirty="0" sz="2400"/>
              <a:t>金融</a:t>
            </a:r>
            <a:r>
              <a:rPr dirty="0" sz="2400" spc="-5"/>
              <a:t> </a:t>
            </a:r>
            <a:r>
              <a:rPr dirty="0" sz="2400"/>
              <a:t>现状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0112" y="987425"/>
            <a:ext cx="7199630" cy="2936875"/>
          </a:xfrm>
          <a:custGeom>
            <a:avLst/>
            <a:gdLst/>
            <a:ahLst/>
            <a:cxnLst/>
            <a:rect l="l" t="t" r="r" b="b"/>
            <a:pathLst>
              <a:path w="7199630" h="2936875">
                <a:moveTo>
                  <a:pt x="0" y="2936875"/>
                </a:moveTo>
                <a:lnTo>
                  <a:pt x="7199249" y="2936875"/>
                </a:lnTo>
                <a:lnTo>
                  <a:pt x="7199249" y="0"/>
                </a:lnTo>
                <a:lnTo>
                  <a:pt x="0" y="0"/>
                </a:lnTo>
                <a:lnTo>
                  <a:pt x="0" y="2936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900112" y="987425"/>
            <a:ext cx="7199630" cy="2936875"/>
          </a:xfrm>
          <a:custGeom>
            <a:avLst/>
            <a:gdLst/>
            <a:ahLst/>
            <a:cxnLst/>
            <a:rect l="l" t="t" r="r" b="b"/>
            <a:pathLst>
              <a:path w="7199630" h="2936875">
                <a:moveTo>
                  <a:pt x="0" y="2936875"/>
                </a:moveTo>
                <a:lnTo>
                  <a:pt x="7199249" y="2936875"/>
                </a:lnTo>
                <a:lnTo>
                  <a:pt x="7199249" y="0"/>
                </a:lnTo>
                <a:lnTo>
                  <a:pt x="0" y="0"/>
                </a:lnTo>
                <a:lnTo>
                  <a:pt x="0" y="2936875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79119" y="1157985"/>
            <a:ext cx="6683375" cy="2616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2000">
                <a:solidFill>
                  <a:srgbClr val="FF9933"/>
                </a:solidFill>
                <a:latin typeface="Wingdings"/>
                <a:cs typeface="Wingdings"/>
              </a:rPr>
              <a:t></a:t>
            </a:r>
            <a:r>
              <a:rPr dirty="0" sz="2000">
                <a:solidFill>
                  <a:srgbClr val="FF9933"/>
                </a:solidFill>
                <a:latin typeface="Times"/>
                <a:cs typeface="Times"/>
              </a:rPr>
              <a:t>	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互联网金融总体规模已</a:t>
            </a:r>
            <a:r>
              <a:rPr dirty="0" sz="2000" spc="-10">
                <a:solidFill>
                  <a:srgbClr val="5F5F5F"/>
                </a:solidFill>
                <a:latin typeface="微软雅黑"/>
                <a:cs typeface="微软雅黑"/>
              </a:rPr>
              <a:t>达</a:t>
            </a:r>
            <a:r>
              <a:rPr dirty="0" sz="2800" spc="-20">
                <a:solidFill>
                  <a:srgbClr val="00AFEF"/>
                </a:solidFill>
                <a:latin typeface="微软雅黑"/>
                <a:cs typeface="微软雅黑"/>
              </a:rPr>
              <a:t>1</a:t>
            </a:r>
            <a:r>
              <a:rPr dirty="0" sz="2800" spc="-30">
                <a:solidFill>
                  <a:srgbClr val="00AFEF"/>
                </a:solidFill>
                <a:latin typeface="微软雅黑"/>
                <a:cs typeface="微软雅黑"/>
              </a:rPr>
              <a:t>0</a:t>
            </a:r>
            <a:r>
              <a:rPr dirty="0" sz="2800" spc="-30">
                <a:solidFill>
                  <a:srgbClr val="00AFEF"/>
                </a:solidFill>
                <a:latin typeface="微软雅黑"/>
                <a:cs typeface="微软雅黑"/>
              </a:rPr>
              <a:t>万亿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！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  <a:tabLst>
                <a:tab pos="354965" algn="l"/>
              </a:tabLst>
            </a:pPr>
            <a:r>
              <a:rPr dirty="0" sz="2000">
                <a:solidFill>
                  <a:srgbClr val="FF9933"/>
                </a:solidFill>
                <a:latin typeface="Wingdings"/>
                <a:cs typeface="Wingdings"/>
              </a:rPr>
              <a:t></a:t>
            </a:r>
            <a:r>
              <a:rPr dirty="0" sz="2000">
                <a:solidFill>
                  <a:srgbClr val="FF9933"/>
                </a:solidFill>
                <a:latin typeface="Times"/>
                <a:cs typeface="Times"/>
              </a:rPr>
              <a:t>	</a:t>
            </a:r>
            <a:r>
              <a:rPr dirty="0" sz="2000" spc="-5">
                <a:solidFill>
                  <a:srgbClr val="5F5F5F"/>
                </a:solidFill>
                <a:latin typeface="微软雅黑"/>
                <a:cs typeface="微软雅黑"/>
              </a:rPr>
              <a:t>第三方互联网支付</a:t>
            </a:r>
            <a:r>
              <a:rPr dirty="0" sz="2800" spc="-5">
                <a:solidFill>
                  <a:srgbClr val="00AFEF"/>
                </a:solidFill>
                <a:latin typeface="微软雅黑"/>
                <a:cs typeface="微软雅黑"/>
              </a:rPr>
              <a:t>80767</a:t>
            </a:r>
            <a:r>
              <a:rPr dirty="0" sz="2800" spc="-35">
                <a:solidFill>
                  <a:srgbClr val="00AFEF"/>
                </a:solidFill>
                <a:latin typeface="微软雅黑"/>
                <a:cs typeface="微软雅黑"/>
              </a:rPr>
              <a:t>亿元</a:t>
            </a:r>
            <a:r>
              <a:rPr dirty="0" sz="2000" spc="-5">
                <a:solidFill>
                  <a:srgbClr val="5F5F5F"/>
                </a:solidFill>
                <a:latin typeface="微软雅黑"/>
                <a:cs typeface="微软雅黑"/>
              </a:rPr>
              <a:t>，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同</a:t>
            </a:r>
            <a:r>
              <a:rPr dirty="0" sz="2000" spc="-20">
                <a:solidFill>
                  <a:srgbClr val="5F5F5F"/>
                </a:solidFill>
                <a:latin typeface="微软雅黑"/>
                <a:cs typeface="微软雅黑"/>
              </a:rPr>
              <a:t>比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增</a:t>
            </a:r>
            <a:r>
              <a:rPr dirty="0" sz="2000" spc="-10">
                <a:solidFill>
                  <a:srgbClr val="5F5F5F"/>
                </a:solidFill>
                <a:latin typeface="微软雅黑"/>
                <a:cs typeface="微软雅黑"/>
              </a:rPr>
              <a:t>长</a:t>
            </a:r>
            <a:r>
              <a:rPr dirty="0" sz="2000" spc="-5">
                <a:solidFill>
                  <a:srgbClr val="5F5F5F"/>
                </a:solidFill>
                <a:latin typeface="微软雅黑"/>
                <a:cs typeface="微软雅黑"/>
              </a:rPr>
              <a:t>5</a:t>
            </a:r>
            <a:r>
              <a:rPr dirty="0" sz="2000" spc="-15">
                <a:solidFill>
                  <a:srgbClr val="5F5F5F"/>
                </a:solidFill>
                <a:latin typeface="微软雅黑"/>
                <a:cs typeface="微软雅黑"/>
              </a:rPr>
              <a:t>0</a:t>
            </a:r>
            <a:r>
              <a:rPr dirty="0" sz="2000" spc="-5">
                <a:solidFill>
                  <a:srgbClr val="5F5F5F"/>
                </a:solidFill>
                <a:latin typeface="微软雅黑"/>
                <a:cs typeface="微软雅黑"/>
              </a:rPr>
              <a:t>.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3%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  <a:tabLst>
                <a:tab pos="354965" algn="l"/>
              </a:tabLst>
            </a:pPr>
            <a:r>
              <a:rPr dirty="0" sz="2000">
                <a:solidFill>
                  <a:srgbClr val="FF9933"/>
                </a:solidFill>
                <a:latin typeface="Wingdings"/>
                <a:cs typeface="Wingdings"/>
              </a:rPr>
              <a:t></a:t>
            </a:r>
            <a:r>
              <a:rPr dirty="0" sz="2000">
                <a:solidFill>
                  <a:srgbClr val="FF9933"/>
                </a:solidFill>
                <a:latin typeface="Times"/>
                <a:cs typeface="Times"/>
              </a:rPr>
              <a:t>	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活跃的</a:t>
            </a:r>
            <a:r>
              <a:rPr dirty="0" sz="2000" spc="-5">
                <a:solidFill>
                  <a:srgbClr val="5F5F5F"/>
                </a:solidFill>
                <a:latin typeface="微软雅黑"/>
                <a:cs typeface="微软雅黑"/>
              </a:rPr>
              <a:t>P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2</a:t>
            </a:r>
            <a:r>
              <a:rPr dirty="0" sz="2000" spc="-5">
                <a:solidFill>
                  <a:srgbClr val="5F5F5F"/>
                </a:solidFill>
                <a:latin typeface="微软雅黑"/>
                <a:cs typeface="微软雅黑"/>
              </a:rPr>
              <a:t>P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网上借贷平台</a:t>
            </a:r>
            <a:r>
              <a:rPr dirty="0" sz="2800" spc="-25">
                <a:solidFill>
                  <a:srgbClr val="00AFEF"/>
                </a:solidFill>
                <a:latin typeface="微软雅黑"/>
                <a:cs typeface="微软雅黑"/>
              </a:rPr>
              <a:t>1575</a:t>
            </a:r>
            <a:r>
              <a:rPr dirty="0" sz="2800" spc="-30">
                <a:solidFill>
                  <a:srgbClr val="00AFEF"/>
                </a:solidFill>
                <a:latin typeface="微软雅黑"/>
                <a:cs typeface="微软雅黑"/>
              </a:rPr>
              <a:t>家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。贷</a:t>
            </a:r>
            <a:r>
              <a:rPr dirty="0" sz="2000" spc="-15">
                <a:solidFill>
                  <a:srgbClr val="5F5F5F"/>
                </a:solidFill>
                <a:latin typeface="微软雅黑"/>
                <a:cs typeface="微软雅黑"/>
              </a:rPr>
              <a:t>款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余额</a:t>
            </a:r>
            <a:r>
              <a:rPr dirty="0" sz="2000" spc="-5">
                <a:solidFill>
                  <a:srgbClr val="5F5F5F"/>
                </a:solidFill>
                <a:latin typeface="微软雅黑"/>
                <a:cs typeface="微软雅黑"/>
              </a:rPr>
              <a:t>1</a:t>
            </a:r>
            <a:r>
              <a:rPr dirty="0" sz="2000" spc="-10">
                <a:solidFill>
                  <a:srgbClr val="5F5F5F"/>
                </a:solidFill>
                <a:latin typeface="微软雅黑"/>
                <a:cs typeface="微软雅黑"/>
              </a:rPr>
              <a:t>0</a:t>
            </a:r>
            <a:r>
              <a:rPr dirty="0" sz="2000" spc="-5">
                <a:solidFill>
                  <a:srgbClr val="5F5F5F"/>
                </a:solidFill>
                <a:latin typeface="微软雅黑"/>
                <a:cs typeface="微软雅黑"/>
              </a:rPr>
              <a:t>3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6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亿元</a:t>
            </a:r>
            <a:endParaRPr sz="20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  <a:tabLst>
                <a:tab pos="354965" algn="l"/>
              </a:tabLst>
            </a:pPr>
            <a:r>
              <a:rPr dirty="0" sz="2000">
                <a:solidFill>
                  <a:srgbClr val="FF9933"/>
                </a:solidFill>
                <a:latin typeface="Wingdings"/>
                <a:cs typeface="Wingdings"/>
              </a:rPr>
              <a:t></a:t>
            </a:r>
            <a:r>
              <a:rPr dirty="0" sz="2000">
                <a:solidFill>
                  <a:srgbClr val="FF9933"/>
                </a:solidFill>
                <a:latin typeface="Times"/>
                <a:cs typeface="Times"/>
              </a:rPr>
              <a:t>	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众筹平台</a:t>
            </a:r>
            <a:r>
              <a:rPr dirty="0" sz="2800" spc="-20">
                <a:solidFill>
                  <a:srgbClr val="00AFEF"/>
                </a:solidFill>
                <a:latin typeface="微软雅黑"/>
                <a:cs typeface="微软雅黑"/>
              </a:rPr>
              <a:t>11</a:t>
            </a:r>
            <a:r>
              <a:rPr dirty="0" sz="2800" spc="-15">
                <a:solidFill>
                  <a:srgbClr val="00AFEF"/>
                </a:solidFill>
                <a:latin typeface="微软雅黑"/>
                <a:cs typeface="微软雅黑"/>
              </a:rPr>
              <a:t>6</a:t>
            </a:r>
            <a:r>
              <a:rPr dirty="0" sz="2800" spc="-30">
                <a:solidFill>
                  <a:srgbClr val="00AFEF"/>
                </a:solidFill>
                <a:latin typeface="微软雅黑"/>
                <a:cs typeface="微软雅黑"/>
              </a:rPr>
              <a:t>家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，一</a:t>
            </a:r>
            <a:r>
              <a:rPr dirty="0" sz="2000" spc="-15">
                <a:solidFill>
                  <a:srgbClr val="5F5F5F"/>
                </a:solidFill>
                <a:latin typeface="微软雅黑"/>
                <a:cs typeface="微软雅黑"/>
              </a:rPr>
              <a:t>年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新增</a:t>
            </a:r>
            <a:r>
              <a:rPr dirty="0" sz="2800" spc="-30">
                <a:solidFill>
                  <a:srgbClr val="00AFEF"/>
                </a:solidFill>
                <a:latin typeface="微软雅黑"/>
                <a:cs typeface="微软雅黑"/>
              </a:rPr>
              <a:t>7</a:t>
            </a:r>
            <a:r>
              <a:rPr dirty="0" sz="2800" spc="-15">
                <a:solidFill>
                  <a:srgbClr val="00AFEF"/>
                </a:solidFill>
                <a:latin typeface="微软雅黑"/>
                <a:cs typeface="微软雅黑"/>
              </a:rPr>
              <a:t>8</a:t>
            </a:r>
            <a:r>
              <a:rPr dirty="0" sz="2800" spc="-30">
                <a:solidFill>
                  <a:srgbClr val="00AFEF"/>
                </a:solidFill>
                <a:latin typeface="微软雅黑"/>
                <a:cs typeface="微软雅黑"/>
              </a:rPr>
              <a:t>家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，</a:t>
            </a:r>
            <a:r>
              <a:rPr dirty="0" sz="2000" spc="-15">
                <a:solidFill>
                  <a:srgbClr val="5F5F5F"/>
                </a:solidFill>
                <a:latin typeface="微软雅黑"/>
                <a:cs typeface="微软雅黑"/>
              </a:rPr>
              <a:t>融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资金</a:t>
            </a:r>
            <a:r>
              <a:rPr dirty="0" sz="2000" spc="-15">
                <a:solidFill>
                  <a:srgbClr val="5F5F5F"/>
                </a:solidFill>
                <a:latin typeface="微软雅黑"/>
                <a:cs typeface="微软雅黑"/>
              </a:rPr>
              <a:t>额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9</a:t>
            </a:r>
            <a:r>
              <a:rPr dirty="0" sz="2000">
                <a:solidFill>
                  <a:srgbClr val="5F5F5F"/>
                </a:solidFill>
                <a:latin typeface="微软雅黑"/>
                <a:cs typeface="微软雅黑"/>
              </a:rPr>
              <a:t>亿元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1928" y="4007916"/>
            <a:ext cx="2684780" cy="439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40000"/>
              </a:lnSpc>
            </a:pPr>
            <a:r>
              <a:rPr dirty="0" sz="1000" spc="-10">
                <a:solidFill>
                  <a:srgbClr val="5F5F5F"/>
                </a:solidFill>
                <a:latin typeface="微软雅黑"/>
                <a:cs typeface="微软雅黑"/>
              </a:rPr>
              <a:t>根据央行、网贷之家、艾瑞咨询等</a:t>
            </a:r>
            <a:r>
              <a:rPr dirty="0" sz="1000">
                <a:solidFill>
                  <a:srgbClr val="5F5F5F"/>
                </a:solidFill>
                <a:latin typeface="微软雅黑"/>
                <a:cs typeface="微软雅黑"/>
              </a:rPr>
              <a:t>相</a:t>
            </a:r>
            <a:r>
              <a:rPr dirty="0" sz="1000" spc="-10">
                <a:solidFill>
                  <a:srgbClr val="5F5F5F"/>
                </a:solidFill>
                <a:latin typeface="微软雅黑"/>
                <a:cs typeface="微软雅黑"/>
              </a:rPr>
              <a:t>关数</a:t>
            </a:r>
            <a:r>
              <a:rPr dirty="0" sz="1000">
                <a:solidFill>
                  <a:srgbClr val="5F5F5F"/>
                </a:solidFill>
                <a:latin typeface="微软雅黑"/>
                <a:cs typeface="微软雅黑"/>
              </a:rPr>
              <a:t>据</a:t>
            </a:r>
            <a:r>
              <a:rPr dirty="0" sz="1000" spc="-10">
                <a:solidFill>
                  <a:srgbClr val="5F5F5F"/>
                </a:solidFill>
                <a:latin typeface="微软雅黑"/>
                <a:cs typeface="微软雅黑"/>
              </a:rPr>
              <a:t>整理</a:t>
            </a:r>
            <a:r>
              <a:rPr dirty="0" sz="1000" spc="-10">
                <a:solidFill>
                  <a:srgbClr val="5F5F5F"/>
                </a:solidFill>
                <a:latin typeface="微软雅黑"/>
                <a:cs typeface="微软雅黑"/>
              </a:rPr>
              <a:t> 数据截至</a:t>
            </a:r>
            <a:r>
              <a:rPr dirty="0" sz="1000" spc="-10">
                <a:solidFill>
                  <a:srgbClr val="5F5F5F"/>
                </a:solidFill>
                <a:latin typeface="微软雅黑"/>
                <a:cs typeface="微软雅黑"/>
              </a:rPr>
              <a:t>2014</a:t>
            </a:r>
            <a:r>
              <a:rPr dirty="0" sz="1000" spc="-10">
                <a:solidFill>
                  <a:srgbClr val="5F5F5F"/>
                </a:solidFill>
                <a:latin typeface="微软雅黑"/>
                <a:cs typeface="微软雅黑"/>
              </a:rPr>
              <a:t>年底</a:t>
            </a:r>
            <a:endParaRPr sz="1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723" rIns="0" bIns="0" rtlCol="0" vert="horz">
            <a:spAutoFit/>
          </a:bodyPr>
          <a:lstStyle/>
          <a:p>
            <a:pPr marL="274320">
              <a:lnSpc>
                <a:spcPct val="100000"/>
              </a:lnSpc>
            </a:pPr>
            <a:r>
              <a:rPr dirty="0" sz="2000" spc="-5"/>
              <a:t>支付宝：从支付，到担</a:t>
            </a:r>
            <a:r>
              <a:rPr dirty="0" sz="2000" spc="-15"/>
              <a:t>保</a:t>
            </a:r>
            <a:r>
              <a:rPr dirty="0" sz="2000" spc="-5"/>
              <a:t>支付</a:t>
            </a:r>
            <a:r>
              <a:rPr dirty="0" sz="2000" spc="-15"/>
              <a:t>，</a:t>
            </a:r>
            <a:r>
              <a:rPr dirty="0" sz="2000" spc="-5"/>
              <a:t>实现</a:t>
            </a:r>
            <a:r>
              <a:rPr dirty="0" sz="2000" spc="-15"/>
              <a:t>了</a:t>
            </a:r>
            <a:r>
              <a:rPr dirty="0" sz="2000" spc="-5"/>
              <a:t>非金</a:t>
            </a:r>
            <a:r>
              <a:rPr dirty="0" sz="2000" spc="-15"/>
              <a:t>融</a:t>
            </a:r>
            <a:r>
              <a:rPr dirty="0" sz="2000" spc="-5"/>
              <a:t>体系</a:t>
            </a:r>
            <a:r>
              <a:rPr dirty="0" sz="2000" spc="-15"/>
              <a:t>的</a:t>
            </a:r>
            <a:r>
              <a:rPr dirty="0" sz="2000" spc="-5"/>
              <a:t>制度</a:t>
            </a:r>
            <a:r>
              <a:rPr dirty="0" sz="2000" spc="-15"/>
              <a:t>创</a:t>
            </a:r>
            <a:r>
              <a:rPr dirty="0" sz="2000"/>
              <a:t>新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1014983" y="3002279"/>
            <a:ext cx="3614928" cy="1662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008062" y="2055876"/>
            <a:ext cx="1292860" cy="811530"/>
          </a:xfrm>
          <a:custGeom>
            <a:avLst/>
            <a:gdLst/>
            <a:ahLst/>
            <a:cxnLst/>
            <a:rect l="l" t="t" r="r" b="b"/>
            <a:pathLst>
              <a:path w="1292860" h="811530">
                <a:moveTo>
                  <a:pt x="646112" y="0"/>
                </a:moveTo>
                <a:lnTo>
                  <a:pt x="593116" y="1343"/>
                </a:lnTo>
                <a:lnTo>
                  <a:pt x="541301" y="5305"/>
                </a:lnTo>
                <a:lnTo>
                  <a:pt x="490833" y="11781"/>
                </a:lnTo>
                <a:lnTo>
                  <a:pt x="441878" y="20666"/>
                </a:lnTo>
                <a:lnTo>
                  <a:pt x="394602" y="31857"/>
                </a:lnTo>
                <a:lnTo>
                  <a:pt x="349172" y="45249"/>
                </a:lnTo>
                <a:lnTo>
                  <a:pt x="305753" y="60738"/>
                </a:lnTo>
                <a:lnTo>
                  <a:pt x="264513" y="78219"/>
                </a:lnTo>
                <a:lnTo>
                  <a:pt x="225616" y="97590"/>
                </a:lnTo>
                <a:lnTo>
                  <a:pt x="189230" y="118745"/>
                </a:lnTo>
                <a:lnTo>
                  <a:pt x="155520" y="141580"/>
                </a:lnTo>
                <a:lnTo>
                  <a:pt x="124653" y="165991"/>
                </a:lnTo>
                <a:lnTo>
                  <a:pt x="72111" y="219124"/>
                </a:lnTo>
                <a:lnTo>
                  <a:pt x="32936" y="277311"/>
                </a:lnTo>
                <a:lnTo>
                  <a:pt x="8455" y="339717"/>
                </a:lnTo>
                <a:lnTo>
                  <a:pt x="0" y="405511"/>
                </a:lnTo>
                <a:lnTo>
                  <a:pt x="2141" y="438779"/>
                </a:lnTo>
                <a:lnTo>
                  <a:pt x="18775" y="502990"/>
                </a:lnTo>
                <a:lnTo>
                  <a:pt x="50770" y="563403"/>
                </a:lnTo>
                <a:lnTo>
                  <a:pt x="96794" y="619183"/>
                </a:lnTo>
                <a:lnTo>
                  <a:pt x="155520" y="669495"/>
                </a:lnTo>
                <a:lnTo>
                  <a:pt x="189230" y="692340"/>
                </a:lnTo>
                <a:lnTo>
                  <a:pt x="225616" y="713504"/>
                </a:lnTo>
                <a:lnTo>
                  <a:pt x="264513" y="732884"/>
                </a:lnTo>
                <a:lnTo>
                  <a:pt x="305753" y="750375"/>
                </a:lnTo>
                <a:lnTo>
                  <a:pt x="349172" y="765872"/>
                </a:lnTo>
                <a:lnTo>
                  <a:pt x="394602" y="779271"/>
                </a:lnTo>
                <a:lnTo>
                  <a:pt x="441878" y="790469"/>
                </a:lnTo>
                <a:lnTo>
                  <a:pt x="490833" y="799360"/>
                </a:lnTo>
                <a:lnTo>
                  <a:pt x="541301" y="805839"/>
                </a:lnTo>
                <a:lnTo>
                  <a:pt x="593116" y="809804"/>
                </a:lnTo>
                <a:lnTo>
                  <a:pt x="646112" y="811149"/>
                </a:lnTo>
                <a:lnTo>
                  <a:pt x="699108" y="809804"/>
                </a:lnTo>
                <a:lnTo>
                  <a:pt x="750924" y="805839"/>
                </a:lnTo>
                <a:lnTo>
                  <a:pt x="801395" y="799360"/>
                </a:lnTo>
                <a:lnTo>
                  <a:pt x="850352" y="790469"/>
                </a:lnTo>
                <a:lnTo>
                  <a:pt x="897632" y="779272"/>
                </a:lnTo>
                <a:lnTo>
                  <a:pt x="943066" y="765872"/>
                </a:lnTo>
                <a:lnTo>
                  <a:pt x="986489" y="750375"/>
                </a:lnTo>
                <a:lnTo>
                  <a:pt x="1027734" y="732884"/>
                </a:lnTo>
                <a:lnTo>
                  <a:pt x="1066635" y="713504"/>
                </a:lnTo>
                <a:lnTo>
                  <a:pt x="1103026" y="692340"/>
                </a:lnTo>
                <a:lnTo>
                  <a:pt x="1136741" y="669495"/>
                </a:lnTo>
                <a:lnTo>
                  <a:pt x="1167613" y="645075"/>
                </a:lnTo>
                <a:lnTo>
                  <a:pt x="1220162" y="591925"/>
                </a:lnTo>
                <a:lnTo>
                  <a:pt x="1259345" y="533724"/>
                </a:lnTo>
                <a:lnTo>
                  <a:pt x="1283831" y="471307"/>
                </a:lnTo>
                <a:lnTo>
                  <a:pt x="1292288" y="405511"/>
                </a:lnTo>
                <a:lnTo>
                  <a:pt x="1290146" y="372243"/>
                </a:lnTo>
                <a:lnTo>
                  <a:pt x="1273508" y="308039"/>
                </a:lnTo>
                <a:lnTo>
                  <a:pt x="1241508" y="247638"/>
                </a:lnTo>
                <a:lnTo>
                  <a:pt x="1195475" y="191873"/>
                </a:lnTo>
                <a:lnTo>
                  <a:pt x="1136741" y="141580"/>
                </a:lnTo>
                <a:lnTo>
                  <a:pt x="1103026" y="118744"/>
                </a:lnTo>
                <a:lnTo>
                  <a:pt x="1066635" y="97590"/>
                </a:lnTo>
                <a:lnTo>
                  <a:pt x="1027734" y="78219"/>
                </a:lnTo>
                <a:lnTo>
                  <a:pt x="986489" y="60738"/>
                </a:lnTo>
                <a:lnTo>
                  <a:pt x="943066" y="45249"/>
                </a:lnTo>
                <a:lnTo>
                  <a:pt x="897632" y="31857"/>
                </a:lnTo>
                <a:lnTo>
                  <a:pt x="850352" y="20666"/>
                </a:lnTo>
                <a:lnTo>
                  <a:pt x="801395" y="11781"/>
                </a:lnTo>
                <a:lnTo>
                  <a:pt x="750924" y="5305"/>
                </a:lnTo>
                <a:lnTo>
                  <a:pt x="699108" y="1343"/>
                </a:lnTo>
                <a:lnTo>
                  <a:pt x="64611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00047" y="2307717"/>
            <a:ext cx="507365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20" b="1">
                <a:solidFill>
                  <a:srgbClr val="FFFFFF"/>
                </a:solidFill>
                <a:latin typeface="微软雅黑"/>
                <a:cs typeface="微软雅黑"/>
              </a:rPr>
              <a:t>买家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8401" y="2092325"/>
            <a:ext cx="1290955" cy="809625"/>
          </a:xfrm>
          <a:custGeom>
            <a:avLst/>
            <a:gdLst/>
            <a:ahLst/>
            <a:cxnLst/>
            <a:rect l="l" t="t" r="r" b="b"/>
            <a:pathLst>
              <a:path w="1290954" h="809625">
                <a:moveTo>
                  <a:pt x="645287" y="0"/>
                </a:moveTo>
                <a:lnTo>
                  <a:pt x="592348" y="1341"/>
                </a:lnTo>
                <a:lnTo>
                  <a:pt x="540592" y="5298"/>
                </a:lnTo>
                <a:lnTo>
                  <a:pt x="490182" y="11764"/>
                </a:lnTo>
                <a:lnTo>
                  <a:pt x="441285" y="20636"/>
                </a:lnTo>
                <a:lnTo>
                  <a:pt x="394067" y="31811"/>
                </a:lnTo>
                <a:lnTo>
                  <a:pt x="348693" y="45183"/>
                </a:lnTo>
                <a:lnTo>
                  <a:pt x="305329" y="60650"/>
                </a:lnTo>
                <a:lnTo>
                  <a:pt x="264142" y="78106"/>
                </a:lnTo>
                <a:lnTo>
                  <a:pt x="225297" y="97447"/>
                </a:lnTo>
                <a:lnTo>
                  <a:pt x="188960" y="118570"/>
                </a:lnTo>
                <a:lnTo>
                  <a:pt x="155296" y="141370"/>
                </a:lnTo>
                <a:lnTo>
                  <a:pt x="124472" y="165744"/>
                </a:lnTo>
                <a:lnTo>
                  <a:pt x="72005" y="218794"/>
                </a:lnTo>
                <a:lnTo>
                  <a:pt x="32886" y="276888"/>
                </a:lnTo>
                <a:lnTo>
                  <a:pt x="8442" y="339193"/>
                </a:lnTo>
                <a:lnTo>
                  <a:pt x="0" y="404875"/>
                </a:lnTo>
                <a:lnTo>
                  <a:pt x="2138" y="438069"/>
                </a:lnTo>
                <a:lnTo>
                  <a:pt x="18747" y="502136"/>
                </a:lnTo>
                <a:lnTo>
                  <a:pt x="50694" y="562415"/>
                </a:lnTo>
                <a:lnTo>
                  <a:pt x="96653" y="618073"/>
                </a:lnTo>
                <a:lnTo>
                  <a:pt x="155296" y="668275"/>
                </a:lnTo>
                <a:lnTo>
                  <a:pt x="188960" y="691070"/>
                </a:lnTo>
                <a:lnTo>
                  <a:pt x="225297" y="712189"/>
                </a:lnTo>
                <a:lnTo>
                  <a:pt x="264142" y="731527"/>
                </a:lnTo>
                <a:lnTo>
                  <a:pt x="305329" y="748980"/>
                </a:lnTo>
                <a:lnTo>
                  <a:pt x="348693" y="764444"/>
                </a:lnTo>
                <a:lnTo>
                  <a:pt x="394067" y="777815"/>
                </a:lnTo>
                <a:lnTo>
                  <a:pt x="441285" y="788989"/>
                </a:lnTo>
                <a:lnTo>
                  <a:pt x="490182" y="797860"/>
                </a:lnTo>
                <a:lnTo>
                  <a:pt x="540592" y="804327"/>
                </a:lnTo>
                <a:lnTo>
                  <a:pt x="592348" y="808283"/>
                </a:lnTo>
                <a:lnTo>
                  <a:pt x="645287" y="809625"/>
                </a:lnTo>
                <a:lnTo>
                  <a:pt x="698207" y="808283"/>
                </a:lnTo>
                <a:lnTo>
                  <a:pt x="749951" y="804327"/>
                </a:lnTo>
                <a:lnTo>
                  <a:pt x="800350" y="797860"/>
                </a:lnTo>
                <a:lnTo>
                  <a:pt x="849239" y="788989"/>
                </a:lnTo>
                <a:lnTo>
                  <a:pt x="896453" y="777815"/>
                </a:lnTo>
                <a:lnTo>
                  <a:pt x="941824" y="764444"/>
                </a:lnTo>
                <a:lnTo>
                  <a:pt x="985187" y="748980"/>
                </a:lnTo>
                <a:lnTo>
                  <a:pt x="1026376" y="731527"/>
                </a:lnTo>
                <a:lnTo>
                  <a:pt x="1065224" y="712189"/>
                </a:lnTo>
                <a:lnTo>
                  <a:pt x="1101566" y="691070"/>
                </a:lnTo>
                <a:lnTo>
                  <a:pt x="1135235" y="668275"/>
                </a:lnTo>
                <a:lnTo>
                  <a:pt x="1166065" y="643908"/>
                </a:lnTo>
                <a:lnTo>
                  <a:pt x="1218544" y="590874"/>
                </a:lnTo>
                <a:lnTo>
                  <a:pt x="1257674" y="532801"/>
                </a:lnTo>
                <a:lnTo>
                  <a:pt x="1282127" y="470524"/>
                </a:lnTo>
                <a:lnTo>
                  <a:pt x="1290574" y="404875"/>
                </a:lnTo>
                <a:lnTo>
                  <a:pt x="1288434" y="371664"/>
                </a:lnTo>
                <a:lnTo>
                  <a:pt x="1271819" y="307566"/>
                </a:lnTo>
                <a:lnTo>
                  <a:pt x="1239861" y="247263"/>
                </a:lnTo>
                <a:lnTo>
                  <a:pt x="1193890" y="191586"/>
                </a:lnTo>
                <a:lnTo>
                  <a:pt x="1135235" y="141370"/>
                </a:lnTo>
                <a:lnTo>
                  <a:pt x="1101566" y="118570"/>
                </a:lnTo>
                <a:lnTo>
                  <a:pt x="1065224" y="97447"/>
                </a:lnTo>
                <a:lnTo>
                  <a:pt x="1026376" y="78106"/>
                </a:lnTo>
                <a:lnTo>
                  <a:pt x="985187" y="60650"/>
                </a:lnTo>
                <a:lnTo>
                  <a:pt x="941824" y="45183"/>
                </a:lnTo>
                <a:lnTo>
                  <a:pt x="896453" y="31811"/>
                </a:lnTo>
                <a:lnTo>
                  <a:pt x="849239" y="20636"/>
                </a:lnTo>
                <a:lnTo>
                  <a:pt x="800350" y="11764"/>
                </a:lnTo>
                <a:lnTo>
                  <a:pt x="749951" y="5298"/>
                </a:lnTo>
                <a:lnTo>
                  <a:pt x="698207" y="1341"/>
                </a:lnTo>
                <a:lnTo>
                  <a:pt x="6452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00450" y="2343404"/>
            <a:ext cx="507365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20" b="1">
                <a:solidFill>
                  <a:srgbClr val="FFFFFF"/>
                </a:solidFill>
                <a:latin typeface="微软雅黑"/>
                <a:cs typeface="微软雅黑"/>
              </a:rPr>
              <a:t>卖家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28825" y="955675"/>
            <a:ext cx="1409700" cy="697230"/>
          </a:xfrm>
          <a:custGeom>
            <a:avLst/>
            <a:gdLst/>
            <a:ahLst/>
            <a:cxnLst/>
            <a:rect l="l" t="t" r="r" b="b"/>
            <a:pathLst>
              <a:path w="1409700" h="697230">
                <a:moveTo>
                  <a:pt x="704850" y="0"/>
                </a:moveTo>
                <a:lnTo>
                  <a:pt x="647044" y="1154"/>
                </a:lnTo>
                <a:lnTo>
                  <a:pt x="590525" y="4559"/>
                </a:lnTo>
                <a:lnTo>
                  <a:pt x="535473" y="10124"/>
                </a:lnTo>
                <a:lnTo>
                  <a:pt x="482071" y="17759"/>
                </a:lnTo>
                <a:lnTo>
                  <a:pt x="430500" y="27376"/>
                </a:lnTo>
                <a:lnTo>
                  <a:pt x="380940" y="38884"/>
                </a:lnTo>
                <a:lnTo>
                  <a:pt x="333575" y="52195"/>
                </a:lnTo>
                <a:lnTo>
                  <a:pt x="288584" y="67218"/>
                </a:lnTo>
                <a:lnTo>
                  <a:pt x="246150" y="83864"/>
                </a:lnTo>
                <a:lnTo>
                  <a:pt x="206454" y="102044"/>
                </a:lnTo>
                <a:lnTo>
                  <a:pt x="169677" y="121668"/>
                </a:lnTo>
                <a:lnTo>
                  <a:pt x="136001" y="142646"/>
                </a:lnTo>
                <a:lnTo>
                  <a:pt x="78678" y="188307"/>
                </a:lnTo>
                <a:lnTo>
                  <a:pt x="35935" y="238312"/>
                </a:lnTo>
                <a:lnTo>
                  <a:pt x="9225" y="291945"/>
                </a:lnTo>
                <a:lnTo>
                  <a:pt x="0" y="348488"/>
                </a:lnTo>
                <a:lnTo>
                  <a:pt x="2336" y="377061"/>
                </a:lnTo>
                <a:lnTo>
                  <a:pt x="20486" y="432214"/>
                </a:lnTo>
                <a:lnTo>
                  <a:pt x="55393" y="484110"/>
                </a:lnTo>
                <a:lnTo>
                  <a:pt x="105608" y="532030"/>
                </a:lnTo>
                <a:lnTo>
                  <a:pt x="169677" y="575255"/>
                </a:lnTo>
                <a:lnTo>
                  <a:pt x="206454" y="594883"/>
                </a:lnTo>
                <a:lnTo>
                  <a:pt x="246150" y="613068"/>
                </a:lnTo>
                <a:lnTo>
                  <a:pt x="288584" y="629720"/>
                </a:lnTo>
                <a:lnTo>
                  <a:pt x="333575" y="644750"/>
                </a:lnTo>
                <a:lnTo>
                  <a:pt x="380940" y="658067"/>
                </a:lnTo>
                <a:lnTo>
                  <a:pt x="430500" y="669581"/>
                </a:lnTo>
                <a:lnTo>
                  <a:pt x="482071" y="679204"/>
                </a:lnTo>
                <a:lnTo>
                  <a:pt x="535473" y="686844"/>
                </a:lnTo>
                <a:lnTo>
                  <a:pt x="590525" y="692413"/>
                </a:lnTo>
                <a:lnTo>
                  <a:pt x="647044" y="695820"/>
                </a:lnTo>
                <a:lnTo>
                  <a:pt x="704850" y="696976"/>
                </a:lnTo>
                <a:lnTo>
                  <a:pt x="762655" y="695820"/>
                </a:lnTo>
                <a:lnTo>
                  <a:pt x="819174" y="692413"/>
                </a:lnTo>
                <a:lnTo>
                  <a:pt x="874226" y="686844"/>
                </a:lnTo>
                <a:lnTo>
                  <a:pt x="927628" y="679204"/>
                </a:lnTo>
                <a:lnTo>
                  <a:pt x="979199" y="669581"/>
                </a:lnTo>
                <a:lnTo>
                  <a:pt x="1028759" y="658067"/>
                </a:lnTo>
                <a:lnTo>
                  <a:pt x="1076124" y="644750"/>
                </a:lnTo>
                <a:lnTo>
                  <a:pt x="1121115" y="629720"/>
                </a:lnTo>
                <a:lnTo>
                  <a:pt x="1163549" y="613068"/>
                </a:lnTo>
                <a:lnTo>
                  <a:pt x="1203245" y="594883"/>
                </a:lnTo>
                <a:lnTo>
                  <a:pt x="1240022" y="575255"/>
                </a:lnTo>
                <a:lnTo>
                  <a:pt x="1273698" y="554274"/>
                </a:lnTo>
                <a:lnTo>
                  <a:pt x="1331021" y="508612"/>
                </a:lnTo>
                <a:lnTo>
                  <a:pt x="1373764" y="458614"/>
                </a:lnTo>
                <a:lnTo>
                  <a:pt x="1400474" y="405000"/>
                </a:lnTo>
                <a:lnTo>
                  <a:pt x="1409700" y="348488"/>
                </a:lnTo>
                <a:lnTo>
                  <a:pt x="1407363" y="319897"/>
                </a:lnTo>
                <a:lnTo>
                  <a:pt x="1389213" y="264720"/>
                </a:lnTo>
                <a:lnTo>
                  <a:pt x="1354306" y="212812"/>
                </a:lnTo>
                <a:lnTo>
                  <a:pt x="1304091" y="164889"/>
                </a:lnTo>
                <a:lnTo>
                  <a:pt x="1240022" y="121668"/>
                </a:lnTo>
                <a:lnTo>
                  <a:pt x="1203245" y="102044"/>
                </a:lnTo>
                <a:lnTo>
                  <a:pt x="1163549" y="83864"/>
                </a:lnTo>
                <a:lnTo>
                  <a:pt x="1121115" y="67218"/>
                </a:lnTo>
                <a:lnTo>
                  <a:pt x="1076124" y="52195"/>
                </a:lnTo>
                <a:lnTo>
                  <a:pt x="1028759" y="38884"/>
                </a:lnTo>
                <a:lnTo>
                  <a:pt x="979199" y="27376"/>
                </a:lnTo>
                <a:lnTo>
                  <a:pt x="927628" y="17759"/>
                </a:lnTo>
                <a:lnTo>
                  <a:pt x="874226" y="10124"/>
                </a:lnTo>
                <a:lnTo>
                  <a:pt x="819174" y="4559"/>
                </a:lnTo>
                <a:lnTo>
                  <a:pt x="762655" y="1154"/>
                </a:lnTo>
                <a:lnTo>
                  <a:pt x="704850" y="0"/>
                </a:lnTo>
                <a:close/>
              </a:path>
            </a:pathLst>
          </a:custGeom>
          <a:solidFill>
            <a:srgbClr val="99FF6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59279" y="1150111"/>
            <a:ext cx="748030" cy="302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900" spc="-20" b="1">
                <a:latin typeface="微软雅黑"/>
                <a:cs typeface="微软雅黑"/>
              </a:rPr>
              <a:t>支付宝</a:t>
            </a:r>
            <a:endParaRPr sz="19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99461" y="2402077"/>
            <a:ext cx="868680" cy="118110"/>
          </a:xfrm>
          <a:custGeom>
            <a:avLst/>
            <a:gdLst/>
            <a:ahLst/>
            <a:cxnLst/>
            <a:rect l="l" t="t" r="r" b="b"/>
            <a:pathLst>
              <a:path w="868680" h="118110">
                <a:moveTo>
                  <a:pt x="101600" y="48895"/>
                </a:moveTo>
                <a:lnTo>
                  <a:pt x="0" y="49276"/>
                </a:lnTo>
                <a:lnTo>
                  <a:pt x="126" y="74676"/>
                </a:lnTo>
                <a:lnTo>
                  <a:pt x="101726" y="74295"/>
                </a:lnTo>
                <a:lnTo>
                  <a:pt x="101600" y="48895"/>
                </a:lnTo>
                <a:close/>
              </a:path>
              <a:path w="868680" h="118110">
                <a:moveTo>
                  <a:pt x="279400" y="48133"/>
                </a:moveTo>
                <a:lnTo>
                  <a:pt x="177800" y="48514"/>
                </a:lnTo>
                <a:lnTo>
                  <a:pt x="177926" y="73914"/>
                </a:lnTo>
                <a:lnTo>
                  <a:pt x="279526" y="73533"/>
                </a:lnTo>
                <a:lnTo>
                  <a:pt x="279400" y="48133"/>
                </a:lnTo>
                <a:close/>
              </a:path>
              <a:path w="868680" h="118110">
                <a:moveTo>
                  <a:pt x="457200" y="47498"/>
                </a:moveTo>
                <a:lnTo>
                  <a:pt x="355600" y="47879"/>
                </a:lnTo>
                <a:lnTo>
                  <a:pt x="355726" y="73279"/>
                </a:lnTo>
                <a:lnTo>
                  <a:pt x="457326" y="72898"/>
                </a:lnTo>
                <a:lnTo>
                  <a:pt x="457200" y="47498"/>
                </a:lnTo>
                <a:close/>
              </a:path>
              <a:path w="868680" h="118110">
                <a:moveTo>
                  <a:pt x="635000" y="46863"/>
                </a:moveTo>
                <a:lnTo>
                  <a:pt x="533400" y="47244"/>
                </a:lnTo>
                <a:lnTo>
                  <a:pt x="533526" y="72644"/>
                </a:lnTo>
                <a:lnTo>
                  <a:pt x="635126" y="72263"/>
                </a:lnTo>
                <a:lnTo>
                  <a:pt x="635000" y="46863"/>
                </a:lnTo>
                <a:close/>
              </a:path>
              <a:path w="868680" h="118110">
                <a:moveTo>
                  <a:pt x="817970" y="58818"/>
                </a:moveTo>
                <a:lnTo>
                  <a:pt x="812878" y="61811"/>
                </a:lnTo>
                <a:lnTo>
                  <a:pt x="812926" y="71501"/>
                </a:lnTo>
                <a:lnTo>
                  <a:pt x="796283" y="71563"/>
                </a:lnTo>
                <a:lnTo>
                  <a:pt x="754633" y="96012"/>
                </a:lnTo>
                <a:lnTo>
                  <a:pt x="752729" y="103886"/>
                </a:lnTo>
                <a:lnTo>
                  <a:pt x="756285" y="109855"/>
                </a:lnTo>
                <a:lnTo>
                  <a:pt x="759840" y="115951"/>
                </a:lnTo>
                <a:lnTo>
                  <a:pt x="767588" y="117983"/>
                </a:lnTo>
                <a:lnTo>
                  <a:pt x="849452" y="69723"/>
                </a:lnTo>
                <a:lnTo>
                  <a:pt x="836802" y="69723"/>
                </a:lnTo>
                <a:lnTo>
                  <a:pt x="817970" y="58818"/>
                </a:lnTo>
                <a:close/>
              </a:path>
              <a:path w="868680" h="118110">
                <a:moveTo>
                  <a:pt x="796115" y="46163"/>
                </a:moveTo>
                <a:lnTo>
                  <a:pt x="711200" y="46482"/>
                </a:lnTo>
                <a:lnTo>
                  <a:pt x="711326" y="71882"/>
                </a:lnTo>
                <a:lnTo>
                  <a:pt x="796283" y="71563"/>
                </a:lnTo>
                <a:lnTo>
                  <a:pt x="812878" y="61811"/>
                </a:lnTo>
                <a:lnTo>
                  <a:pt x="812848" y="55852"/>
                </a:lnTo>
                <a:lnTo>
                  <a:pt x="796115" y="46163"/>
                </a:lnTo>
                <a:close/>
              </a:path>
              <a:path w="868680" h="118110">
                <a:moveTo>
                  <a:pt x="812878" y="61811"/>
                </a:moveTo>
                <a:lnTo>
                  <a:pt x="796283" y="71563"/>
                </a:lnTo>
                <a:lnTo>
                  <a:pt x="812926" y="71501"/>
                </a:lnTo>
                <a:lnTo>
                  <a:pt x="812878" y="61811"/>
                </a:lnTo>
                <a:close/>
              </a:path>
              <a:path w="868680" h="118110">
                <a:moveTo>
                  <a:pt x="836802" y="47752"/>
                </a:moveTo>
                <a:lnTo>
                  <a:pt x="817970" y="58818"/>
                </a:lnTo>
                <a:lnTo>
                  <a:pt x="836802" y="69723"/>
                </a:lnTo>
                <a:lnTo>
                  <a:pt x="836802" y="47752"/>
                </a:lnTo>
                <a:close/>
              </a:path>
              <a:path w="868680" h="118110">
                <a:moveTo>
                  <a:pt x="849727" y="47752"/>
                </a:moveTo>
                <a:lnTo>
                  <a:pt x="836802" y="47752"/>
                </a:lnTo>
                <a:lnTo>
                  <a:pt x="836802" y="69723"/>
                </a:lnTo>
                <a:lnTo>
                  <a:pt x="849452" y="69723"/>
                </a:lnTo>
                <a:lnTo>
                  <a:pt x="868426" y="58547"/>
                </a:lnTo>
                <a:lnTo>
                  <a:pt x="849727" y="47752"/>
                </a:lnTo>
                <a:close/>
              </a:path>
              <a:path w="868680" h="118110">
                <a:moveTo>
                  <a:pt x="846868" y="46101"/>
                </a:moveTo>
                <a:lnTo>
                  <a:pt x="812800" y="46101"/>
                </a:lnTo>
                <a:lnTo>
                  <a:pt x="812848" y="55852"/>
                </a:lnTo>
                <a:lnTo>
                  <a:pt x="817970" y="58818"/>
                </a:lnTo>
                <a:lnTo>
                  <a:pt x="836802" y="47752"/>
                </a:lnTo>
                <a:lnTo>
                  <a:pt x="849727" y="47752"/>
                </a:lnTo>
                <a:lnTo>
                  <a:pt x="846868" y="46101"/>
                </a:lnTo>
                <a:close/>
              </a:path>
              <a:path w="868680" h="118110">
                <a:moveTo>
                  <a:pt x="812800" y="46101"/>
                </a:moveTo>
                <a:lnTo>
                  <a:pt x="796115" y="46163"/>
                </a:lnTo>
                <a:lnTo>
                  <a:pt x="812848" y="55852"/>
                </a:lnTo>
                <a:lnTo>
                  <a:pt x="812800" y="46101"/>
                </a:lnTo>
                <a:close/>
              </a:path>
              <a:path w="868680" h="118110">
                <a:moveTo>
                  <a:pt x="767080" y="0"/>
                </a:moveTo>
                <a:lnTo>
                  <a:pt x="759332" y="2159"/>
                </a:lnTo>
                <a:lnTo>
                  <a:pt x="755904" y="8128"/>
                </a:lnTo>
                <a:lnTo>
                  <a:pt x="752348" y="14224"/>
                </a:lnTo>
                <a:lnTo>
                  <a:pt x="754380" y="21971"/>
                </a:lnTo>
                <a:lnTo>
                  <a:pt x="796115" y="46163"/>
                </a:lnTo>
                <a:lnTo>
                  <a:pt x="846868" y="46101"/>
                </a:lnTo>
                <a:lnTo>
                  <a:pt x="767080" y="0"/>
                </a:lnTo>
                <a:close/>
              </a:path>
            </a:pathLst>
          </a:custGeom>
          <a:solidFill>
            <a:srgbClr val="24669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56969" y="1497965"/>
            <a:ext cx="38227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付款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57346" y="1528190"/>
            <a:ext cx="83248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微软雅黑"/>
                <a:cs typeface="微软雅黑"/>
              </a:rPr>
              <a:t>收款</a:t>
            </a:r>
            <a:r>
              <a:rPr dirty="0" sz="14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微软雅黑"/>
                <a:cs typeface="微软雅黑"/>
              </a:rPr>
              <a:t>T+N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36395" y="1438301"/>
            <a:ext cx="1109980" cy="619125"/>
          </a:xfrm>
          <a:custGeom>
            <a:avLst/>
            <a:gdLst/>
            <a:ahLst/>
            <a:cxnLst/>
            <a:rect l="l" t="t" r="r" b="b"/>
            <a:pathLst>
              <a:path w="1109980" h="619125">
                <a:moveTo>
                  <a:pt x="1012509" y="61532"/>
                </a:moveTo>
                <a:lnTo>
                  <a:pt x="954532" y="65632"/>
                </a:lnTo>
                <a:lnTo>
                  <a:pt x="903605" y="71093"/>
                </a:lnTo>
                <a:lnTo>
                  <a:pt x="852805" y="77697"/>
                </a:lnTo>
                <a:lnTo>
                  <a:pt x="802767" y="85825"/>
                </a:lnTo>
                <a:lnTo>
                  <a:pt x="753237" y="95096"/>
                </a:lnTo>
                <a:lnTo>
                  <a:pt x="704342" y="105764"/>
                </a:lnTo>
                <a:lnTo>
                  <a:pt x="656336" y="117575"/>
                </a:lnTo>
                <a:lnTo>
                  <a:pt x="609092" y="130529"/>
                </a:lnTo>
                <a:lnTo>
                  <a:pt x="563118" y="144626"/>
                </a:lnTo>
                <a:lnTo>
                  <a:pt x="518032" y="159739"/>
                </a:lnTo>
                <a:lnTo>
                  <a:pt x="474091" y="175868"/>
                </a:lnTo>
                <a:lnTo>
                  <a:pt x="431546" y="193013"/>
                </a:lnTo>
                <a:lnTo>
                  <a:pt x="390398" y="211047"/>
                </a:lnTo>
                <a:lnTo>
                  <a:pt x="350647" y="229970"/>
                </a:lnTo>
                <a:lnTo>
                  <a:pt x="312674" y="249782"/>
                </a:lnTo>
                <a:lnTo>
                  <a:pt x="276098" y="270229"/>
                </a:lnTo>
                <a:lnTo>
                  <a:pt x="241427" y="291438"/>
                </a:lnTo>
                <a:lnTo>
                  <a:pt x="208661" y="313409"/>
                </a:lnTo>
                <a:lnTo>
                  <a:pt x="177800" y="336015"/>
                </a:lnTo>
                <a:lnTo>
                  <a:pt x="135762" y="370940"/>
                </a:lnTo>
                <a:lnTo>
                  <a:pt x="98298" y="407262"/>
                </a:lnTo>
                <a:lnTo>
                  <a:pt x="66421" y="444854"/>
                </a:lnTo>
                <a:lnTo>
                  <a:pt x="40131" y="483462"/>
                </a:lnTo>
                <a:lnTo>
                  <a:pt x="20066" y="523086"/>
                </a:lnTo>
                <a:lnTo>
                  <a:pt x="6604" y="563599"/>
                </a:lnTo>
                <a:lnTo>
                  <a:pt x="381" y="604874"/>
                </a:lnTo>
                <a:lnTo>
                  <a:pt x="0" y="617574"/>
                </a:lnTo>
                <a:lnTo>
                  <a:pt x="34925" y="618590"/>
                </a:lnTo>
                <a:lnTo>
                  <a:pt x="35306" y="605890"/>
                </a:lnTo>
                <a:lnTo>
                  <a:pt x="36449" y="594333"/>
                </a:lnTo>
                <a:lnTo>
                  <a:pt x="47879" y="547470"/>
                </a:lnTo>
                <a:lnTo>
                  <a:pt x="63881" y="512418"/>
                </a:lnTo>
                <a:lnTo>
                  <a:pt x="85852" y="477239"/>
                </a:lnTo>
                <a:lnTo>
                  <a:pt x="113665" y="442314"/>
                </a:lnTo>
                <a:lnTo>
                  <a:pt x="147066" y="408024"/>
                </a:lnTo>
                <a:lnTo>
                  <a:pt x="199771" y="363193"/>
                </a:lnTo>
                <a:lnTo>
                  <a:pt x="260857" y="320521"/>
                </a:lnTo>
                <a:lnTo>
                  <a:pt x="294386" y="300074"/>
                </a:lnTo>
                <a:lnTo>
                  <a:pt x="329692" y="280135"/>
                </a:lnTo>
                <a:lnTo>
                  <a:pt x="366775" y="261085"/>
                </a:lnTo>
                <a:lnTo>
                  <a:pt x="405384" y="242670"/>
                </a:lnTo>
                <a:lnTo>
                  <a:pt x="445516" y="225017"/>
                </a:lnTo>
                <a:lnTo>
                  <a:pt x="487172" y="208253"/>
                </a:lnTo>
                <a:lnTo>
                  <a:pt x="530098" y="192632"/>
                </a:lnTo>
                <a:lnTo>
                  <a:pt x="574167" y="177773"/>
                </a:lnTo>
                <a:lnTo>
                  <a:pt x="619379" y="163930"/>
                </a:lnTo>
                <a:lnTo>
                  <a:pt x="665607" y="151357"/>
                </a:lnTo>
                <a:lnTo>
                  <a:pt x="712724" y="139673"/>
                </a:lnTo>
                <a:lnTo>
                  <a:pt x="760730" y="129259"/>
                </a:lnTo>
                <a:lnTo>
                  <a:pt x="809244" y="120115"/>
                </a:lnTo>
                <a:lnTo>
                  <a:pt x="858393" y="112114"/>
                </a:lnTo>
                <a:lnTo>
                  <a:pt x="908050" y="105637"/>
                </a:lnTo>
                <a:lnTo>
                  <a:pt x="958215" y="100430"/>
                </a:lnTo>
                <a:lnTo>
                  <a:pt x="1008634" y="96620"/>
                </a:lnTo>
                <a:lnTo>
                  <a:pt x="1009173" y="96595"/>
                </a:lnTo>
                <a:lnTo>
                  <a:pt x="1040513" y="77318"/>
                </a:lnTo>
                <a:lnTo>
                  <a:pt x="1012509" y="61532"/>
                </a:lnTo>
                <a:close/>
              </a:path>
              <a:path w="1109980" h="619125">
                <a:moveTo>
                  <a:pt x="1079657" y="59282"/>
                </a:moveTo>
                <a:lnTo>
                  <a:pt x="1074674" y="59282"/>
                </a:lnTo>
                <a:lnTo>
                  <a:pt x="1075309" y="94207"/>
                </a:lnTo>
                <a:lnTo>
                  <a:pt x="1059053" y="94334"/>
                </a:lnTo>
                <a:lnTo>
                  <a:pt x="1009173" y="96595"/>
                </a:lnTo>
                <a:lnTo>
                  <a:pt x="957778" y="128210"/>
                </a:lnTo>
                <a:lnTo>
                  <a:pt x="954183" y="138518"/>
                </a:lnTo>
                <a:lnTo>
                  <a:pt x="958115" y="151059"/>
                </a:lnTo>
                <a:lnTo>
                  <a:pt x="968464" y="156606"/>
                </a:lnTo>
                <a:lnTo>
                  <a:pt x="980186" y="154278"/>
                </a:lnTo>
                <a:lnTo>
                  <a:pt x="1109599" y="76173"/>
                </a:lnTo>
                <a:lnTo>
                  <a:pt x="1079657" y="59282"/>
                </a:lnTo>
                <a:close/>
              </a:path>
              <a:path w="1109980" h="619125">
                <a:moveTo>
                  <a:pt x="1040513" y="77318"/>
                </a:moveTo>
                <a:lnTo>
                  <a:pt x="1009173" y="96595"/>
                </a:lnTo>
                <a:lnTo>
                  <a:pt x="1059053" y="94334"/>
                </a:lnTo>
                <a:lnTo>
                  <a:pt x="1075309" y="94207"/>
                </a:lnTo>
                <a:lnTo>
                  <a:pt x="1075267" y="91921"/>
                </a:lnTo>
                <a:lnTo>
                  <a:pt x="1066419" y="91921"/>
                </a:lnTo>
                <a:lnTo>
                  <a:pt x="1040513" y="77318"/>
                </a:lnTo>
                <a:close/>
              </a:path>
              <a:path w="1109980" h="619125">
                <a:moveTo>
                  <a:pt x="1065911" y="61695"/>
                </a:moveTo>
                <a:lnTo>
                  <a:pt x="1040513" y="77318"/>
                </a:lnTo>
                <a:lnTo>
                  <a:pt x="1066419" y="91921"/>
                </a:lnTo>
                <a:lnTo>
                  <a:pt x="1065911" y="61695"/>
                </a:lnTo>
                <a:close/>
              </a:path>
              <a:path w="1109980" h="619125">
                <a:moveTo>
                  <a:pt x="1074717" y="61695"/>
                </a:moveTo>
                <a:lnTo>
                  <a:pt x="1065911" y="61695"/>
                </a:lnTo>
                <a:lnTo>
                  <a:pt x="1066419" y="91921"/>
                </a:lnTo>
                <a:lnTo>
                  <a:pt x="1075267" y="91921"/>
                </a:lnTo>
                <a:lnTo>
                  <a:pt x="1074717" y="61695"/>
                </a:lnTo>
                <a:close/>
              </a:path>
              <a:path w="1109980" h="619125">
                <a:moveTo>
                  <a:pt x="1074674" y="59282"/>
                </a:moveTo>
                <a:lnTo>
                  <a:pt x="1057529" y="59536"/>
                </a:lnTo>
                <a:lnTo>
                  <a:pt x="1012509" y="61532"/>
                </a:lnTo>
                <a:lnTo>
                  <a:pt x="1040513" y="77318"/>
                </a:lnTo>
                <a:lnTo>
                  <a:pt x="1065911" y="61695"/>
                </a:lnTo>
                <a:lnTo>
                  <a:pt x="1074717" y="61695"/>
                </a:lnTo>
                <a:lnTo>
                  <a:pt x="1074674" y="59282"/>
                </a:lnTo>
                <a:close/>
              </a:path>
              <a:path w="1109980" h="619125">
                <a:moveTo>
                  <a:pt x="972753" y="0"/>
                </a:moveTo>
                <a:lnTo>
                  <a:pt x="961877" y="1839"/>
                </a:lnTo>
                <a:lnTo>
                  <a:pt x="952772" y="11643"/>
                </a:lnTo>
                <a:lnTo>
                  <a:pt x="952992" y="23359"/>
                </a:lnTo>
                <a:lnTo>
                  <a:pt x="960755" y="32358"/>
                </a:lnTo>
                <a:lnTo>
                  <a:pt x="1012509" y="61532"/>
                </a:lnTo>
                <a:lnTo>
                  <a:pt x="1057529" y="59536"/>
                </a:lnTo>
                <a:lnTo>
                  <a:pt x="1074674" y="59282"/>
                </a:lnTo>
                <a:lnTo>
                  <a:pt x="1079657" y="59282"/>
                </a:lnTo>
                <a:lnTo>
                  <a:pt x="977900" y="1878"/>
                </a:lnTo>
                <a:lnTo>
                  <a:pt x="972753" y="0"/>
                </a:lnTo>
                <a:close/>
              </a:path>
            </a:pathLst>
          </a:custGeom>
          <a:solidFill>
            <a:srgbClr val="24669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805176" y="1456689"/>
            <a:ext cx="1118235" cy="635000"/>
          </a:xfrm>
          <a:custGeom>
            <a:avLst/>
            <a:gdLst/>
            <a:ahLst/>
            <a:cxnLst/>
            <a:rect l="l" t="t" r="r" b="b"/>
            <a:pathLst>
              <a:path w="1118235" h="635000">
                <a:moveTo>
                  <a:pt x="978502" y="482842"/>
                </a:moveTo>
                <a:lnTo>
                  <a:pt x="966179" y="487492"/>
                </a:lnTo>
                <a:lnTo>
                  <a:pt x="961106" y="498094"/>
                </a:lnTo>
                <a:lnTo>
                  <a:pt x="963929" y="509651"/>
                </a:lnTo>
                <a:lnTo>
                  <a:pt x="1048512" y="635000"/>
                </a:lnTo>
                <a:lnTo>
                  <a:pt x="1064610" y="602742"/>
                </a:lnTo>
                <a:lnTo>
                  <a:pt x="1028953" y="602742"/>
                </a:lnTo>
                <a:lnTo>
                  <a:pt x="1027938" y="594487"/>
                </a:lnTo>
                <a:lnTo>
                  <a:pt x="1018539" y="553847"/>
                </a:lnTo>
                <a:lnTo>
                  <a:pt x="1003051" y="512826"/>
                </a:lnTo>
                <a:lnTo>
                  <a:pt x="988911" y="485901"/>
                </a:lnTo>
                <a:lnTo>
                  <a:pt x="978502" y="482842"/>
                </a:lnTo>
                <a:close/>
              </a:path>
              <a:path w="1118235" h="635000">
                <a:moveTo>
                  <a:pt x="991759" y="490058"/>
                </a:moveTo>
                <a:lnTo>
                  <a:pt x="1009014" y="526669"/>
                </a:lnTo>
                <a:lnTo>
                  <a:pt x="1022350" y="567436"/>
                </a:lnTo>
                <a:lnTo>
                  <a:pt x="1028953" y="602742"/>
                </a:lnTo>
                <a:lnTo>
                  <a:pt x="1063625" y="598170"/>
                </a:lnTo>
                <a:lnTo>
                  <a:pt x="1062899" y="592582"/>
                </a:lnTo>
                <a:lnTo>
                  <a:pt x="1030604" y="592582"/>
                </a:lnTo>
                <a:lnTo>
                  <a:pt x="1043853" y="566085"/>
                </a:lnTo>
                <a:lnTo>
                  <a:pt x="991759" y="490058"/>
                </a:lnTo>
                <a:close/>
              </a:path>
              <a:path w="1118235" h="635000">
                <a:moveTo>
                  <a:pt x="1105237" y="475089"/>
                </a:moveTo>
                <a:lnTo>
                  <a:pt x="1093498" y="475871"/>
                </a:lnTo>
                <a:lnTo>
                  <a:pt x="1084834" y="484124"/>
                </a:lnTo>
                <a:lnTo>
                  <a:pt x="1053072" y="547647"/>
                </a:lnTo>
                <a:lnTo>
                  <a:pt x="1056004" y="557911"/>
                </a:lnTo>
                <a:lnTo>
                  <a:pt x="1059561" y="573151"/>
                </a:lnTo>
                <a:lnTo>
                  <a:pt x="1062354" y="588391"/>
                </a:lnTo>
                <a:lnTo>
                  <a:pt x="1063625" y="598170"/>
                </a:lnTo>
                <a:lnTo>
                  <a:pt x="1028953" y="602742"/>
                </a:lnTo>
                <a:lnTo>
                  <a:pt x="1064610" y="602742"/>
                </a:lnTo>
                <a:lnTo>
                  <a:pt x="1116076" y="499618"/>
                </a:lnTo>
                <a:lnTo>
                  <a:pt x="1117679" y="494576"/>
                </a:lnTo>
                <a:lnTo>
                  <a:pt x="1115392" y="483741"/>
                </a:lnTo>
                <a:lnTo>
                  <a:pt x="1105237" y="475089"/>
                </a:lnTo>
                <a:close/>
              </a:path>
              <a:path w="1118235" h="635000">
                <a:moveTo>
                  <a:pt x="1043853" y="566085"/>
                </a:moveTo>
                <a:lnTo>
                  <a:pt x="1030604" y="592582"/>
                </a:lnTo>
                <a:lnTo>
                  <a:pt x="1060703" y="590677"/>
                </a:lnTo>
                <a:lnTo>
                  <a:pt x="1043853" y="566085"/>
                </a:lnTo>
                <a:close/>
              </a:path>
              <a:path w="1118235" h="635000">
                <a:moveTo>
                  <a:pt x="1053072" y="547647"/>
                </a:moveTo>
                <a:lnTo>
                  <a:pt x="1043853" y="566085"/>
                </a:lnTo>
                <a:lnTo>
                  <a:pt x="1060703" y="590677"/>
                </a:lnTo>
                <a:lnTo>
                  <a:pt x="1030604" y="592582"/>
                </a:lnTo>
                <a:lnTo>
                  <a:pt x="1062899" y="592582"/>
                </a:lnTo>
                <a:lnTo>
                  <a:pt x="1062354" y="588391"/>
                </a:lnTo>
                <a:lnTo>
                  <a:pt x="1059561" y="573151"/>
                </a:lnTo>
                <a:lnTo>
                  <a:pt x="1056004" y="557911"/>
                </a:lnTo>
                <a:lnTo>
                  <a:pt x="1053072" y="547647"/>
                </a:lnTo>
                <a:close/>
              </a:path>
              <a:path w="1118235" h="635000">
                <a:moveTo>
                  <a:pt x="635" y="0"/>
                </a:moveTo>
                <a:lnTo>
                  <a:pt x="0" y="34925"/>
                </a:lnTo>
                <a:lnTo>
                  <a:pt x="49149" y="35813"/>
                </a:lnTo>
                <a:lnTo>
                  <a:pt x="97536" y="38481"/>
                </a:lnTo>
                <a:lnTo>
                  <a:pt x="145669" y="42799"/>
                </a:lnTo>
                <a:lnTo>
                  <a:pt x="193675" y="48768"/>
                </a:lnTo>
                <a:lnTo>
                  <a:pt x="241300" y="56134"/>
                </a:lnTo>
                <a:lnTo>
                  <a:pt x="288417" y="65150"/>
                </a:lnTo>
                <a:lnTo>
                  <a:pt x="335025" y="75564"/>
                </a:lnTo>
                <a:lnTo>
                  <a:pt x="380873" y="87502"/>
                </a:lnTo>
                <a:lnTo>
                  <a:pt x="426085" y="100584"/>
                </a:lnTo>
                <a:lnTo>
                  <a:pt x="470281" y="115188"/>
                </a:lnTo>
                <a:lnTo>
                  <a:pt x="513588" y="130810"/>
                </a:lnTo>
                <a:lnTo>
                  <a:pt x="555878" y="147574"/>
                </a:lnTo>
                <a:lnTo>
                  <a:pt x="596900" y="165608"/>
                </a:lnTo>
                <a:lnTo>
                  <a:pt x="636777" y="184658"/>
                </a:lnTo>
                <a:lnTo>
                  <a:pt x="675259" y="204724"/>
                </a:lnTo>
                <a:lnTo>
                  <a:pt x="712343" y="225679"/>
                </a:lnTo>
                <a:lnTo>
                  <a:pt x="747902" y="247523"/>
                </a:lnTo>
                <a:lnTo>
                  <a:pt x="781685" y="270129"/>
                </a:lnTo>
                <a:lnTo>
                  <a:pt x="813943" y="293497"/>
                </a:lnTo>
                <a:lnTo>
                  <a:pt x="844169" y="317626"/>
                </a:lnTo>
                <a:lnTo>
                  <a:pt x="898906" y="367538"/>
                </a:lnTo>
                <a:lnTo>
                  <a:pt x="934085" y="406019"/>
                </a:lnTo>
                <a:lnTo>
                  <a:pt x="964691" y="445770"/>
                </a:lnTo>
                <a:lnTo>
                  <a:pt x="989584" y="485902"/>
                </a:lnTo>
                <a:lnTo>
                  <a:pt x="991759" y="490058"/>
                </a:lnTo>
                <a:lnTo>
                  <a:pt x="1043853" y="566085"/>
                </a:lnTo>
                <a:lnTo>
                  <a:pt x="1053072" y="547647"/>
                </a:lnTo>
                <a:lnTo>
                  <a:pt x="1051687" y="542798"/>
                </a:lnTo>
                <a:lnTo>
                  <a:pt x="1046734" y="527939"/>
                </a:lnTo>
                <a:lnTo>
                  <a:pt x="1027557" y="483235"/>
                </a:lnTo>
                <a:lnTo>
                  <a:pt x="1002538" y="439674"/>
                </a:lnTo>
                <a:lnTo>
                  <a:pt x="971931" y="397129"/>
                </a:lnTo>
                <a:lnTo>
                  <a:pt x="923036" y="342264"/>
                </a:lnTo>
                <a:lnTo>
                  <a:pt x="895476" y="315849"/>
                </a:lnTo>
                <a:lnTo>
                  <a:pt x="866013" y="290195"/>
                </a:lnTo>
                <a:lnTo>
                  <a:pt x="834516" y="265175"/>
                </a:lnTo>
                <a:lnTo>
                  <a:pt x="801243" y="241173"/>
                </a:lnTo>
                <a:lnTo>
                  <a:pt x="766190" y="217677"/>
                </a:lnTo>
                <a:lnTo>
                  <a:pt x="729614" y="195325"/>
                </a:lnTo>
                <a:lnTo>
                  <a:pt x="691388" y="173736"/>
                </a:lnTo>
                <a:lnTo>
                  <a:pt x="651890" y="153162"/>
                </a:lnTo>
                <a:lnTo>
                  <a:pt x="610870" y="133604"/>
                </a:lnTo>
                <a:lnTo>
                  <a:pt x="568706" y="115188"/>
                </a:lnTo>
                <a:lnTo>
                  <a:pt x="525399" y="97917"/>
                </a:lnTo>
                <a:lnTo>
                  <a:pt x="481202" y="81914"/>
                </a:lnTo>
                <a:lnTo>
                  <a:pt x="435863" y="67056"/>
                </a:lnTo>
                <a:lnTo>
                  <a:pt x="389636" y="53594"/>
                </a:lnTo>
                <a:lnTo>
                  <a:pt x="342646" y="41529"/>
                </a:lnTo>
                <a:lnTo>
                  <a:pt x="294894" y="30861"/>
                </a:lnTo>
                <a:lnTo>
                  <a:pt x="246634" y="21717"/>
                </a:lnTo>
                <a:lnTo>
                  <a:pt x="197993" y="14097"/>
                </a:lnTo>
                <a:lnTo>
                  <a:pt x="148844" y="8000"/>
                </a:lnTo>
                <a:lnTo>
                  <a:pt x="99313" y="3556"/>
                </a:lnTo>
                <a:lnTo>
                  <a:pt x="49784" y="888"/>
                </a:lnTo>
                <a:lnTo>
                  <a:pt x="635" y="0"/>
                </a:lnTo>
                <a:close/>
              </a:path>
            </a:pathLst>
          </a:custGeom>
          <a:solidFill>
            <a:srgbClr val="FF8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241035" y="1085088"/>
            <a:ext cx="3262884" cy="3185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371591" y="1581530"/>
            <a:ext cx="8826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8791" y="1474850"/>
            <a:ext cx="2520315" cy="2253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50000"/>
              </a:lnSpc>
            </a:pPr>
            <a:r>
              <a:rPr dirty="0" sz="1400" spc="-5">
                <a:latin typeface="微软雅黑"/>
                <a:cs typeface="微软雅黑"/>
              </a:rPr>
              <a:t>在政府监管部门包容呵</a:t>
            </a:r>
            <a:r>
              <a:rPr dirty="0" sz="1400" spc="-15">
                <a:latin typeface="微软雅黑"/>
                <a:cs typeface="微软雅黑"/>
              </a:rPr>
              <a:t>护</a:t>
            </a:r>
            <a:r>
              <a:rPr dirty="0" sz="1400" spc="-5">
                <a:latin typeface="微软雅黑"/>
                <a:cs typeface="微软雅黑"/>
              </a:rPr>
              <a:t>下，在</a:t>
            </a:r>
            <a:r>
              <a:rPr dirty="0" sz="1400" spc="-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银行电子部门支持下，</a:t>
            </a:r>
            <a:r>
              <a:rPr dirty="0" sz="1400" spc="-15">
                <a:latin typeface="微软雅黑"/>
                <a:cs typeface="微软雅黑"/>
              </a:rPr>
              <a:t>担</a:t>
            </a:r>
            <a:r>
              <a:rPr dirty="0" sz="1400">
                <a:latin typeface="微软雅黑"/>
                <a:cs typeface="微软雅黑"/>
              </a:rPr>
              <a:t>保支付</a:t>
            </a:r>
            <a:r>
              <a:rPr dirty="0" sz="1400">
                <a:latin typeface="微软雅黑"/>
                <a:cs typeface="微软雅黑"/>
              </a:rPr>
              <a:t> 打开了在线交易的大门 </a:t>
            </a:r>
            <a:r>
              <a:rPr dirty="0" sz="1400" spc="-5">
                <a:latin typeface="微软雅黑"/>
                <a:cs typeface="微软雅黑"/>
              </a:rPr>
              <a:t>担保支付，解决了电子</a:t>
            </a:r>
            <a:r>
              <a:rPr dirty="0" sz="1400" spc="-15">
                <a:latin typeface="微软雅黑"/>
                <a:cs typeface="微软雅黑"/>
              </a:rPr>
              <a:t>商</a:t>
            </a:r>
            <a:r>
              <a:rPr dirty="0" sz="1400" spc="-5">
                <a:latin typeface="微软雅黑"/>
                <a:cs typeface="微软雅黑"/>
              </a:rPr>
              <a:t>务交易</a:t>
            </a:r>
            <a:r>
              <a:rPr dirty="0" sz="1400" spc="-5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信任</a:t>
            </a:r>
            <a:r>
              <a:rPr dirty="0" sz="1400">
                <a:latin typeface="微软雅黑"/>
                <a:cs typeface="微软雅黑"/>
              </a:rPr>
              <a:t> 担保支付，成为中国新</a:t>
            </a:r>
            <a:r>
              <a:rPr dirty="0" sz="1400" spc="-15">
                <a:latin typeface="微软雅黑"/>
                <a:cs typeface="微软雅黑"/>
              </a:rPr>
              <a:t>经</a:t>
            </a:r>
            <a:r>
              <a:rPr dirty="0" sz="1400">
                <a:latin typeface="微软雅黑"/>
                <a:cs typeface="微软雅黑"/>
              </a:rPr>
              <a:t>济、新</a:t>
            </a:r>
            <a:r>
              <a:rPr dirty="0" sz="1400">
                <a:latin typeface="微软雅黑"/>
                <a:cs typeface="微软雅黑"/>
              </a:rPr>
              <a:t> </a:t>
            </a:r>
            <a:r>
              <a:rPr dirty="0" sz="1400" spc="-5">
                <a:latin typeface="微软雅黑"/>
                <a:cs typeface="微软雅黑"/>
              </a:rPr>
              <a:t>金融的制度创新范例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71591" y="2541904"/>
            <a:ext cx="8826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71591" y="3181985"/>
            <a:ext cx="8826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ct val="100000"/>
              </a:lnSpc>
            </a:pPr>
            <a:r>
              <a:rPr dirty="0" sz="2800" spc="-35"/>
              <a:t>无线改变生活：以消费者为中心的</a:t>
            </a:r>
            <a:r>
              <a:rPr dirty="0" sz="2800" spc="-25"/>
              <a:t>支</a:t>
            </a:r>
            <a:r>
              <a:rPr dirty="0" sz="2800" spc="-35"/>
              <a:t>付服务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434713" y="761491"/>
            <a:ext cx="1681988" cy="1035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116701" y="742950"/>
            <a:ext cx="2416175" cy="536575"/>
          </a:xfrm>
          <a:custGeom>
            <a:avLst/>
            <a:gdLst/>
            <a:ahLst/>
            <a:cxnLst/>
            <a:rect l="l" t="t" r="r" b="b"/>
            <a:pathLst>
              <a:path w="2416175" h="536575">
                <a:moveTo>
                  <a:pt x="0" y="536575"/>
                </a:moveTo>
                <a:lnTo>
                  <a:pt x="2416175" y="536575"/>
                </a:lnTo>
                <a:lnTo>
                  <a:pt x="2416175" y="0"/>
                </a:lnTo>
                <a:lnTo>
                  <a:pt x="0" y="0"/>
                </a:lnTo>
                <a:lnTo>
                  <a:pt x="0" y="536575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196329" y="790702"/>
            <a:ext cx="2186940" cy="469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微软雅黑"/>
                <a:cs typeface="微软雅黑"/>
              </a:rPr>
              <a:t>出租车扫码付款：</a:t>
            </a:r>
            <a:r>
              <a:rPr dirty="0" sz="1200">
                <a:latin typeface="微软雅黑"/>
                <a:cs typeface="微软雅黑"/>
              </a:rPr>
              <a:t>20</a:t>
            </a:r>
            <a:r>
              <a:rPr dirty="0" sz="1200" spc="-5">
                <a:latin typeface="微软雅黑"/>
                <a:cs typeface="微软雅黑"/>
              </a:rPr>
              <a:t>余城市试点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latin typeface="微软雅黑"/>
                <a:cs typeface="微软雅黑"/>
              </a:rPr>
              <a:t>出租车支持支付宝付打车费。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51245" y="1419352"/>
            <a:ext cx="2381630" cy="1401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427601" y="1826615"/>
            <a:ext cx="1689100" cy="994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68287" y="762000"/>
            <a:ext cx="3890899" cy="20590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68287" y="2936811"/>
            <a:ext cx="3890899" cy="17225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435475" y="2936811"/>
            <a:ext cx="4097401" cy="17225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691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/>
              <a:t>余额宝的价值：在低收入人群中，促进了普惠金融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827087" y="1863725"/>
            <a:ext cx="7561580" cy="1570355"/>
          </a:xfrm>
          <a:custGeom>
            <a:avLst/>
            <a:gdLst/>
            <a:ahLst/>
            <a:cxnLst/>
            <a:rect l="l" t="t" r="r" b="b"/>
            <a:pathLst>
              <a:path w="7561580" h="1570354">
                <a:moveTo>
                  <a:pt x="0" y="1570101"/>
                </a:moveTo>
                <a:lnTo>
                  <a:pt x="7561199" y="1570101"/>
                </a:lnTo>
                <a:lnTo>
                  <a:pt x="7561199" y="0"/>
                </a:lnTo>
                <a:lnTo>
                  <a:pt x="0" y="0"/>
                </a:lnTo>
                <a:lnTo>
                  <a:pt x="0" y="1570101"/>
                </a:lnTo>
                <a:close/>
              </a:path>
            </a:pathLst>
          </a:custGeom>
          <a:solidFill>
            <a:srgbClr val="42429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827087" y="1863725"/>
            <a:ext cx="7561580" cy="1570355"/>
          </a:xfrm>
          <a:custGeom>
            <a:avLst/>
            <a:gdLst/>
            <a:ahLst/>
            <a:cxnLst/>
            <a:rect l="l" t="t" r="r" b="b"/>
            <a:pathLst>
              <a:path w="7561580" h="1570354">
                <a:moveTo>
                  <a:pt x="0" y="1570101"/>
                </a:moveTo>
                <a:lnTo>
                  <a:pt x="7561199" y="1570101"/>
                </a:lnTo>
                <a:lnTo>
                  <a:pt x="7561199" y="0"/>
                </a:lnTo>
                <a:lnTo>
                  <a:pt x="0" y="0"/>
                </a:lnTo>
                <a:lnTo>
                  <a:pt x="0" y="1570101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994150" y="1030287"/>
            <a:ext cx="3484879" cy="462280"/>
          </a:xfrm>
          <a:custGeom>
            <a:avLst/>
            <a:gdLst/>
            <a:ahLst/>
            <a:cxnLst/>
            <a:rect l="l" t="t" r="r" b="b"/>
            <a:pathLst>
              <a:path w="3484879" h="462280">
                <a:moveTo>
                  <a:pt x="0" y="461962"/>
                </a:moveTo>
                <a:lnTo>
                  <a:pt x="3484626" y="461962"/>
                </a:lnTo>
                <a:lnTo>
                  <a:pt x="3484626" y="0"/>
                </a:lnTo>
                <a:lnTo>
                  <a:pt x="0" y="0"/>
                </a:lnTo>
                <a:lnTo>
                  <a:pt x="0" y="461962"/>
                </a:lnTo>
                <a:close/>
              </a:path>
            </a:pathLst>
          </a:custGeom>
          <a:solidFill>
            <a:srgbClr val="FF8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55700" y="1981326"/>
            <a:ext cx="7766684" cy="2200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2560">
              <a:lnSpc>
                <a:spcPct val="100000"/>
              </a:lnSpc>
              <a:tabLst>
                <a:tab pos="505459" algn="l"/>
              </a:tabLst>
            </a:pPr>
            <a:r>
              <a:rPr dirty="0" sz="1600" spc="-15">
                <a:solidFill>
                  <a:srgbClr val="FFFFFF"/>
                </a:solidFill>
                <a:latin typeface="Wingdings"/>
                <a:cs typeface="Wingdings"/>
              </a:rPr>
              <a:t></a:t>
            </a:r>
            <a:r>
              <a:rPr dirty="0" sz="1600" spc="-15">
                <a:solidFill>
                  <a:srgbClr val="FFFFFF"/>
                </a:solidFill>
                <a:latin typeface="Times"/>
                <a:cs typeface="Times"/>
              </a:rPr>
              <a:t>	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【天弘基金规模逼近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6000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亿</a:t>
            </a:r>
            <a:r>
              <a:rPr dirty="0" sz="1600" spc="4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披露一周年大数据详解宝粉特</a:t>
            </a: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征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】</a:t>
            </a:r>
            <a:endParaRPr sz="1600">
              <a:latin typeface="微软雅黑"/>
              <a:cs typeface="微软雅黑"/>
            </a:endParaRPr>
          </a:p>
          <a:p>
            <a:pPr marL="505459" marR="260350" indent="-342900">
              <a:lnSpc>
                <a:spcPct val="150000"/>
              </a:lnSpc>
              <a:tabLst>
                <a:tab pos="505459" algn="l"/>
              </a:tabLst>
            </a:pPr>
            <a:r>
              <a:rPr dirty="0" sz="1600" spc="-15">
                <a:solidFill>
                  <a:srgbClr val="FFFFFF"/>
                </a:solidFill>
                <a:latin typeface="Wingdings"/>
                <a:cs typeface="Wingdings"/>
              </a:rPr>
              <a:t></a:t>
            </a:r>
            <a:r>
              <a:rPr dirty="0" sz="1600" spc="-15">
                <a:solidFill>
                  <a:srgbClr val="FFFFFF"/>
                </a:solidFill>
                <a:latin typeface="Times"/>
                <a:cs typeface="Times"/>
              </a:rPr>
              <a:t>	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截至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2014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年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6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月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30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日，余额宝规模达</a:t>
            </a: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574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.60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亿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元，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稳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居国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内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最大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全球</a:t>
            </a: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第</a:t>
            </a:r>
            <a:r>
              <a:rPr dirty="0" sz="1600">
                <a:solidFill>
                  <a:srgbClr val="FFFFFF"/>
                </a:solidFill>
                <a:latin typeface="微软雅黑"/>
                <a:cs typeface="微软雅黑"/>
              </a:rPr>
              <a:t>4</a:t>
            </a:r>
            <a:r>
              <a:rPr dirty="0" sz="1600" spc="-15">
                <a:solidFill>
                  <a:srgbClr val="FFFFFF"/>
                </a:solidFill>
                <a:latin typeface="微软雅黑"/>
                <a:cs typeface="微软雅黑"/>
              </a:rPr>
              <a:t>大 货币基金</a:t>
            </a:r>
            <a:endParaRPr sz="1600">
              <a:latin typeface="微软雅黑"/>
              <a:cs typeface="微软雅黑"/>
            </a:endParaRPr>
          </a:p>
          <a:p>
            <a:pPr marL="12700" indent="149860">
              <a:lnSpc>
                <a:spcPct val="100000"/>
              </a:lnSpc>
              <a:spcBef>
                <a:spcPts val="960"/>
              </a:spcBef>
              <a:tabLst>
                <a:tab pos="505459" algn="l"/>
              </a:tabLst>
            </a:pPr>
            <a:r>
              <a:rPr dirty="0" sz="1600" spc="-15">
                <a:solidFill>
                  <a:srgbClr val="FFFFFF"/>
                </a:solidFill>
                <a:latin typeface="Wingdings"/>
                <a:cs typeface="Wingdings"/>
              </a:rPr>
              <a:t></a:t>
            </a:r>
            <a:r>
              <a:rPr dirty="0" sz="1600" spc="-15">
                <a:solidFill>
                  <a:srgbClr val="FFFFFF"/>
                </a:solidFill>
                <a:latin typeface="Times"/>
                <a:cs typeface="Times"/>
              </a:rPr>
              <a:t>	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用户数在二季度突破</a:t>
            </a: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r>
              <a:rPr dirty="0" sz="1600" spc="-20">
                <a:solidFill>
                  <a:srgbClr val="FFFFFF"/>
                </a:solidFill>
                <a:latin typeface="微软雅黑"/>
                <a:cs typeface="微软雅黑"/>
              </a:rPr>
              <a:t>亿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ts val="1300"/>
              </a:lnSpc>
              <a:spcBef>
                <a:spcPts val="6"/>
              </a:spcBef>
            </a:pPr>
            <a:endParaRPr sz="1300"/>
          </a:p>
          <a:p>
            <a:pPr>
              <a:lnSpc>
                <a:spcPts val="1600"/>
              </a:lnSpc>
            </a:pPr>
            <a:endParaRPr sz="1600"/>
          </a:p>
          <a:p>
            <a:pPr>
              <a:lnSpc>
                <a:spcPts val="1600"/>
              </a:lnSpc>
            </a:pPr>
            <a:endParaRPr sz="1600"/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余额宝这一年为宝粉创收</a:t>
            </a:r>
            <a:r>
              <a:rPr dirty="0" sz="1800" spc="-10" b="1">
                <a:solidFill>
                  <a:srgbClr val="FFFFFF"/>
                </a:solidFill>
                <a:latin typeface="微软雅黑"/>
                <a:cs typeface="微软雅黑"/>
              </a:rPr>
              <a:t>118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亿元，相当于请全国人民每人一份炸鸡和啤酒！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3397" y="1064386"/>
            <a:ext cx="3288029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  <a:latin typeface="微软雅黑"/>
                <a:cs typeface="微软雅黑"/>
              </a:rPr>
              <a:t>5741</a:t>
            </a:r>
            <a:r>
              <a:rPr dirty="0" sz="2400" spc="-5">
                <a:solidFill>
                  <a:srgbClr val="FFFFFF"/>
                </a:solidFill>
                <a:latin typeface="微软雅黑"/>
                <a:cs typeface="微软雅黑"/>
              </a:rPr>
              <a:t>亿元</a:t>
            </a:r>
            <a:r>
              <a:rPr dirty="0" sz="2400" spc="-10">
                <a:solidFill>
                  <a:srgbClr val="FFFFFF"/>
                </a:solidFill>
                <a:latin typeface="微软雅黑"/>
                <a:cs typeface="微软雅黑"/>
              </a:rPr>
              <a:t>/</a:t>
            </a:r>
            <a:r>
              <a:rPr dirty="0" sz="2400" spc="-5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r>
              <a:rPr dirty="0" sz="2400" spc="-5">
                <a:solidFill>
                  <a:srgbClr val="FFFFFF"/>
                </a:solidFill>
                <a:latin typeface="微软雅黑"/>
                <a:cs typeface="微软雅黑"/>
              </a:rPr>
              <a:t>亿＝</a:t>
            </a:r>
            <a:r>
              <a:rPr dirty="0" sz="2400" spc="-5">
                <a:solidFill>
                  <a:srgbClr val="FFFFFF"/>
                </a:solidFill>
                <a:latin typeface="微软雅黑"/>
                <a:cs typeface="微软雅黑"/>
              </a:rPr>
              <a:t>57</a:t>
            </a:r>
            <a:r>
              <a:rPr dirty="0" sz="2400" spc="5">
                <a:solidFill>
                  <a:srgbClr val="FFFFFF"/>
                </a:solidFill>
                <a:latin typeface="微软雅黑"/>
                <a:cs typeface="微软雅黑"/>
              </a:rPr>
              <a:t>4</a:t>
            </a: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r>
              <a:rPr dirty="0" sz="2400">
                <a:solidFill>
                  <a:srgbClr val="FFFFFF"/>
                </a:solidFill>
                <a:latin typeface="微软雅黑"/>
                <a:cs typeface="微软雅黑"/>
              </a:rPr>
              <a:t>元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70888" y="1030782"/>
            <a:ext cx="1534667" cy="976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36448" y="3351276"/>
            <a:ext cx="8144256" cy="1347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607" rIns="0" bIns="0" rtlCol="0" vert="horz">
            <a:spAutoFit/>
          </a:bodyPr>
          <a:lstStyle/>
          <a:p>
            <a:pPr marL="69215">
              <a:lnSpc>
                <a:spcPct val="100000"/>
              </a:lnSpc>
            </a:pPr>
            <a:r>
              <a:rPr dirty="0" sz="2800" spc="-30"/>
              <a:t>与美国相比，互联网在中国更具颠</a:t>
            </a:r>
            <a:r>
              <a:rPr dirty="0" sz="2800" spc="-25"/>
              <a:t>覆</a:t>
            </a:r>
            <a:r>
              <a:rPr dirty="0" sz="2800" spc="-30"/>
              <a:t>性？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50825" y="2193861"/>
            <a:ext cx="4279900" cy="2430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599051" y="1977961"/>
            <a:ext cx="4436999" cy="2640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18540" y="1025397"/>
            <a:ext cx="7621270" cy="1057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marR="6350" indent="-287020">
              <a:lnSpc>
                <a:spcPct val="100000"/>
              </a:lnSpc>
              <a:tabLst>
                <a:tab pos="299085" algn="l"/>
              </a:tabLst>
            </a:pPr>
            <a:r>
              <a:rPr dirty="0" sz="1600" spc="-10">
                <a:latin typeface="Arial"/>
                <a:cs typeface="Arial"/>
              </a:rPr>
              <a:t>•</a:t>
            </a:r>
            <a:r>
              <a:rPr dirty="0" sz="1600" spc="-10">
                <a:latin typeface="Arial"/>
                <a:cs typeface="Arial"/>
              </a:rPr>
              <a:t>	</a:t>
            </a:r>
            <a:r>
              <a:rPr dirty="0" sz="1600" spc="-10">
                <a:latin typeface="微软雅黑"/>
                <a:cs typeface="微软雅黑"/>
              </a:rPr>
              <a:t>更广泛的信息</a:t>
            </a:r>
            <a:r>
              <a:rPr dirty="0" sz="1600">
                <a:latin typeface="微软雅黑"/>
                <a:cs typeface="微软雅黑"/>
              </a:rPr>
              <a:t>设</a:t>
            </a:r>
            <a:r>
              <a:rPr dirty="0" sz="1600" spc="-10">
                <a:latin typeface="微软雅黑"/>
                <a:cs typeface="微软雅黑"/>
              </a:rPr>
              <a:t>备安</a:t>
            </a:r>
            <a:r>
              <a:rPr dirty="0" sz="1600">
                <a:latin typeface="微软雅黑"/>
                <a:cs typeface="微软雅黑"/>
              </a:rPr>
              <a:t>装</a:t>
            </a:r>
            <a:r>
              <a:rPr dirty="0" sz="1600" spc="-10">
                <a:latin typeface="微软雅黑"/>
                <a:cs typeface="微软雅黑"/>
              </a:rPr>
              <a:t>、更大</a:t>
            </a:r>
            <a:r>
              <a:rPr dirty="0" sz="1600">
                <a:latin typeface="微软雅黑"/>
                <a:cs typeface="微软雅黑"/>
              </a:rPr>
              <a:t>规</a:t>
            </a:r>
            <a:r>
              <a:rPr dirty="0" sz="1600" spc="-10">
                <a:latin typeface="微软雅黑"/>
                <a:cs typeface="微软雅黑"/>
              </a:rPr>
              <a:t>模的在线人</a:t>
            </a:r>
            <a:r>
              <a:rPr dirty="0" sz="1600">
                <a:latin typeface="微软雅黑"/>
                <a:cs typeface="微软雅黑"/>
              </a:rPr>
              <a:t>数</a:t>
            </a:r>
            <a:r>
              <a:rPr dirty="0" sz="1600">
                <a:latin typeface="微软雅黑"/>
                <a:cs typeface="微软雅黑"/>
              </a:rPr>
              <a:t>+</a:t>
            </a:r>
            <a:r>
              <a:rPr dirty="0" sz="1600" spc="-10">
                <a:latin typeface="微软雅黑"/>
                <a:cs typeface="微软雅黑"/>
              </a:rPr>
              <a:t>薄弱的工业经</a:t>
            </a:r>
            <a:r>
              <a:rPr dirty="0" sz="1600">
                <a:latin typeface="微软雅黑"/>
                <a:cs typeface="微软雅黑"/>
              </a:rPr>
              <a:t>济</a:t>
            </a:r>
            <a:r>
              <a:rPr dirty="0" sz="1600" spc="-10">
                <a:latin typeface="微软雅黑"/>
                <a:cs typeface="微软雅黑"/>
              </a:rPr>
              <a:t>基</a:t>
            </a:r>
            <a:r>
              <a:rPr dirty="0" sz="1600">
                <a:latin typeface="微软雅黑"/>
                <a:cs typeface="微软雅黑"/>
              </a:rPr>
              <a:t>础</a:t>
            </a:r>
            <a:r>
              <a:rPr dirty="0" sz="1600" spc="-10">
                <a:latin typeface="微软雅黑"/>
                <a:cs typeface="微软雅黑"/>
              </a:rPr>
              <a:t>，使得“</a:t>
            </a:r>
            <a:r>
              <a:rPr dirty="0" sz="1600">
                <a:latin typeface="微软雅黑"/>
                <a:cs typeface="微软雅黑"/>
              </a:rPr>
              <a:t>互联</a:t>
            </a:r>
            <a:r>
              <a:rPr dirty="0" sz="1600" spc="10">
                <a:latin typeface="微软雅黑"/>
                <a:cs typeface="微软雅黑"/>
              </a:rPr>
              <a:t> </a:t>
            </a:r>
            <a:r>
              <a:rPr dirty="0" sz="1600" spc="-20">
                <a:latin typeface="微软雅黑"/>
                <a:cs typeface="微软雅黑"/>
              </a:rPr>
              <a:t>网在中国更具有颠覆性”？！</a:t>
            </a:r>
            <a:endParaRPr sz="1600">
              <a:latin typeface="微软雅黑"/>
              <a:cs typeface="微软雅黑"/>
            </a:endParaRPr>
          </a:p>
          <a:p>
            <a:pPr>
              <a:lnSpc>
                <a:spcPts val="2200"/>
              </a:lnSpc>
              <a:spcBef>
                <a:spcPts val="28"/>
              </a:spcBef>
            </a:pPr>
            <a:endParaRPr sz="2200"/>
          </a:p>
          <a:p>
            <a:pPr marL="216535">
              <a:lnSpc>
                <a:spcPct val="100000"/>
              </a:lnSpc>
            </a:pPr>
            <a:r>
              <a:rPr dirty="0" sz="1800" b="1">
                <a:latin typeface="微软雅黑"/>
                <a:cs typeface="微软雅黑"/>
              </a:rPr>
              <a:t>中国成为最大智能终端市场</a:t>
            </a:r>
            <a:endParaRPr sz="1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639" y="167766"/>
            <a:ext cx="8144509" cy="256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围绕余额宝的技术与产品创新，不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仅</a:t>
            </a: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仅是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一</a:t>
            </a: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个金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融</a:t>
            </a: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产品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更是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一</a:t>
            </a: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个数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据</a:t>
            </a: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化产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品</a:t>
            </a: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、云</a:t>
            </a:r>
            <a:r>
              <a:rPr dirty="0" sz="1600" spc="-10" b="1">
                <a:solidFill>
                  <a:srgbClr val="FFFFFF"/>
                </a:solidFill>
                <a:latin typeface="微软雅黑"/>
                <a:cs typeface="微软雅黑"/>
              </a:rPr>
              <a:t>计</a:t>
            </a:r>
            <a:r>
              <a:rPr dirty="0" sz="1600" spc="-20" b="1">
                <a:solidFill>
                  <a:srgbClr val="FFFFFF"/>
                </a:solidFill>
                <a:latin typeface="微软雅黑"/>
                <a:cs typeface="微软雅黑"/>
              </a:rPr>
              <a:t>算产品</a:t>
            </a:r>
            <a:endParaRPr sz="16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0895" y="900480"/>
            <a:ext cx="1534667" cy="977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821679" y="1897379"/>
            <a:ext cx="1338072" cy="1193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6614159" y="2249423"/>
            <a:ext cx="632459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868668" y="2249423"/>
            <a:ext cx="452627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6079235" y="2813304"/>
            <a:ext cx="758952" cy="323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6640068" y="2813304"/>
            <a:ext cx="362711" cy="323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804659" y="2813304"/>
            <a:ext cx="338327" cy="3230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944868" y="2813304"/>
            <a:ext cx="239268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079235" y="3064764"/>
            <a:ext cx="371856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252971" y="3064764"/>
            <a:ext cx="478535" cy="323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533388" y="3064764"/>
            <a:ext cx="1037844" cy="323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373111" y="3064764"/>
            <a:ext cx="283464" cy="3230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458456" y="3064764"/>
            <a:ext cx="617220" cy="3230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877556" y="3064764"/>
            <a:ext cx="617220" cy="3230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079235" y="3316223"/>
            <a:ext cx="478536" cy="3230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359652" y="3316223"/>
            <a:ext cx="239268" cy="3230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079235" y="3567684"/>
            <a:ext cx="239267" cy="3230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166484" y="2047620"/>
            <a:ext cx="2244090" cy="1490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200" spc="-5">
                <a:latin typeface="微软雅黑"/>
                <a:cs typeface="微软雅黑"/>
              </a:rPr>
              <a:t>16</a:t>
            </a:r>
            <a:r>
              <a:rPr dirty="0" sz="2000">
                <a:latin typeface="微软雅黑"/>
                <a:cs typeface="微软雅黑"/>
              </a:rPr>
              <a:t>倍</a:t>
            </a:r>
            <a:endParaRPr sz="2000">
              <a:latin typeface="微软雅黑"/>
              <a:cs typeface="微软雅黑"/>
            </a:endParaRPr>
          </a:p>
          <a:p>
            <a:pPr marL="12700" marR="6350">
              <a:lnSpc>
                <a:spcPct val="150100"/>
              </a:lnSpc>
              <a:spcBef>
                <a:spcPts val="650"/>
              </a:spcBef>
            </a:pPr>
            <a:r>
              <a:rPr dirty="0" sz="1100">
                <a:latin typeface="微软雅黑"/>
                <a:cs typeface="微软雅黑"/>
              </a:rPr>
              <a:t>效率提升</a:t>
            </a:r>
            <a:r>
              <a:rPr dirty="0" sz="1100">
                <a:latin typeface="微软雅黑"/>
                <a:cs typeface="微软雅黑"/>
              </a:rPr>
              <a:t>16</a:t>
            </a:r>
            <a:r>
              <a:rPr dirty="0" sz="1100">
                <a:latin typeface="微软雅黑"/>
                <a:cs typeface="微软雅黑"/>
              </a:rPr>
              <a:t>倍 </a:t>
            </a:r>
            <a:r>
              <a:rPr dirty="0" sz="1100" b="1">
                <a:latin typeface="微软雅黑"/>
                <a:cs typeface="微软雅黑"/>
              </a:rPr>
              <a:t>30</a:t>
            </a:r>
            <a:r>
              <a:rPr dirty="0" sz="1100" spc="-5" b="1">
                <a:latin typeface="微软雅黑"/>
                <a:cs typeface="微软雅黑"/>
              </a:rPr>
              <a:t>分钟</a:t>
            </a:r>
            <a:r>
              <a:rPr dirty="0" sz="1100">
                <a:latin typeface="微软雅黑"/>
                <a:cs typeface="微软雅黑"/>
              </a:rPr>
              <a:t>完</a:t>
            </a:r>
            <a:r>
              <a:rPr dirty="0" sz="1100" spc="-5">
                <a:latin typeface="微软雅黑"/>
                <a:cs typeface="微软雅黑"/>
              </a:rPr>
              <a:t>成</a:t>
            </a:r>
            <a:r>
              <a:rPr dirty="0" sz="1100">
                <a:latin typeface="微软雅黑"/>
                <a:cs typeface="微软雅黑"/>
              </a:rPr>
              <a:t>了</a:t>
            </a:r>
            <a:r>
              <a:rPr dirty="0" sz="1100" spc="-20">
                <a:latin typeface="微软雅黑"/>
                <a:cs typeface="微软雅黑"/>
              </a:rPr>
              <a:t>之</a:t>
            </a:r>
            <a:r>
              <a:rPr dirty="0" sz="1100">
                <a:latin typeface="微软雅黑"/>
                <a:cs typeface="微软雅黑"/>
              </a:rPr>
              <a:t>前</a:t>
            </a:r>
            <a:r>
              <a:rPr dirty="0" sz="1100" spc="-10">
                <a:latin typeface="微软雅黑"/>
                <a:cs typeface="微软雅黑"/>
              </a:rPr>
              <a:t>要</a:t>
            </a:r>
            <a:r>
              <a:rPr dirty="0" sz="1100" spc="-15" b="1">
                <a:latin typeface="微软雅黑"/>
                <a:cs typeface="微软雅黑"/>
              </a:rPr>
              <a:t>8</a:t>
            </a:r>
            <a:r>
              <a:rPr dirty="0" sz="1100" b="1">
                <a:latin typeface="微软雅黑"/>
                <a:cs typeface="微软雅黑"/>
              </a:rPr>
              <a:t>个</a:t>
            </a:r>
            <a:r>
              <a:rPr dirty="0" sz="1100" spc="-20" b="1">
                <a:latin typeface="微软雅黑"/>
                <a:cs typeface="微软雅黑"/>
              </a:rPr>
              <a:t>小</a:t>
            </a:r>
            <a:r>
              <a:rPr dirty="0" sz="1100" b="1">
                <a:latin typeface="微软雅黑"/>
                <a:cs typeface="微软雅黑"/>
              </a:rPr>
              <a:t>时</a:t>
            </a:r>
            <a:r>
              <a:rPr dirty="0" sz="1100">
                <a:latin typeface="微软雅黑"/>
                <a:cs typeface="微软雅黑"/>
              </a:rPr>
              <a:t>的</a:t>
            </a:r>
            <a:r>
              <a:rPr dirty="0" sz="1100" spc="-20">
                <a:latin typeface="微软雅黑"/>
                <a:cs typeface="微软雅黑"/>
              </a:rPr>
              <a:t>清</a:t>
            </a:r>
            <a:r>
              <a:rPr dirty="0" sz="1100">
                <a:latin typeface="微软雅黑"/>
                <a:cs typeface="微软雅黑"/>
              </a:rPr>
              <a:t>算</a:t>
            </a:r>
            <a:r>
              <a:rPr dirty="0" sz="1100">
                <a:latin typeface="微软雅黑"/>
                <a:cs typeface="微软雅黑"/>
              </a:rPr>
              <a:t> 工作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339" y="1892807"/>
            <a:ext cx="1962912" cy="11932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470660" y="2244851"/>
            <a:ext cx="632460" cy="606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725167" y="2244851"/>
            <a:ext cx="452628" cy="6065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10895" y="2808732"/>
            <a:ext cx="478535" cy="3230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91312" y="2808732"/>
            <a:ext cx="280416" cy="3230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673608" y="2808732"/>
            <a:ext cx="338328" cy="3230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813816" y="2808732"/>
            <a:ext cx="362712" cy="3230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978408" y="2808732"/>
            <a:ext cx="1319784" cy="3230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100072" y="2808732"/>
            <a:ext cx="527304" cy="3230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429255" y="2808732"/>
            <a:ext cx="338328" cy="3230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10895" y="3060192"/>
            <a:ext cx="899160" cy="3230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1011936" y="3060192"/>
            <a:ext cx="280416" cy="3230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1094232" y="3060192"/>
            <a:ext cx="758951" cy="3230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655064" y="3060192"/>
            <a:ext cx="527304" cy="3230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1984248" y="3060192"/>
            <a:ext cx="758951" cy="3230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10895" y="3311652"/>
            <a:ext cx="2438400" cy="3230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10895" y="3563111"/>
            <a:ext cx="478535" cy="3230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91312" y="3563111"/>
            <a:ext cx="362712" cy="32308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55904" y="3563111"/>
            <a:ext cx="239267" cy="3230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10895" y="3802379"/>
            <a:ext cx="239268" cy="32308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97865" y="2042795"/>
            <a:ext cx="2284730" cy="1741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</a:pPr>
            <a:r>
              <a:rPr dirty="0" sz="4200" spc="-5">
                <a:latin typeface="微软雅黑"/>
                <a:cs typeface="微软雅黑"/>
              </a:rPr>
              <a:t>2500</a:t>
            </a:r>
            <a:r>
              <a:rPr dirty="0" sz="2000">
                <a:latin typeface="微软雅黑"/>
                <a:cs typeface="微软雅黑"/>
              </a:rPr>
              <a:t>亿</a:t>
            </a:r>
            <a:endParaRPr sz="2000">
              <a:latin typeface="微软雅黑"/>
              <a:cs typeface="微软雅黑"/>
            </a:endParaRPr>
          </a:p>
          <a:p>
            <a:pPr algn="just" marL="12700" marR="6350">
              <a:lnSpc>
                <a:spcPct val="150000"/>
              </a:lnSpc>
              <a:spcBef>
                <a:spcPts val="650"/>
              </a:spcBef>
            </a:pPr>
            <a:r>
              <a:rPr dirty="0" sz="1100">
                <a:latin typeface="微软雅黑"/>
                <a:cs typeface="微软雅黑"/>
              </a:rPr>
              <a:t>截止</a:t>
            </a:r>
            <a:r>
              <a:rPr dirty="0" sz="1100">
                <a:latin typeface="微软雅黑"/>
                <a:cs typeface="微软雅黑"/>
              </a:rPr>
              <a:t>1</a:t>
            </a:r>
            <a:r>
              <a:rPr dirty="0" sz="1100">
                <a:latin typeface="微软雅黑"/>
                <a:cs typeface="微软雅黑"/>
              </a:rPr>
              <a:t>月</a:t>
            </a:r>
            <a:r>
              <a:rPr dirty="0" sz="1100">
                <a:latin typeface="微软雅黑"/>
                <a:cs typeface="微软雅黑"/>
              </a:rPr>
              <a:t>15</a:t>
            </a:r>
            <a:r>
              <a:rPr dirty="0" sz="1100">
                <a:latin typeface="微软雅黑"/>
                <a:cs typeface="微软雅黑"/>
              </a:rPr>
              <a:t>日余额宝规模突破</a:t>
            </a:r>
            <a:r>
              <a:rPr dirty="0" sz="1100">
                <a:latin typeface="微软雅黑"/>
                <a:cs typeface="微软雅黑"/>
              </a:rPr>
              <a:t>2500</a:t>
            </a:r>
            <a:r>
              <a:rPr dirty="0" sz="1100">
                <a:latin typeface="微软雅黑"/>
                <a:cs typeface="微软雅黑"/>
              </a:rPr>
              <a:t>亿 元，客户从</a:t>
            </a:r>
            <a:r>
              <a:rPr dirty="0" sz="1100">
                <a:latin typeface="微软雅黑"/>
                <a:cs typeface="微软雅黑"/>
              </a:rPr>
              <a:t>6</a:t>
            </a:r>
            <a:r>
              <a:rPr dirty="0" sz="1100">
                <a:latin typeface="微软雅黑"/>
                <a:cs typeface="微软雅黑"/>
              </a:rPr>
              <a:t>万猛增到</a:t>
            </a:r>
            <a:r>
              <a:rPr dirty="0" sz="1100">
                <a:latin typeface="微软雅黑"/>
                <a:cs typeface="微软雅黑"/>
              </a:rPr>
              <a:t>4900</a:t>
            </a:r>
            <a:r>
              <a:rPr dirty="0" sz="1100">
                <a:latin typeface="微软雅黑"/>
                <a:cs typeface="微软雅黑"/>
              </a:rPr>
              <a:t>万，成为 中国最大单只基金，全</a:t>
            </a:r>
            <a:r>
              <a:rPr dirty="0" sz="1100" spc="-15">
                <a:latin typeface="微软雅黑"/>
                <a:cs typeface="微软雅黑"/>
              </a:rPr>
              <a:t>球</a:t>
            </a:r>
            <a:r>
              <a:rPr dirty="0" sz="1100">
                <a:latin typeface="微软雅黑"/>
                <a:cs typeface="微软雅黑"/>
              </a:rPr>
              <a:t>货币</a:t>
            </a:r>
            <a:r>
              <a:rPr dirty="0" sz="1100" spc="-15">
                <a:latin typeface="微软雅黑"/>
                <a:cs typeface="微软雅黑"/>
              </a:rPr>
              <a:t>基</a:t>
            </a:r>
            <a:r>
              <a:rPr dirty="0" sz="1100">
                <a:latin typeface="微软雅黑"/>
                <a:cs typeface="微软雅黑"/>
              </a:rPr>
              <a:t>金排</a:t>
            </a:r>
            <a:r>
              <a:rPr dirty="0" sz="1100">
                <a:latin typeface="微软雅黑"/>
                <a:cs typeface="微软雅黑"/>
              </a:rPr>
              <a:t> 至第</a:t>
            </a:r>
            <a:r>
              <a:rPr dirty="0" sz="1100">
                <a:latin typeface="微软雅黑"/>
                <a:cs typeface="微软雅黑"/>
              </a:rPr>
              <a:t>14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52750" y="2146300"/>
            <a:ext cx="0" cy="2024380"/>
          </a:xfrm>
          <a:custGeom>
            <a:avLst/>
            <a:gdLst/>
            <a:ahLst/>
            <a:cxnLst/>
            <a:rect l="l" t="t" r="r" b="b"/>
            <a:pathLst>
              <a:path w="0" h="2024379">
                <a:moveTo>
                  <a:pt x="0" y="2024062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2970276" y="1892807"/>
            <a:ext cx="2275331" cy="11932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532376" y="1892807"/>
            <a:ext cx="871727" cy="11932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227832" y="2808732"/>
            <a:ext cx="2438399" cy="3230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227832" y="3060192"/>
            <a:ext cx="1179575" cy="32308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209288" y="3060192"/>
            <a:ext cx="609600" cy="3230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4620767" y="3060192"/>
            <a:ext cx="618743" cy="32308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041391" y="3060192"/>
            <a:ext cx="239267" cy="3230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227832" y="3311652"/>
            <a:ext cx="899159" cy="32308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928871" y="3311652"/>
            <a:ext cx="431291" cy="3230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162044" y="3311652"/>
            <a:ext cx="617220" cy="32308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581144" y="3311652"/>
            <a:ext cx="541020" cy="3230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924044" y="3311652"/>
            <a:ext cx="617220" cy="32308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227832" y="3563111"/>
            <a:ext cx="478535" cy="32308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3508247" y="3563111"/>
            <a:ext cx="239267" cy="32308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314446" y="2042795"/>
            <a:ext cx="2265680" cy="1741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200" spc="-5">
                <a:latin typeface="微软雅黑"/>
                <a:cs typeface="微软雅黑"/>
              </a:rPr>
              <a:t>11000</a:t>
            </a:r>
            <a:endParaRPr sz="4200">
              <a:latin typeface="微软雅黑"/>
              <a:cs typeface="微软雅黑"/>
            </a:endParaRPr>
          </a:p>
          <a:p>
            <a:pPr marL="12700" marR="6350">
              <a:lnSpc>
                <a:spcPct val="150000"/>
              </a:lnSpc>
              <a:spcBef>
                <a:spcPts val="650"/>
              </a:spcBef>
            </a:pPr>
            <a:r>
              <a:rPr dirty="0" sz="1100">
                <a:latin typeface="微软雅黑"/>
                <a:cs typeface="微软雅黑"/>
              </a:rPr>
              <a:t>性能卓越，上线后性能</a:t>
            </a:r>
            <a:r>
              <a:rPr dirty="0" sz="1100" spc="-15">
                <a:latin typeface="微软雅黑"/>
                <a:cs typeface="微软雅黑"/>
              </a:rPr>
              <a:t>超</a:t>
            </a:r>
            <a:r>
              <a:rPr dirty="0" sz="1100">
                <a:latin typeface="微软雅黑"/>
                <a:cs typeface="微软雅黑"/>
              </a:rPr>
              <a:t>出期</a:t>
            </a:r>
            <a:r>
              <a:rPr dirty="0" sz="1100" spc="-15">
                <a:latin typeface="微软雅黑"/>
                <a:cs typeface="微软雅黑"/>
              </a:rPr>
              <a:t>望</a:t>
            </a:r>
            <a:r>
              <a:rPr dirty="0" sz="1100">
                <a:latin typeface="微软雅黑"/>
                <a:cs typeface="微软雅黑"/>
              </a:rPr>
              <a:t>，实</a:t>
            </a:r>
            <a:r>
              <a:rPr dirty="0" sz="1100">
                <a:latin typeface="微软雅黑"/>
                <a:cs typeface="微软雅黑"/>
              </a:rPr>
              <a:t> 时请求处理高达</a:t>
            </a:r>
            <a:r>
              <a:rPr dirty="0" sz="1100">
                <a:latin typeface="微软雅黑"/>
                <a:cs typeface="微软雅黑"/>
              </a:rPr>
              <a:t>11000</a:t>
            </a:r>
            <a:r>
              <a:rPr dirty="0" sz="1100">
                <a:latin typeface="微软雅黑"/>
                <a:cs typeface="微软雅黑"/>
              </a:rPr>
              <a:t>笔每秒 远超原基于</a:t>
            </a:r>
            <a:r>
              <a:rPr dirty="0" sz="1100" spc="-5">
                <a:latin typeface="微软雅黑"/>
                <a:cs typeface="微软雅黑"/>
              </a:rPr>
              <a:t>IO</a:t>
            </a:r>
            <a:r>
              <a:rPr dirty="0" sz="1100" spc="5">
                <a:latin typeface="微软雅黑"/>
                <a:cs typeface="微软雅黑"/>
              </a:rPr>
              <a:t>E</a:t>
            </a:r>
            <a:r>
              <a:rPr dirty="0" sz="1100">
                <a:latin typeface="微软雅黑"/>
                <a:cs typeface="微软雅黑"/>
              </a:rPr>
              <a:t>的不</a:t>
            </a:r>
            <a:r>
              <a:rPr dirty="0" sz="1100" spc="-15">
                <a:latin typeface="微软雅黑"/>
                <a:cs typeface="微软雅黑"/>
              </a:rPr>
              <a:t>足</a:t>
            </a:r>
            <a:r>
              <a:rPr dirty="0" sz="1100" b="1">
                <a:latin typeface="微软雅黑"/>
                <a:cs typeface="微软雅黑"/>
              </a:rPr>
              <a:t>1</a:t>
            </a:r>
            <a:r>
              <a:rPr dirty="0" sz="1100" spc="-10" b="1">
                <a:latin typeface="微软雅黑"/>
                <a:cs typeface="微软雅黑"/>
              </a:rPr>
              <a:t>000</a:t>
            </a:r>
            <a:r>
              <a:rPr dirty="0" sz="1100" b="1">
                <a:latin typeface="微软雅黑"/>
                <a:cs typeface="微软雅黑"/>
              </a:rPr>
              <a:t>笔每秒 </a:t>
            </a:r>
            <a:r>
              <a:rPr dirty="0" sz="1100">
                <a:latin typeface="微软雅黑"/>
                <a:cs typeface="微软雅黑"/>
              </a:rPr>
              <a:t>能力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67400" y="2146300"/>
            <a:ext cx="0" cy="2024380"/>
          </a:xfrm>
          <a:custGeom>
            <a:avLst/>
            <a:gdLst/>
            <a:ahLst/>
            <a:cxnLst/>
            <a:rect l="l" t="t" r="r" b="b"/>
            <a:pathLst>
              <a:path w="0" h="2024379">
                <a:moveTo>
                  <a:pt x="0" y="2024062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/>
              <a:t>互联网与移动支付，大幅降低实体</a:t>
            </a:r>
            <a:r>
              <a:rPr dirty="0" sz="2800" spc="-25"/>
              <a:t>经</a:t>
            </a:r>
            <a:r>
              <a:rPr dirty="0" sz="2800" spc="-30"/>
              <a:t>济交</a:t>
            </a:r>
            <a:r>
              <a:rPr dirty="0" sz="2800" spc="-25"/>
              <a:t>易</a:t>
            </a:r>
            <a:r>
              <a:rPr dirty="0" sz="2800" spc="-30"/>
              <a:t>成本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33412" y="1058862"/>
            <a:ext cx="7815199" cy="367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7965">
              <a:lnSpc>
                <a:spcPct val="100000"/>
              </a:lnSpc>
            </a:pPr>
            <a:r>
              <a:rPr dirty="0" sz="2800" spc="-35"/>
              <a:t>小微企业融资覆盖率有望大幅提升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95287" y="843025"/>
            <a:ext cx="8070850" cy="3836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4835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/>
              <a:t>案例：阿里小贷，“我们的主要贷款对象，是那些银行完全不会考虑的企业”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979119" y="1044702"/>
            <a:ext cx="6936740" cy="1056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10"/>
              </a:lnSpc>
              <a:tabLst>
                <a:tab pos="299085" algn="l"/>
              </a:tabLst>
            </a:pPr>
            <a:r>
              <a:rPr dirty="0" sz="1600" spc="-15">
                <a:solidFill>
                  <a:srgbClr val="F17D1E"/>
                </a:solidFill>
                <a:latin typeface="Wingdings"/>
                <a:cs typeface="Wingdings"/>
              </a:rPr>
              <a:t></a:t>
            </a:r>
            <a:r>
              <a:rPr dirty="0" sz="1600" spc="-15">
                <a:solidFill>
                  <a:srgbClr val="F17D1E"/>
                </a:solidFill>
                <a:latin typeface="Times"/>
                <a:cs typeface="Times"/>
              </a:rPr>
              <a:t>	</a:t>
            </a:r>
            <a:r>
              <a:rPr dirty="0" sz="1600" spc="-25">
                <a:latin typeface="微软雅黑"/>
                <a:cs typeface="微软雅黑"/>
              </a:rPr>
              <a:t>截至</a:t>
            </a:r>
            <a:r>
              <a:rPr dirty="0" sz="1600" spc="-15">
                <a:latin typeface="微软雅黑"/>
                <a:cs typeface="微软雅黑"/>
              </a:rPr>
              <a:t>2014</a:t>
            </a:r>
            <a:r>
              <a:rPr dirty="0" sz="1600" spc="-25">
                <a:latin typeface="微软雅黑"/>
                <a:cs typeface="微软雅黑"/>
              </a:rPr>
              <a:t>年</a:t>
            </a:r>
            <a:r>
              <a:rPr dirty="0" sz="1600" spc="-15">
                <a:latin typeface="微软雅黑"/>
                <a:cs typeface="微软雅黑"/>
              </a:rPr>
              <a:t>6</a:t>
            </a:r>
            <a:r>
              <a:rPr dirty="0" sz="1600" spc="-25">
                <a:latin typeface="微软雅黑"/>
                <a:cs typeface="微软雅黑"/>
              </a:rPr>
              <a:t>月，阿里小贷累计获贷</a:t>
            </a:r>
            <a:r>
              <a:rPr dirty="0" sz="1600" spc="-15">
                <a:latin typeface="微软雅黑"/>
                <a:cs typeface="微软雅黑"/>
              </a:rPr>
              <a:t>客</a:t>
            </a:r>
            <a:r>
              <a:rPr dirty="0" sz="1600" spc="-25">
                <a:latin typeface="微软雅黑"/>
                <a:cs typeface="微软雅黑"/>
              </a:rPr>
              <a:t>户</a:t>
            </a:r>
            <a:r>
              <a:rPr dirty="0" sz="1600" spc="-20">
                <a:latin typeface="微软雅黑"/>
                <a:cs typeface="微软雅黑"/>
              </a:rPr>
              <a:t>数</a:t>
            </a:r>
            <a:r>
              <a:rPr dirty="0" sz="1600" b="1">
                <a:solidFill>
                  <a:srgbClr val="F17D1E"/>
                </a:solidFill>
                <a:latin typeface="微软雅黑"/>
                <a:cs typeface="微软雅黑"/>
              </a:rPr>
              <a:t>8</a:t>
            </a:r>
            <a:r>
              <a:rPr dirty="0" sz="1600" spc="-15" b="1">
                <a:solidFill>
                  <a:srgbClr val="F17D1E"/>
                </a:solidFill>
                <a:latin typeface="微软雅黑"/>
                <a:cs typeface="微软雅黑"/>
              </a:rPr>
              <a:t>0</a:t>
            </a:r>
            <a:r>
              <a:rPr dirty="0" sz="1600" spc="-20">
                <a:latin typeface="微软雅黑"/>
                <a:cs typeface="微软雅黑"/>
              </a:rPr>
              <a:t>家</a:t>
            </a:r>
            <a:r>
              <a:rPr dirty="0" sz="1600" spc="-15">
                <a:latin typeface="微软雅黑"/>
                <a:cs typeface="微软雅黑"/>
              </a:rPr>
              <a:t>，</a:t>
            </a:r>
            <a:r>
              <a:rPr dirty="0" sz="1600" spc="-20">
                <a:latin typeface="微软雅黑"/>
                <a:cs typeface="微软雅黑"/>
              </a:rPr>
              <a:t>累</a:t>
            </a:r>
            <a:r>
              <a:rPr dirty="0" sz="1600" spc="-25">
                <a:latin typeface="微软雅黑"/>
                <a:cs typeface="微软雅黑"/>
              </a:rPr>
              <a:t>计</a:t>
            </a:r>
            <a:r>
              <a:rPr dirty="0" sz="1600" spc="-15">
                <a:latin typeface="微软雅黑"/>
                <a:cs typeface="微软雅黑"/>
              </a:rPr>
              <a:t>放</a:t>
            </a:r>
            <a:r>
              <a:rPr dirty="0" sz="1600" spc="-20">
                <a:latin typeface="微软雅黑"/>
                <a:cs typeface="微软雅黑"/>
              </a:rPr>
              <a:t>款</a:t>
            </a:r>
            <a:r>
              <a:rPr dirty="0" sz="1600" spc="-10" b="1">
                <a:solidFill>
                  <a:srgbClr val="F17D1E"/>
                </a:solidFill>
                <a:latin typeface="微软雅黑"/>
                <a:cs typeface="微软雅黑"/>
              </a:rPr>
              <a:t>2000</a:t>
            </a:r>
            <a:r>
              <a:rPr dirty="0" sz="1600" spc="-25" b="1">
                <a:solidFill>
                  <a:srgbClr val="F17D1E"/>
                </a:solidFill>
                <a:latin typeface="微软雅黑"/>
                <a:cs typeface="微软雅黑"/>
              </a:rPr>
              <a:t>亿</a:t>
            </a:r>
            <a:r>
              <a:rPr dirty="0" sz="1600" spc="-15">
                <a:latin typeface="微软雅黑"/>
                <a:cs typeface="微软雅黑"/>
              </a:rPr>
              <a:t>元</a:t>
            </a:r>
            <a:r>
              <a:rPr dirty="0" sz="1600" spc="-20">
                <a:latin typeface="微软雅黑"/>
                <a:cs typeface="微软雅黑"/>
              </a:rPr>
              <a:t>，不</a:t>
            </a:r>
            <a:endParaRPr sz="1600">
              <a:latin typeface="微软雅黑"/>
              <a:cs typeface="微软雅黑"/>
            </a:endParaRPr>
          </a:p>
          <a:p>
            <a:pPr marL="299085">
              <a:lnSpc>
                <a:spcPts val="1910"/>
              </a:lnSpc>
            </a:pPr>
            <a:r>
              <a:rPr dirty="0" sz="1600" spc="-20">
                <a:latin typeface="微软雅黑"/>
                <a:cs typeface="微软雅黑"/>
              </a:rPr>
              <a:t>良率为</a:t>
            </a:r>
            <a:r>
              <a:rPr dirty="0" sz="1600" spc="-15">
                <a:latin typeface="微软雅黑"/>
                <a:cs typeface="微软雅黑"/>
              </a:rPr>
              <a:t>1.21%</a:t>
            </a:r>
            <a:endParaRPr sz="1600">
              <a:latin typeface="微软雅黑"/>
              <a:cs typeface="微软雅黑"/>
            </a:endParaRPr>
          </a:p>
          <a:p>
            <a:pPr marL="299085" marR="55244" indent="-287020">
              <a:lnSpc>
                <a:spcPts val="1910"/>
              </a:lnSpc>
              <a:spcBef>
                <a:spcPts val="645"/>
              </a:spcBef>
              <a:tabLst>
                <a:tab pos="299085" algn="l"/>
              </a:tabLst>
            </a:pPr>
            <a:r>
              <a:rPr dirty="0" sz="1600" spc="-15">
                <a:solidFill>
                  <a:srgbClr val="F17D1E"/>
                </a:solidFill>
                <a:latin typeface="Wingdings"/>
                <a:cs typeface="Wingdings"/>
              </a:rPr>
              <a:t></a:t>
            </a:r>
            <a:r>
              <a:rPr dirty="0" sz="1600" spc="-15">
                <a:solidFill>
                  <a:srgbClr val="F17D1E"/>
                </a:solidFill>
                <a:latin typeface="Times"/>
                <a:cs typeface="Times"/>
              </a:rPr>
              <a:t>	</a:t>
            </a:r>
            <a:r>
              <a:rPr dirty="0" sz="1600" spc="-10">
                <a:latin typeface="微软雅黑"/>
                <a:cs typeface="微软雅黑"/>
              </a:rPr>
              <a:t>2013</a:t>
            </a:r>
            <a:r>
              <a:rPr dirty="0" sz="1600" spc="-20">
                <a:latin typeface="微软雅黑"/>
                <a:cs typeface="微软雅黑"/>
              </a:rPr>
              <a:t>年阿里金融平均单笔贷款金额仅</a:t>
            </a:r>
            <a:r>
              <a:rPr dirty="0" sz="1600" b="1">
                <a:solidFill>
                  <a:srgbClr val="F17D1E"/>
                </a:solidFill>
                <a:latin typeface="微软雅黑"/>
                <a:cs typeface="微软雅黑"/>
              </a:rPr>
              <a:t>1</a:t>
            </a:r>
            <a:r>
              <a:rPr dirty="0" sz="1600" spc="-5" b="1">
                <a:solidFill>
                  <a:srgbClr val="F17D1E"/>
                </a:solidFill>
                <a:latin typeface="微软雅黑"/>
                <a:cs typeface="微软雅黑"/>
              </a:rPr>
              <a:t>.</a:t>
            </a:r>
            <a:r>
              <a:rPr dirty="0" sz="1600" spc="0" b="1">
                <a:solidFill>
                  <a:srgbClr val="F17D1E"/>
                </a:solidFill>
                <a:latin typeface="微软雅黑"/>
                <a:cs typeface="微软雅黑"/>
              </a:rPr>
              <a:t>3</a:t>
            </a:r>
            <a:r>
              <a:rPr dirty="0" sz="1600" spc="-20" b="1">
                <a:solidFill>
                  <a:srgbClr val="F17D1E"/>
                </a:solidFill>
                <a:latin typeface="微软雅黑"/>
                <a:cs typeface="微软雅黑"/>
              </a:rPr>
              <a:t>万</a:t>
            </a:r>
            <a:r>
              <a:rPr dirty="0" sz="1600" spc="-20">
                <a:latin typeface="微软雅黑"/>
                <a:cs typeface="微软雅黑"/>
              </a:rPr>
              <a:t>元</a:t>
            </a:r>
            <a:r>
              <a:rPr dirty="0" sz="1600" spc="-10">
                <a:latin typeface="微软雅黑"/>
                <a:cs typeface="微软雅黑"/>
              </a:rPr>
              <a:t>，</a:t>
            </a:r>
            <a:r>
              <a:rPr dirty="0" sz="1600" spc="-20">
                <a:latin typeface="微软雅黑"/>
                <a:cs typeface="微软雅黑"/>
              </a:rPr>
              <a:t>平均</a:t>
            </a:r>
            <a:r>
              <a:rPr dirty="0" sz="1600" spc="-10">
                <a:latin typeface="微软雅黑"/>
                <a:cs typeface="微软雅黑"/>
              </a:rPr>
              <a:t>单</a:t>
            </a:r>
            <a:r>
              <a:rPr dirty="0" sz="1600" spc="-20">
                <a:latin typeface="微软雅黑"/>
                <a:cs typeface="微软雅黑"/>
              </a:rPr>
              <a:t>户贷</a:t>
            </a:r>
            <a:r>
              <a:rPr dirty="0" sz="1600" spc="-10">
                <a:latin typeface="微软雅黑"/>
                <a:cs typeface="微软雅黑"/>
              </a:rPr>
              <a:t>款</a:t>
            </a:r>
            <a:r>
              <a:rPr dirty="0" sz="1600" spc="-20">
                <a:latin typeface="微软雅黑"/>
                <a:cs typeface="微软雅黑"/>
              </a:rPr>
              <a:t>余额</a:t>
            </a:r>
            <a:r>
              <a:rPr dirty="0" sz="1600" spc="-5">
                <a:latin typeface="微软雅黑"/>
                <a:cs typeface="微软雅黑"/>
              </a:rPr>
              <a:t>仅</a:t>
            </a:r>
            <a:r>
              <a:rPr dirty="0" sz="1600" spc="-15" b="1">
                <a:solidFill>
                  <a:srgbClr val="F17D1E"/>
                </a:solidFill>
                <a:latin typeface="微软雅黑"/>
                <a:cs typeface="微软雅黑"/>
              </a:rPr>
              <a:t>3.</a:t>
            </a:r>
            <a:r>
              <a:rPr dirty="0" sz="1600" b="1">
                <a:solidFill>
                  <a:srgbClr val="F17D1E"/>
                </a:solidFill>
                <a:latin typeface="微软雅黑"/>
                <a:cs typeface="微软雅黑"/>
              </a:rPr>
              <a:t>6</a:t>
            </a:r>
            <a:r>
              <a:rPr dirty="0" sz="1600" spc="-15" b="1">
                <a:solidFill>
                  <a:srgbClr val="F17D1E"/>
                </a:solidFill>
                <a:latin typeface="微软雅黑"/>
                <a:cs typeface="微软雅黑"/>
              </a:rPr>
              <a:t>万 </a:t>
            </a:r>
            <a:r>
              <a:rPr dirty="0" sz="1600" spc="-20">
                <a:latin typeface="微软雅黑"/>
                <a:cs typeface="微软雅黑"/>
              </a:rPr>
              <a:t>元</a:t>
            </a:r>
            <a:endParaRPr sz="1600">
              <a:latin typeface="微软雅黑"/>
              <a:cs typeface="微软雅黑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93762" y="2243201"/>
          <a:ext cx="7310755" cy="2187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0462"/>
                <a:gridCol w="2430399"/>
                <a:gridCol w="2430526"/>
              </a:tblGrid>
              <a:tr h="480313">
                <a:tc>
                  <a:txBody>
                    <a:bodyPr/>
                    <a:lstStyle/>
                    <a:p>
                      <a:pPr/>
                      <a:endParaRPr sz="16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7D1E"/>
                    </a:solidFill>
                  </a:tcPr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传统银行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&amp;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小贷公司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7D1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阿里金融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7D1E"/>
                    </a:solidFill>
                  </a:tcPr>
                </a:tc>
              </a:tr>
              <a:tr h="398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客户实际年化利率成本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15%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以上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6.7%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  <a:tr h="32397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贷款额度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平均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150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万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平均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6</a:t>
                      </a:r>
                      <a:r>
                        <a:rPr dirty="0" sz="1100" spc="-5" b="1">
                          <a:latin typeface="微软雅黑"/>
                          <a:cs typeface="微软雅黑"/>
                        </a:rPr>
                        <a:t>-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7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万元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</a:tr>
              <a:tr h="324103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100" spc="-5" b="1">
                          <a:latin typeface="微软雅黑"/>
                          <a:cs typeface="微软雅黑"/>
                        </a:rPr>
                        <a:t>单笔信贷成本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2000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元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2.</a:t>
                      </a:r>
                      <a:r>
                        <a:rPr dirty="0" sz="1100" spc="-5" b="1">
                          <a:latin typeface="微软雅黑"/>
                          <a:cs typeface="微软雅黑"/>
                        </a:rPr>
                        <a:t>3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元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  <a:tr h="32398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审批周期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最快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3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天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最快几分钟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EAEF"/>
                    </a:solidFill>
                  </a:tcPr>
                </a:tc>
              </a:tr>
              <a:tr h="32402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不良贷款率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b="1">
                          <a:latin typeface="微软雅黑"/>
                          <a:cs typeface="微软雅黑"/>
                        </a:rPr>
                        <a:t>2</a:t>
                      </a:r>
                      <a:r>
                        <a:rPr dirty="0" sz="1100" spc="-5" b="1">
                          <a:latin typeface="微软雅黑"/>
                          <a:cs typeface="微软雅黑"/>
                        </a:rPr>
                        <a:t>-</a:t>
                      </a:r>
                      <a:r>
                        <a:rPr dirty="0" sz="1100" b="1">
                          <a:latin typeface="微软雅黑"/>
                          <a:cs typeface="微软雅黑"/>
                        </a:rPr>
                        <a:t>3%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dirty="0" sz="1100" spc="-5" b="1">
                          <a:latin typeface="微软雅黑"/>
                          <a:cs typeface="微软雅黑"/>
                        </a:rPr>
                        <a:t>&gt;1%</a:t>
                      </a:r>
                      <a:endParaRPr sz="11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7D2D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300" y="700087"/>
            <a:ext cx="7248525" cy="4032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92100">
              <a:lnSpc>
                <a:spcPct val="100000"/>
              </a:lnSpc>
            </a:pPr>
            <a:r>
              <a:rPr dirty="0" sz="2400"/>
              <a:t>互联</a:t>
            </a:r>
            <a:r>
              <a:rPr dirty="0" sz="2400" spc="-5"/>
              <a:t>网</a:t>
            </a:r>
            <a:r>
              <a:rPr dirty="0" sz="2400" spc="-5">
                <a:latin typeface="微软雅黑"/>
                <a:cs typeface="微软雅黑"/>
              </a:rPr>
              <a:t>+</a:t>
            </a:r>
            <a:r>
              <a:rPr dirty="0" sz="2400"/>
              <a:t>金融</a:t>
            </a:r>
            <a:r>
              <a:rPr dirty="0" sz="2400" spc="-10"/>
              <a:t> </a:t>
            </a:r>
            <a:r>
              <a:rPr dirty="0" sz="2400"/>
              <a:t>服务实体经济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80656" y="4716576"/>
            <a:ext cx="1037590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5F5F5F"/>
                </a:solidFill>
                <a:latin typeface="微软雅黑"/>
                <a:cs typeface="微软雅黑"/>
              </a:rPr>
              <a:t>来源：麦肯锡报告</a:t>
            </a:r>
            <a:endParaRPr sz="10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6152" y="2031745"/>
            <a:ext cx="206184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C00000"/>
                </a:solidFill>
                <a:latin typeface="微软雅黑"/>
                <a:cs typeface="微软雅黑"/>
              </a:rPr>
              <a:t>“互联网＋物流”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56360">
              <a:lnSpc>
                <a:spcPct val="100000"/>
              </a:lnSpc>
            </a:pPr>
            <a:r>
              <a:rPr dirty="0"/>
              <a:t>电商物流异军突起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2175" y="2647950"/>
            <a:ext cx="3335654" cy="647700"/>
          </a:xfrm>
          <a:custGeom>
            <a:avLst/>
            <a:gdLst/>
            <a:ahLst/>
            <a:cxnLst/>
            <a:rect l="l" t="t" r="r" b="b"/>
            <a:pathLst>
              <a:path w="3335654" h="647700">
                <a:moveTo>
                  <a:pt x="0" y="647700"/>
                </a:moveTo>
                <a:lnTo>
                  <a:pt x="3335401" y="647700"/>
                </a:lnTo>
                <a:lnTo>
                  <a:pt x="3335401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72410" y="2828544"/>
            <a:ext cx="47879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B2C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2175" y="3430587"/>
            <a:ext cx="2018030" cy="1355725"/>
          </a:xfrm>
          <a:custGeom>
            <a:avLst/>
            <a:gdLst/>
            <a:ahLst/>
            <a:cxnLst/>
            <a:rect l="l" t="t" r="r" b="b"/>
            <a:pathLst>
              <a:path w="2018030" h="1355725">
                <a:moveTo>
                  <a:pt x="0" y="1355725"/>
                </a:moveTo>
                <a:lnTo>
                  <a:pt x="2017776" y="1355725"/>
                </a:lnTo>
                <a:lnTo>
                  <a:pt x="2017776" y="0"/>
                </a:lnTo>
                <a:lnTo>
                  <a:pt x="0" y="0"/>
                </a:lnTo>
                <a:lnTo>
                  <a:pt x="0" y="135572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75358" y="3889247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快递模式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4500" y="3422586"/>
            <a:ext cx="1243330" cy="1360805"/>
          </a:xfrm>
          <a:custGeom>
            <a:avLst/>
            <a:gdLst/>
            <a:ahLst/>
            <a:cxnLst/>
            <a:rect l="l" t="t" r="r" b="b"/>
            <a:pathLst>
              <a:path w="1243329" h="1360804">
                <a:moveTo>
                  <a:pt x="0" y="1360551"/>
                </a:moveTo>
                <a:lnTo>
                  <a:pt x="1243012" y="1360551"/>
                </a:lnTo>
                <a:lnTo>
                  <a:pt x="1243012" y="0"/>
                </a:lnTo>
                <a:lnTo>
                  <a:pt x="0" y="0"/>
                </a:lnTo>
                <a:lnTo>
                  <a:pt x="0" y="1360551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50489" y="3889247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仓配模式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8776" y="2647950"/>
            <a:ext cx="3178175" cy="647700"/>
          </a:xfrm>
          <a:custGeom>
            <a:avLst/>
            <a:gdLst/>
            <a:ahLst/>
            <a:cxnLst/>
            <a:rect l="l" t="t" r="r" b="b"/>
            <a:pathLst>
              <a:path w="3178175" h="647700">
                <a:moveTo>
                  <a:pt x="0" y="647700"/>
                </a:moveTo>
                <a:lnTo>
                  <a:pt x="3178175" y="647700"/>
                </a:lnTo>
                <a:lnTo>
                  <a:pt x="3178175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27445" y="2810891"/>
            <a:ext cx="47498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C</a:t>
            </a:r>
            <a:r>
              <a:rPr dirty="0" sz="1800" spc="-10" b="1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C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8776" y="3435286"/>
            <a:ext cx="3178175" cy="1348105"/>
          </a:xfrm>
          <a:custGeom>
            <a:avLst/>
            <a:gdLst/>
            <a:ahLst/>
            <a:cxnLst/>
            <a:rect l="l" t="t" r="r" b="b"/>
            <a:pathLst>
              <a:path w="3178175" h="1348104">
                <a:moveTo>
                  <a:pt x="0" y="1347851"/>
                </a:moveTo>
                <a:lnTo>
                  <a:pt x="3178175" y="1347851"/>
                </a:lnTo>
                <a:lnTo>
                  <a:pt x="3178175" y="0"/>
                </a:lnTo>
                <a:lnTo>
                  <a:pt x="0" y="0"/>
                </a:lnTo>
                <a:lnTo>
                  <a:pt x="0" y="1347851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971794" y="3859072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快递模式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5880">
              <a:lnSpc>
                <a:spcPct val="100000"/>
              </a:lnSpc>
            </a:pPr>
            <a:r>
              <a:rPr dirty="0" sz="2700"/>
              <a:t>电商物流模式</a:t>
            </a:r>
            <a:endParaRPr sz="2700"/>
          </a:p>
        </p:txBody>
      </p:sp>
      <p:sp>
        <p:nvSpPr>
          <p:cNvPr id="13" name="object 13"/>
          <p:cNvSpPr/>
          <p:nvPr/>
        </p:nvSpPr>
        <p:spPr>
          <a:xfrm>
            <a:off x="6143033" y="1293335"/>
            <a:ext cx="880146" cy="742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727200" y="1152588"/>
            <a:ext cx="977900" cy="963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032125" y="1565275"/>
            <a:ext cx="2813050" cy="304800"/>
          </a:xfrm>
          <a:custGeom>
            <a:avLst/>
            <a:gdLst/>
            <a:ahLst/>
            <a:cxnLst/>
            <a:rect l="l" t="t" r="r" b="b"/>
            <a:pathLst>
              <a:path w="2813050" h="304800">
                <a:moveTo>
                  <a:pt x="12700" y="0"/>
                </a:moveTo>
                <a:lnTo>
                  <a:pt x="0" y="0"/>
                </a:lnTo>
                <a:lnTo>
                  <a:pt x="0" y="203200"/>
                </a:lnTo>
                <a:lnTo>
                  <a:pt x="12700" y="203200"/>
                </a:lnTo>
                <a:lnTo>
                  <a:pt x="12700" y="0"/>
                </a:lnTo>
                <a:close/>
              </a:path>
              <a:path w="2813050" h="304800">
                <a:moveTo>
                  <a:pt x="50800" y="0"/>
                </a:moveTo>
                <a:lnTo>
                  <a:pt x="25400" y="0"/>
                </a:lnTo>
                <a:lnTo>
                  <a:pt x="25400" y="203200"/>
                </a:lnTo>
                <a:lnTo>
                  <a:pt x="50800" y="203200"/>
                </a:lnTo>
                <a:lnTo>
                  <a:pt x="50800" y="0"/>
                </a:lnTo>
                <a:close/>
              </a:path>
              <a:path w="2813050" h="304800">
                <a:moveTo>
                  <a:pt x="2609850" y="-101600"/>
                </a:moveTo>
                <a:lnTo>
                  <a:pt x="2609850" y="0"/>
                </a:lnTo>
                <a:lnTo>
                  <a:pt x="63500" y="0"/>
                </a:lnTo>
                <a:lnTo>
                  <a:pt x="63500" y="203200"/>
                </a:lnTo>
                <a:lnTo>
                  <a:pt x="2609850" y="203200"/>
                </a:lnTo>
                <a:lnTo>
                  <a:pt x="2609850" y="304800"/>
                </a:lnTo>
                <a:lnTo>
                  <a:pt x="2813050" y="101600"/>
                </a:lnTo>
                <a:lnTo>
                  <a:pt x="2609850" y="-101600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559050" y="887475"/>
            <a:ext cx="4203700" cy="265430"/>
          </a:xfrm>
          <a:custGeom>
            <a:avLst/>
            <a:gdLst/>
            <a:ahLst/>
            <a:cxnLst/>
            <a:rect l="l" t="t" r="r" b="b"/>
            <a:pathLst>
              <a:path w="4203700" h="265430">
                <a:moveTo>
                  <a:pt x="4054602" y="0"/>
                </a:moveTo>
                <a:lnTo>
                  <a:pt x="102585" y="761"/>
                </a:lnTo>
                <a:lnTo>
                  <a:pt x="62206" y="13169"/>
                </a:lnTo>
                <a:lnTo>
                  <a:pt x="29647" y="38485"/>
                </a:lnTo>
                <a:lnTo>
                  <a:pt x="7912" y="73736"/>
                </a:lnTo>
                <a:lnTo>
                  <a:pt x="0" y="115950"/>
                </a:lnTo>
                <a:lnTo>
                  <a:pt x="0" y="265049"/>
                </a:lnTo>
                <a:lnTo>
                  <a:pt x="66293" y="265049"/>
                </a:lnTo>
                <a:lnTo>
                  <a:pt x="66904" y="108133"/>
                </a:lnTo>
                <a:lnTo>
                  <a:pt x="71066" y="94653"/>
                </a:lnTo>
                <a:lnTo>
                  <a:pt x="78652" y="83106"/>
                </a:lnTo>
                <a:lnTo>
                  <a:pt x="89063" y="74102"/>
                </a:lnTo>
                <a:lnTo>
                  <a:pt x="101696" y="68252"/>
                </a:lnTo>
                <a:lnTo>
                  <a:pt x="115950" y="66166"/>
                </a:lnTo>
                <a:lnTo>
                  <a:pt x="4159164" y="66166"/>
                </a:lnTo>
                <a:lnTo>
                  <a:pt x="4157359" y="62150"/>
                </a:lnTo>
                <a:lnTo>
                  <a:pt x="4132016" y="29603"/>
                </a:lnTo>
                <a:lnTo>
                  <a:pt x="4096763" y="7896"/>
                </a:lnTo>
                <a:lnTo>
                  <a:pt x="4069238" y="914"/>
                </a:lnTo>
                <a:lnTo>
                  <a:pt x="4054602" y="0"/>
                </a:lnTo>
                <a:close/>
              </a:path>
              <a:path w="4203700" h="265430">
                <a:moveTo>
                  <a:pt x="4203700" y="198754"/>
                </a:moveTo>
                <a:lnTo>
                  <a:pt x="4071111" y="198754"/>
                </a:lnTo>
                <a:lnTo>
                  <a:pt x="4137405" y="265049"/>
                </a:lnTo>
                <a:lnTo>
                  <a:pt x="4203700" y="198754"/>
                </a:lnTo>
                <a:close/>
              </a:path>
              <a:path w="4203700" h="265430">
                <a:moveTo>
                  <a:pt x="4159164" y="66166"/>
                </a:moveTo>
                <a:lnTo>
                  <a:pt x="115950" y="66166"/>
                </a:lnTo>
                <a:lnTo>
                  <a:pt x="4062416" y="66781"/>
                </a:lnTo>
                <a:lnTo>
                  <a:pt x="4075875" y="70963"/>
                </a:lnTo>
                <a:lnTo>
                  <a:pt x="4087390" y="78581"/>
                </a:lnTo>
                <a:lnTo>
                  <a:pt x="4096360" y="89026"/>
                </a:lnTo>
                <a:lnTo>
                  <a:pt x="4102184" y="101686"/>
                </a:lnTo>
                <a:lnTo>
                  <a:pt x="4104258" y="115950"/>
                </a:lnTo>
                <a:lnTo>
                  <a:pt x="4104258" y="198754"/>
                </a:lnTo>
                <a:lnTo>
                  <a:pt x="4170553" y="198754"/>
                </a:lnTo>
                <a:lnTo>
                  <a:pt x="4169789" y="102562"/>
                </a:lnTo>
                <a:lnTo>
                  <a:pt x="4167266" y="88401"/>
                </a:lnTo>
                <a:lnTo>
                  <a:pt x="4163085" y="74893"/>
                </a:lnTo>
                <a:lnTo>
                  <a:pt x="4159164" y="66166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559050" y="2076450"/>
            <a:ext cx="4203700" cy="263525"/>
          </a:xfrm>
          <a:custGeom>
            <a:avLst/>
            <a:gdLst/>
            <a:ahLst/>
            <a:cxnLst/>
            <a:rect l="l" t="t" r="r" b="b"/>
            <a:pathLst>
              <a:path w="4203700" h="263525">
                <a:moveTo>
                  <a:pt x="98806" y="65912"/>
                </a:moveTo>
                <a:lnTo>
                  <a:pt x="32893" y="65912"/>
                </a:lnTo>
                <a:lnTo>
                  <a:pt x="33547" y="160568"/>
                </a:lnTo>
                <a:lnTo>
                  <a:pt x="45703" y="201093"/>
                </a:lnTo>
                <a:lnTo>
                  <a:pt x="70893" y="233769"/>
                </a:lnTo>
                <a:lnTo>
                  <a:pt x="106075" y="255584"/>
                </a:lnTo>
                <a:lnTo>
                  <a:pt x="148208" y="263525"/>
                </a:lnTo>
                <a:lnTo>
                  <a:pt x="4100743" y="262872"/>
                </a:lnTo>
                <a:lnTo>
                  <a:pt x="4141268" y="250738"/>
                </a:lnTo>
                <a:lnTo>
                  <a:pt x="4173944" y="225574"/>
                </a:lnTo>
                <a:lnTo>
                  <a:pt x="4192405" y="197612"/>
                </a:lnTo>
                <a:lnTo>
                  <a:pt x="4088383" y="197612"/>
                </a:lnTo>
                <a:lnTo>
                  <a:pt x="140887" y="197074"/>
                </a:lnTo>
                <a:lnTo>
                  <a:pt x="106756" y="175113"/>
                </a:lnTo>
                <a:lnTo>
                  <a:pt x="98806" y="148208"/>
                </a:lnTo>
                <a:lnTo>
                  <a:pt x="98806" y="65912"/>
                </a:lnTo>
                <a:close/>
              </a:path>
              <a:path w="4203700" h="263525">
                <a:moveTo>
                  <a:pt x="4203700" y="0"/>
                </a:moveTo>
                <a:lnTo>
                  <a:pt x="4137786" y="0"/>
                </a:lnTo>
                <a:lnTo>
                  <a:pt x="4137249" y="155530"/>
                </a:lnTo>
                <a:lnTo>
                  <a:pt x="4133193" y="169056"/>
                </a:lnTo>
                <a:lnTo>
                  <a:pt x="4125669" y="180636"/>
                </a:lnTo>
                <a:lnTo>
                  <a:pt x="4115288" y="189661"/>
                </a:lnTo>
                <a:lnTo>
                  <a:pt x="4102656" y="195522"/>
                </a:lnTo>
                <a:lnTo>
                  <a:pt x="4088383" y="197612"/>
                </a:lnTo>
                <a:lnTo>
                  <a:pt x="4192405" y="197612"/>
                </a:lnTo>
                <a:lnTo>
                  <a:pt x="4195759" y="190394"/>
                </a:lnTo>
                <a:lnTo>
                  <a:pt x="4200096" y="176962"/>
                </a:lnTo>
                <a:lnTo>
                  <a:pt x="4202780" y="162863"/>
                </a:lnTo>
                <a:lnTo>
                  <a:pt x="4203700" y="148208"/>
                </a:lnTo>
                <a:lnTo>
                  <a:pt x="4203700" y="0"/>
                </a:lnTo>
                <a:close/>
              </a:path>
              <a:path w="4203700" h="263525">
                <a:moveTo>
                  <a:pt x="65912" y="0"/>
                </a:moveTo>
                <a:lnTo>
                  <a:pt x="0" y="65912"/>
                </a:lnTo>
                <a:lnTo>
                  <a:pt x="131699" y="65912"/>
                </a:lnTo>
                <a:lnTo>
                  <a:pt x="659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296283" y="2051050"/>
            <a:ext cx="4826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资金流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96283" y="681482"/>
            <a:ext cx="4826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微软雅黑"/>
                <a:cs typeface="微软雅黑"/>
              </a:rPr>
              <a:t>信息流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73371" y="1322832"/>
            <a:ext cx="3302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物流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031" y="847978"/>
            <a:ext cx="154940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</a:pPr>
            <a:r>
              <a:rPr dirty="0" sz="1200" spc="-5" b="1">
                <a:latin typeface="微软雅黑"/>
                <a:cs typeface="微软雅黑"/>
              </a:rPr>
              <a:t>电子商务开创了一种新 </a:t>
            </a:r>
            <a:r>
              <a:rPr dirty="0" sz="1200" b="1">
                <a:latin typeface="微软雅黑"/>
                <a:cs typeface="微软雅黑"/>
              </a:rPr>
              <a:t>的商业模式，交易双方</a:t>
            </a:r>
            <a:r>
              <a:rPr dirty="0" sz="1200" b="1">
                <a:latin typeface="微软雅黑"/>
                <a:cs typeface="微软雅黑"/>
              </a:rPr>
              <a:t> 可能地理位置相隔极远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86676" y="723010"/>
            <a:ext cx="1854200" cy="7448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762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信息流与资金流均可通过 信息化解决，唯独物流不行</a:t>
            </a:r>
            <a:endParaRPr sz="1200">
              <a:latin typeface="微软雅黑"/>
              <a:cs typeface="微软雅黑"/>
            </a:endParaRPr>
          </a:p>
          <a:p>
            <a:pPr marL="889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，因此需要一套与电商商</a:t>
            </a:r>
            <a:endParaRPr sz="1200">
              <a:latin typeface="微软雅黑"/>
              <a:cs typeface="微软雅黑"/>
            </a:endParaRPr>
          </a:p>
          <a:p>
            <a:pPr marL="88900">
              <a:lnSpc>
                <a:spcPct val="100000"/>
              </a:lnSpc>
            </a:pPr>
            <a:r>
              <a:rPr dirty="0" sz="1200" spc="-5" b="1">
                <a:latin typeface="微软雅黑"/>
                <a:cs typeface="微软雅黑"/>
              </a:rPr>
              <a:t>业模式相适应的物流系统</a:t>
            </a:r>
            <a:endParaRPr sz="12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407" y="830326"/>
            <a:ext cx="6540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E10000"/>
                </a:solidFill>
                <a:latin typeface="Arial"/>
                <a:cs typeface="Arial"/>
              </a:rPr>
              <a:t>•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1499" y="673536"/>
            <a:ext cx="7780655" cy="1520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64900"/>
              </a:lnSpc>
              <a:tabLst>
                <a:tab pos="7767320" algn="l"/>
              </a:tabLst>
            </a:pPr>
            <a:r>
              <a:rPr dirty="0" sz="1200" spc="-10" b="1">
                <a:latin typeface="微软雅黑"/>
                <a:cs typeface="微软雅黑"/>
              </a:rPr>
              <a:t>2014</a:t>
            </a:r>
            <a:r>
              <a:rPr dirty="0" sz="1200" spc="-10" b="1">
                <a:latin typeface="微软雅黑"/>
                <a:cs typeface="微软雅黑"/>
              </a:rPr>
              <a:t>年，我国快递件量接近</a:t>
            </a:r>
            <a:r>
              <a:rPr dirty="0" sz="1200" spc="-10" b="1">
                <a:solidFill>
                  <a:srgbClr val="C00000"/>
                </a:solidFill>
                <a:latin typeface="微软雅黑"/>
                <a:cs typeface="微软雅黑"/>
              </a:rPr>
              <a:t>14</a:t>
            </a:r>
            <a:r>
              <a:rPr dirty="0" sz="1200" spc="-20" b="1">
                <a:solidFill>
                  <a:srgbClr val="C00000"/>
                </a:solidFill>
                <a:latin typeface="微软雅黑"/>
                <a:cs typeface="微软雅黑"/>
              </a:rPr>
              <a:t>0</a:t>
            </a:r>
            <a:r>
              <a:rPr dirty="0" sz="1200" b="1">
                <a:latin typeface="微软雅黑"/>
                <a:cs typeface="微软雅黑"/>
              </a:rPr>
              <a:t>亿件，同比增长近</a:t>
            </a:r>
            <a:r>
              <a:rPr dirty="0" sz="1200" spc="-10" b="1">
                <a:solidFill>
                  <a:srgbClr val="C00000"/>
                </a:solidFill>
                <a:latin typeface="微软雅黑"/>
                <a:cs typeface="微软雅黑"/>
              </a:rPr>
              <a:t>5</a:t>
            </a:r>
            <a:r>
              <a:rPr dirty="0" sz="1200" spc="-20" b="1">
                <a:solidFill>
                  <a:srgbClr val="C00000"/>
                </a:solidFill>
                <a:latin typeface="微软雅黑"/>
                <a:cs typeface="微软雅黑"/>
              </a:rPr>
              <a:t>2</a:t>
            </a:r>
            <a:r>
              <a:rPr dirty="0" sz="1200" spc="-5" b="1">
                <a:solidFill>
                  <a:srgbClr val="C00000"/>
                </a:solidFill>
                <a:latin typeface="微软雅黑"/>
                <a:cs typeface="微软雅黑"/>
              </a:rPr>
              <a:t>%</a:t>
            </a:r>
            <a:r>
              <a:rPr dirty="0" sz="1200" spc="-15" b="1" u="sng">
                <a:latin typeface="微软雅黑"/>
                <a:cs typeface="微软雅黑"/>
              </a:rPr>
              <a:t>,</a:t>
            </a:r>
            <a:r>
              <a:rPr dirty="0" sz="1200" b="1" u="sng">
                <a:latin typeface="微软雅黑"/>
                <a:cs typeface="微软雅黑"/>
              </a:rPr>
              <a:t>近</a:t>
            </a:r>
            <a:r>
              <a:rPr dirty="0" sz="1200" spc="-20" b="1" u="sng">
                <a:latin typeface="微软雅黑"/>
                <a:cs typeface="微软雅黑"/>
              </a:rPr>
              <a:t>3</a:t>
            </a:r>
            <a:r>
              <a:rPr dirty="0" sz="1200" b="1" u="sng">
                <a:latin typeface="微软雅黑"/>
                <a:cs typeface="微软雅黑"/>
              </a:rPr>
              <a:t>年以来，我国快递件量同比增长速度在</a:t>
            </a:r>
            <a:r>
              <a:rPr dirty="0" sz="1200" spc="-10" b="1" u="sng">
                <a:solidFill>
                  <a:srgbClr val="C00000"/>
                </a:solidFill>
                <a:latin typeface="微软雅黑"/>
                <a:cs typeface="微软雅黑"/>
              </a:rPr>
              <a:t>5</a:t>
            </a:r>
            <a:r>
              <a:rPr dirty="0" sz="1200" spc="-20" b="1" u="sng">
                <a:solidFill>
                  <a:srgbClr val="C00000"/>
                </a:solidFill>
                <a:latin typeface="微软雅黑"/>
                <a:cs typeface="微软雅黑"/>
              </a:rPr>
              <a:t>0</a:t>
            </a:r>
            <a:r>
              <a:rPr dirty="0" sz="1200" spc="-5" b="1" u="sng">
                <a:solidFill>
                  <a:srgbClr val="C00000"/>
                </a:solidFill>
                <a:latin typeface="微软雅黑"/>
                <a:cs typeface="微软雅黑"/>
              </a:rPr>
              <a:t>%</a:t>
            </a:r>
            <a:r>
              <a:rPr dirty="0" sz="1200" b="1" u="sng">
                <a:latin typeface="微软雅黑"/>
                <a:cs typeface="微软雅黑"/>
              </a:rPr>
              <a:t>以上</a:t>
            </a:r>
            <a:r>
              <a:rPr dirty="0" sz="1200" u="sng">
                <a:latin typeface="Times"/>
                <a:cs typeface="Times"/>
              </a:rPr>
              <a:t> 	</a:t>
            </a:r>
            <a:r>
              <a:rPr dirty="0" sz="1200">
                <a:latin typeface="Times"/>
                <a:cs typeface="Times"/>
              </a:rPr>
              <a:t> </a:t>
            </a:r>
            <a:r>
              <a:rPr dirty="0" sz="1200" b="1">
                <a:latin typeface="微软雅黑"/>
                <a:cs typeface="微软雅黑"/>
              </a:rPr>
              <a:t>电商件占全部件量的</a:t>
            </a:r>
            <a:r>
              <a:rPr dirty="0" sz="1200" spc="-10" b="1">
                <a:solidFill>
                  <a:srgbClr val="C00000"/>
                </a:solidFill>
                <a:latin typeface="微软雅黑"/>
                <a:cs typeface="微软雅黑"/>
              </a:rPr>
              <a:t>60</a:t>
            </a:r>
            <a:r>
              <a:rPr dirty="0" sz="1200" spc="-5" b="1">
                <a:solidFill>
                  <a:srgbClr val="C00000"/>
                </a:solidFill>
                <a:latin typeface="微软雅黑"/>
                <a:cs typeface="微软雅黑"/>
              </a:rPr>
              <a:t>%</a:t>
            </a:r>
            <a:r>
              <a:rPr dirty="0" sz="1200" b="1">
                <a:latin typeface="微软雅黑"/>
                <a:cs typeface="微软雅黑"/>
              </a:rPr>
              <a:t>以上，</a:t>
            </a:r>
            <a:r>
              <a:rPr dirty="0" sz="1200" spc="-10" b="1">
                <a:latin typeface="微软雅黑"/>
                <a:cs typeface="微软雅黑"/>
              </a:rPr>
              <a:t> </a:t>
            </a:r>
            <a:r>
              <a:rPr dirty="0" sz="1200" b="1">
                <a:latin typeface="微软雅黑"/>
                <a:cs typeface="微软雅黑"/>
              </a:rPr>
              <a:t>快递带动就业</a:t>
            </a:r>
            <a:r>
              <a:rPr dirty="0" sz="1200" spc="-10" b="1">
                <a:solidFill>
                  <a:srgbClr val="C00000"/>
                </a:solidFill>
                <a:latin typeface="微软雅黑"/>
                <a:cs typeface="微软雅黑"/>
              </a:rPr>
              <a:t>120</a:t>
            </a:r>
            <a:r>
              <a:rPr dirty="0" sz="1200" b="1">
                <a:latin typeface="微软雅黑"/>
                <a:cs typeface="微软雅黑"/>
              </a:rPr>
              <a:t>万人以上 然而快递收入的增长速率比件量低，从</a:t>
            </a:r>
            <a:r>
              <a:rPr dirty="0" sz="1200" spc="-10" b="1">
                <a:latin typeface="微软雅黑"/>
                <a:cs typeface="微软雅黑"/>
              </a:rPr>
              <a:t>200</a:t>
            </a:r>
            <a:r>
              <a:rPr dirty="0" sz="1200" spc="-5" b="1">
                <a:latin typeface="微软雅黑"/>
                <a:cs typeface="微软雅黑"/>
              </a:rPr>
              <a:t>8</a:t>
            </a:r>
            <a:r>
              <a:rPr dirty="0" sz="1200" b="1">
                <a:latin typeface="微软雅黑"/>
                <a:cs typeface="微软雅黑"/>
              </a:rPr>
              <a:t>到</a:t>
            </a:r>
            <a:r>
              <a:rPr dirty="0" sz="1200" spc="-10" b="1">
                <a:latin typeface="微软雅黑"/>
                <a:cs typeface="微软雅黑"/>
              </a:rPr>
              <a:t>20</a:t>
            </a:r>
            <a:r>
              <a:rPr dirty="0" sz="1200" spc="-20" b="1">
                <a:latin typeface="微软雅黑"/>
                <a:cs typeface="微软雅黑"/>
              </a:rPr>
              <a:t>1</a:t>
            </a:r>
            <a:r>
              <a:rPr dirty="0" sz="1200" spc="-5" b="1">
                <a:latin typeface="微软雅黑"/>
                <a:cs typeface="微软雅黑"/>
              </a:rPr>
              <a:t>4</a:t>
            </a:r>
            <a:r>
              <a:rPr dirty="0" sz="1200" b="1">
                <a:latin typeface="微软雅黑"/>
                <a:cs typeface="微软雅黑"/>
              </a:rPr>
              <a:t>年，全国快递件量平均增长率为</a:t>
            </a:r>
            <a:r>
              <a:rPr dirty="0" sz="1200" spc="-20" b="1">
                <a:solidFill>
                  <a:srgbClr val="C00000"/>
                </a:solidFill>
                <a:latin typeface="微软雅黑"/>
                <a:cs typeface="微软雅黑"/>
              </a:rPr>
              <a:t>4</a:t>
            </a:r>
            <a:r>
              <a:rPr dirty="0" sz="1200" spc="-10" b="1">
                <a:solidFill>
                  <a:srgbClr val="C00000"/>
                </a:solidFill>
                <a:latin typeface="微软雅黑"/>
                <a:cs typeface="微软雅黑"/>
              </a:rPr>
              <a:t>3</a:t>
            </a:r>
            <a:r>
              <a:rPr dirty="0" sz="1200" spc="-15" b="1">
                <a:solidFill>
                  <a:srgbClr val="C00000"/>
                </a:solidFill>
                <a:latin typeface="微软雅黑"/>
                <a:cs typeface="微软雅黑"/>
              </a:rPr>
              <a:t>%</a:t>
            </a:r>
            <a:r>
              <a:rPr dirty="0" sz="1200" b="1">
                <a:latin typeface="微软雅黑"/>
                <a:cs typeface="微软雅黑"/>
              </a:rPr>
              <a:t>，收入平均增长率为</a:t>
            </a:r>
            <a:r>
              <a:rPr dirty="0" sz="1200" spc="-10" b="1">
                <a:solidFill>
                  <a:srgbClr val="C00000"/>
                </a:solidFill>
                <a:latin typeface="微软雅黑"/>
                <a:cs typeface="微软雅黑"/>
              </a:rPr>
              <a:t>2</a:t>
            </a:r>
            <a:r>
              <a:rPr dirty="0" sz="1200" spc="-20" b="1">
                <a:solidFill>
                  <a:srgbClr val="C00000"/>
                </a:solidFill>
                <a:latin typeface="微软雅黑"/>
                <a:cs typeface="微软雅黑"/>
              </a:rPr>
              <a:t>9</a:t>
            </a:r>
            <a:r>
              <a:rPr dirty="0" sz="1200" b="1">
                <a:solidFill>
                  <a:srgbClr val="C00000"/>
                </a:solidFill>
                <a:latin typeface="微软雅黑"/>
                <a:cs typeface="微软雅黑"/>
              </a:rPr>
              <a:t>%</a:t>
            </a:r>
            <a:r>
              <a:rPr dirty="0" sz="1200" b="1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dirty="0" sz="1200" b="1">
                <a:latin typeface="微软雅黑"/>
                <a:cs typeface="微软雅黑"/>
              </a:rPr>
              <a:t>快递单价不断下降，</a:t>
            </a:r>
            <a:r>
              <a:rPr dirty="0" sz="1200" spc="-10" b="1">
                <a:latin typeface="微软雅黑"/>
                <a:cs typeface="微软雅黑"/>
              </a:rPr>
              <a:t>2005</a:t>
            </a:r>
            <a:r>
              <a:rPr dirty="0" sz="1200" b="1">
                <a:latin typeface="微软雅黑"/>
                <a:cs typeface="微软雅黑"/>
              </a:rPr>
              <a:t>年，平均每件为</a:t>
            </a:r>
            <a:r>
              <a:rPr dirty="0" sz="1200" spc="-10" b="1">
                <a:solidFill>
                  <a:srgbClr val="C00000"/>
                </a:solidFill>
                <a:latin typeface="微软雅黑"/>
                <a:cs typeface="微软雅黑"/>
              </a:rPr>
              <a:t>2</a:t>
            </a:r>
            <a:r>
              <a:rPr dirty="0" sz="1200" spc="-5" b="1">
                <a:solidFill>
                  <a:srgbClr val="C00000"/>
                </a:solidFill>
                <a:latin typeface="微软雅黑"/>
                <a:cs typeface="微软雅黑"/>
              </a:rPr>
              <a:t>7</a:t>
            </a:r>
            <a:r>
              <a:rPr dirty="0" sz="1200" spc="-20" b="1">
                <a:solidFill>
                  <a:srgbClr val="C00000"/>
                </a:solidFill>
                <a:latin typeface="微软雅黑"/>
                <a:cs typeface="微软雅黑"/>
              </a:rPr>
              <a:t>.7</a:t>
            </a:r>
            <a:r>
              <a:rPr dirty="0" sz="1200" b="1">
                <a:latin typeface="微软雅黑"/>
                <a:cs typeface="微软雅黑"/>
              </a:rPr>
              <a:t>元，</a:t>
            </a:r>
            <a:r>
              <a:rPr dirty="0" sz="1200" spc="-10" b="1">
                <a:latin typeface="微软雅黑"/>
                <a:cs typeface="微软雅黑"/>
              </a:rPr>
              <a:t>2</a:t>
            </a:r>
            <a:r>
              <a:rPr dirty="0" sz="1200" spc="-20" b="1">
                <a:latin typeface="微软雅黑"/>
                <a:cs typeface="微软雅黑"/>
              </a:rPr>
              <a:t>0</a:t>
            </a:r>
            <a:r>
              <a:rPr dirty="0" sz="1200" spc="-10" b="1">
                <a:latin typeface="微软雅黑"/>
                <a:cs typeface="微软雅黑"/>
              </a:rPr>
              <a:t>1</a:t>
            </a:r>
            <a:r>
              <a:rPr dirty="0" sz="1200" spc="-20" b="1">
                <a:latin typeface="微软雅黑"/>
                <a:cs typeface="微软雅黑"/>
              </a:rPr>
              <a:t>4</a:t>
            </a:r>
            <a:r>
              <a:rPr dirty="0" sz="1200" b="1">
                <a:latin typeface="微软雅黑"/>
                <a:cs typeface="微软雅黑"/>
              </a:rPr>
              <a:t>年只有</a:t>
            </a:r>
            <a:r>
              <a:rPr dirty="0" sz="1200" spc="-10" b="1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r>
              <a:rPr dirty="0" sz="1200" spc="-20" b="1">
                <a:solidFill>
                  <a:srgbClr val="C00000"/>
                </a:solidFill>
                <a:latin typeface="微软雅黑"/>
                <a:cs typeface="微软雅黑"/>
              </a:rPr>
              <a:t>4.</a:t>
            </a:r>
            <a:r>
              <a:rPr dirty="0" sz="1200" spc="-10" b="1">
                <a:solidFill>
                  <a:srgbClr val="C00000"/>
                </a:solidFill>
                <a:latin typeface="微软雅黑"/>
                <a:cs typeface="微软雅黑"/>
              </a:rPr>
              <a:t>7</a:t>
            </a:r>
            <a:r>
              <a:rPr dirty="0" sz="1200" b="1">
                <a:latin typeface="微软雅黑"/>
                <a:cs typeface="微软雅黑"/>
              </a:rPr>
              <a:t>元 </a:t>
            </a:r>
            <a:r>
              <a:rPr dirty="0" sz="1200" b="1">
                <a:solidFill>
                  <a:srgbClr val="C00000"/>
                </a:solidFill>
                <a:latin typeface="微软雅黑"/>
                <a:cs typeface="微软雅黑"/>
              </a:rPr>
              <a:t>82</a:t>
            </a:r>
            <a:r>
              <a:rPr dirty="0" sz="1200" spc="-5" b="1">
                <a:solidFill>
                  <a:srgbClr val="C00000"/>
                </a:solidFill>
                <a:latin typeface="微软雅黑"/>
                <a:cs typeface="微软雅黑"/>
              </a:rPr>
              <a:t>%</a:t>
            </a:r>
            <a:r>
              <a:rPr dirty="0" sz="1200" spc="-5" b="1">
                <a:latin typeface="微软雅黑"/>
                <a:cs typeface="微软雅黑"/>
              </a:rPr>
              <a:t>快递业务量集中在东部</a:t>
            </a:r>
            <a:r>
              <a:rPr dirty="0" sz="1200" spc="-5" b="1">
                <a:latin typeface="微软雅黑"/>
                <a:cs typeface="微软雅黑"/>
              </a:rPr>
              <a:t>，主要集中于广东、浙江、江苏、北京、上海等地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407" y="1132332"/>
            <a:ext cx="6540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E10000"/>
                </a:solidFill>
                <a:latin typeface="Arial"/>
                <a:cs typeface="Arial"/>
              </a:rPr>
              <a:t>•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407" y="1432559"/>
            <a:ext cx="6540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E10000"/>
                </a:solidFill>
                <a:latin typeface="Arial"/>
                <a:cs typeface="Arial"/>
              </a:rPr>
              <a:t>•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6407" y="1734311"/>
            <a:ext cx="6540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E10000"/>
                </a:solidFill>
                <a:latin typeface="Arial"/>
                <a:cs typeface="Arial"/>
              </a:rPr>
              <a:t>•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407" y="2036317"/>
            <a:ext cx="6604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solidFill>
                  <a:srgbClr val="E10000"/>
                </a:solidFill>
                <a:latin typeface="Arial"/>
                <a:cs typeface="Arial"/>
              </a:rPr>
              <a:t>•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4135">
              <a:lnSpc>
                <a:spcPct val="100000"/>
              </a:lnSpc>
            </a:pPr>
            <a:r>
              <a:rPr dirty="0" sz="2700"/>
              <a:t>电商物流发展现状</a:t>
            </a:r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2856357" y="4502200"/>
            <a:ext cx="596900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latin typeface="宋体"/>
                <a:cs typeface="宋体"/>
              </a:rPr>
              <a:t>单位：亿件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07151" y="2273300"/>
            <a:ext cx="3201924" cy="248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716401" y="2311400"/>
            <a:ext cx="2522474" cy="2432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349752" y="3944111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057144" y="3944111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5" h="0">
                <a:moveTo>
                  <a:pt x="0" y="0"/>
                </a:moveTo>
                <a:lnTo>
                  <a:pt x="18592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764535" y="3944111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5" h="0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471927" y="3944111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5" h="0">
                <a:moveTo>
                  <a:pt x="0" y="0"/>
                </a:moveTo>
                <a:lnTo>
                  <a:pt x="18592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179320" y="3944111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5" h="0">
                <a:moveTo>
                  <a:pt x="0" y="0"/>
                </a:moveTo>
                <a:lnTo>
                  <a:pt x="18592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19683" y="3944111"/>
            <a:ext cx="1554480" cy="0"/>
          </a:xfrm>
          <a:custGeom>
            <a:avLst/>
            <a:gdLst/>
            <a:ahLst/>
            <a:cxnLst/>
            <a:rect l="l" t="t" r="r" b="b"/>
            <a:pathLst>
              <a:path w="1554480" h="0">
                <a:moveTo>
                  <a:pt x="0" y="0"/>
                </a:moveTo>
                <a:lnTo>
                  <a:pt x="1554480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349752" y="3782567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057144" y="3782567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5" h="0">
                <a:moveTo>
                  <a:pt x="0" y="0"/>
                </a:moveTo>
                <a:lnTo>
                  <a:pt x="18592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764535" y="3782567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5" h="0">
                <a:moveTo>
                  <a:pt x="0" y="0"/>
                </a:moveTo>
                <a:lnTo>
                  <a:pt x="185927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19683" y="3782567"/>
            <a:ext cx="2138680" cy="0"/>
          </a:xfrm>
          <a:custGeom>
            <a:avLst/>
            <a:gdLst/>
            <a:ahLst/>
            <a:cxnLst/>
            <a:rect l="l" t="t" r="r" b="b"/>
            <a:pathLst>
              <a:path w="2138680" h="0">
                <a:moveTo>
                  <a:pt x="0" y="0"/>
                </a:moveTo>
                <a:lnTo>
                  <a:pt x="2138172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349752" y="3621023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057144" y="3621023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5" h="0">
                <a:moveTo>
                  <a:pt x="0" y="0"/>
                </a:moveTo>
                <a:lnTo>
                  <a:pt x="18592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19683" y="3621023"/>
            <a:ext cx="2430780" cy="0"/>
          </a:xfrm>
          <a:custGeom>
            <a:avLst/>
            <a:gdLst/>
            <a:ahLst/>
            <a:cxnLst/>
            <a:rect l="l" t="t" r="r" b="b"/>
            <a:pathLst>
              <a:path w="2430780" h="0">
                <a:moveTo>
                  <a:pt x="0" y="0"/>
                </a:moveTo>
                <a:lnTo>
                  <a:pt x="2430779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349752" y="3459479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057144" y="3459479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5" h="0">
                <a:moveTo>
                  <a:pt x="0" y="0"/>
                </a:moveTo>
                <a:lnTo>
                  <a:pt x="18592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19683" y="3459479"/>
            <a:ext cx="2430780" cy="0"/>
          </a:xfrm>
          <a:custGeom>
            <a:avLst/>
            <a:gdLst/>
            <a:ahLst/>
            <a:cxnLst/>
            <a:rect l="l" t="t" r="r" b="b"/>
            <a:pathLst>
              <a:path w="2430780" h="0">
                <a:moveTo>
                  <a:pt x="0" y="0"/>
                </a:moveTo>
                <a:lnTo>
                  <a:pt x="2430779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349752" y="3297935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19683" y="3297935"/>
            <a:ext cx="2723515" cy="0"/>
          </a:xfrm>
          <a:custGeom>
            <a:avLst/>
            <a:gdLst/>
            <a:ahLst/>
            <a:cxnLst/>
            <a:rect l="l" t="t" r="r" b="b"/>
            <a:pathLst>
              <a:path w="2723515" h="0">
                <a:moveTo>
                  <a:pt x="0" y="0"/>
                </a:moveTo>
                <a:lnTo>
                  <a:pt x="272338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349752" y="3136392"/>
            <a:ext cx="93345" cy="0"/>
          </a:xfrm>
          <a:custGeom>
            <a:avLst/>
            <a:gdLst/>
            <a:ahLst/>
            <a:cxnLst/>
            <a:rect l="l" t="t" r="r" b="b"/>
            <a:pathLst>
              <a:path w="93345" h="0">
                <a:moveTo>
                  <a:pt x="0" y="0"/>
                </a:moveTo>
                <a:lnTo>
                  <a:pt x="92963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19683" y="3136392"/>
            <a:ext cx="2723515" cy="0"/>
          </a:xfrm>
          <a:custGeom>
            <a:avLst/>
            <a:gdLst/>
            <a:ahLst/>
            <a:cxnLst/>
            <a:rect l="l" t="t" r="r" b="b"/>
            <a:pathLst>
              <a:path w="2723515" h="0">
                <a:moveTo>
                  <a:pt x="0" y="0"/>
                </a:moveTo>
                <a:lnTo>
                  <a:pt x="272338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19683" y="2974848"/>
            <a:ext cx="2923540" cy="0"/>
          </a:xfrm>
          <a:custGeom>
            <a:avLst/>
            <a:gdLst/>
            <a:ahLst/>
            <a:cxnLst/>
            <a:rect l="l" t="t" r="r" b="b"/>
            <a:pathLst>
              <a:path w="2923540" h="0">
                <a:moveTo>
                  <a:pt x="0" y="0"/>
                </a:moveTo>
                <a:lnTo>
                  <a:pt x="2923031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19683" y="2813304"/>
            <a:ext cx="2923540" cy="0"/>
          </a:xfrm>
          <a:custGeom>
            <a:avLst/>
            <a:gdLst/>
            <a:ahLst/>
            <a:cxnLst/>
            <a:rect l="l" t="t" r="r" b="b"/>
            <a:pathLst>
              <a:path w="2923540" h="0">
                <a:moveTo>
                  <a:pt x="0" y="0"/>
                </a:moveTo>
                <a:lnTo>
                  <a:pt x="2923031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12648" y="4037076"/>
            <a:ext cx="106680" cy="70485"/>
          </a:xfrm>
          <a:custGeom>
            <a:avLst/>
            <a:gdLst/>
            <a:ahLst/>
            <a:cxnLst/>
            <a:rect l="l" t="t" r="r" b="b"/>
            <a:pathLst>
              <a:path w="106679" h="70485">
                <a:moveTo>
                  <a:pt x="106679" y="0"/>
                </a:moveTo>
                <a:lnTo>
                  <a:pt x="0" y="0"/>
                </a:lnTo>
                <a:lnTo>
                  <a:pt x="0" y="70104"/>
                </a:lnTo>
                <a:lnTo>
                  <a:pt x="106679" y="70104"/>
                </a:lnTo>
                <a:lnTo>
                  <a:pt x="10667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905255" y="4020311"/>
            <a:ext cx="105410" cy="86995"/>
          </a:xfrm>
          <a:custGeom>
            <a:avLst/>
            <a:gdLst/>
            <a:ahLst/>
            <a:cxnLst/>
            <a:rect l="l" t="t" r="r" b="b"/>
            <a:pathLst>
              <a:path w="105409" h="86995">
                <a:moveTo>
                  <a:pt x="105156" y="0"/>
                </a:moveTo>
                <a:lnTo>
                  <a:pt x="0" y="0"/>
                </a:lnTo>
                <a:lnTo>
                  <a:pt x="0" y="86868"/>
                </a:lnTo>
                <a:lnTo>
                  <a:pt x="105156" y="86868"/>
                </a:lnTo>
                <a:lnTo>
                  <a:pt x="10515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1196339" y="4009644"/>
            <a:ext cx="106680" cy="97790"/>
          </a:xfrm>
          <a:custGeom>
            <a:avLst/>
            <a:gdLst/>
            <a:ahLst/>
            <a:cxnLst/>
            <a:rect l="l" t="t" r="r" b="b"/>
            <a:pathLst>
              <a:path w="106680" h="97789">
                <a:moveTo>
                  <a:pt x="106679" y="0"/>
                </a:moveTo>
                <a:lnTo>
                  <a:pt x="0" y="0"/>
                </a:lnTo>
                <a:lnTo>
                  <a:pt x="0" y="97535"/>
                </a:lnTo>
                <a:lnTo>
                  <a:pt x="106679" y="97535"/>
                </a:lnTo>
                <a:lnTo>
                  <a:pt x="10667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1488947" y="3983735"/>
            <a:ext cx="106680" cy="123825"/>
          </a:xfrm>
          <a:custGeom>
            <a:avLst/>
            <a:gdLst/>
            <a:ahLst/>
            <a:cxnLst/>
            <a:rect l="l" t="t" r="r" b="b"/>
            <a:pathLst>
              <a:path w="106680" h="123825">
                <a:moveTo>
                  <a:pt x="106680" y="0"/>
                </a:moveTo>
                <a:lnTo>
                  <a:pt x="0" y="0"/>
                </a:lnTo>
                <a:lnTo>
                  <a:pt x="0" y="123443"/>
                </a:lnTo>
                <a:lnTo>
                  <a:pt x="106680" y="123443"/>
                </a:lnTo>
                <a:lnTo>
                  <a:pt x="10668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1781555" y="3954779"/>
            <a:ext cx="106680" cy="152400"/>
          </a:xfrm>
          <a:custGeom>
            <a:avLst/>
            <a:gdLst/>
            <a:ahLst/>
            <a:cxnLst/>
            <a:rect l="l" t="t" r="r" b="b"/>
            <a:pathLst>
              <a:path w="106680" h="152400">
                <a:moveTo>
                  <a:pt x="106680" y="0"/>
                </a:moveTo>
                <a:lnTo>
                  <a:pt x="0" y="0"/>
                </a:lnTo>
                <a:lnTo>
                  <a:pt x="0" y="152400"/>
                </a:lnTo>
                <a:lnTo>
                  <a:pt x="106680" y="152400"/>
                </a:lnTo>
                <a:lnTo>
                  <a:pt x="10668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2074164" y="3916679"/>
            <a:ext cx="105410" cy="190500"/>
          </a:xfrm>
          <a:custGeom>
            <a:avLst/>
            <a:gdLst/>
            <a:ahLst/>
            <a:cxnLst/>
            <a:rect l="l" t="t" r="r" b="b"/>
            <a:pathLst>
              <a:path w="105410" h="190500">
                <a:moveTo>
                  <a:pt x="105156" y="0"/>
                </a:moveTo>
                <a:lnTo>
                  <a:pt x="0" y="0"/>
                </a:lnTo>
                <a:lnTo>
                  <a:pt x="0" y="190500"/>
                </a:lnTo>
                <a:lnTo>
                  <a:pt x="105156" y="190500"/>
                </a:lnTo>
                <a:lnTo>
                  <a:pt x="10515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2365248" y="3810000"/>
            <a:ext cx="106680" cy="297180"/>
          </a:xfrm>
          <a:custGeom>
            <a:avLst/>
            <a:gdLst/>
            <a:ahLst/>
            <a:cxnLst/>
            <a:rect l="l" t="t" r="r" b="b"/>
            <a:pathLst>
              <a:path w="106680" h="297179">
                <a:moveTo>
                  <a:pt x="106679" y="0"/>
                </a:moveTo>
                <a:lnTo>
                  <a:pt x="0" y="0"/>
                </a:lnTo>
                <a:lnTo>
                  <a:pt x="0" y="297180"/>
                </a:lnTo>
                <a:lnTo>
                  <a:pt x="106679" y="297180"/>
                </a:lnTo>
                <a:lnTo>
                  <a:pt x="10667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2657855" y="3648455"/>
            <a:ext cx="106680" cy="459105"/>
          </a:xfrm>
          <a:custGeom>
            <a:avLst/>
            <a:gdLst/>
            <a:ahLst/>
            <a:cxnLst/>
            <a:rect l="l" t="t" r="r" b="b"/>
            <a:pathLst>
              <a:path w="106680" h="459104">
                <a:moveTo>
                  <a:pt x="106680" y="0"/>
                </a:moveTo>
                <a:lnTo>
                  <a:pt x="0" y="0"/>
                </a:lnTo>
                <a:lnTo>
                  <a:pt x="0" y="458724"/>
                </a:lnTo>
                <a:lnTo>
                  <a:pt x="106680" y="458724"/>
                </a:lnTo>
                <a:lnTo>
                  <a:pt x="10668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2950464" y="3363467"/>
            <a:ext cx="106680" cy="744220"/>
          </a:xfrm>
          <a:custGeom>
            <a:avLst/>
            <a:gdLst/>
            <a:ahLst/>
            <a:cxnLst/>
            <a:rect l="l" t="t" r="r" b="b"/>
            <a:pathLst>
              <a:path w="106680" h="744220">
                <a:moveTo>
                  <a:pt x="106680" y="0"/>
                </a:moveTo>
                <a:lnTo>
                  <a:pt x="0" y="0"/>
                </a:lnTo>
                <a:lnTo>
                  <a:pt x="0" y="743711"/>
                </a:lnTo>
                <a:lnTo>
                  <a:pt x="106680" y="743711"/>
                </a:lnTo>
                <a:lnTo>
                  <a:pt x="10668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243072" y="2977895"/>
            <a:ext cx="106680" cy="1129665"/>
          </a:xfrm>
          <a:custGeom>
            <a:avLst/>
            <a:gdLst/>
            <a:ahLst/>
            <a:cxnLst/>
            <a:rect l="l" t="t" r="r" b="b"/>
            <a:pathLst>
              <a:path w="106679" h="1129664">
                <a:moveTo>
                  <a:pt x="106679" y="0"/>
                </a:moveTo>
                <a:lnTo>
                  <a:pt x="0" y="0"/>
                </a:lnTo>
                <a:lnTo>
                  <a:pt x="0" y="1129284"/>
                </a:lnTo>
                <a:lnTo>
                  <a:pt x="106679" y="1129284"/>
                </a:lnTo>
                <a:lnTo>
                  <a:pt x="10667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19683" y="4107179"/>
            <a:ext cx="2923540" cy="0"/>
          </a:xfrm>
          <a:custGeom>
            <a:avLst/>
            <a:gdLst/>
            <a:ahLst/>
            <a:cxnLst/>
            <a:rect l="l" t="t" r="r" b="b"/>
            <a:pathLst>
              <a:path w="2923540" h="0">
                <a:moveTo>
                  <a:pt x="0" y="0"/>
                </a:moveTo>
                <a:lnTo>
                  <a:pt x="2923031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65987" y="2959607"/>
            <a:ext cx="2630805" cy="902335"/>
          </a:xfrm>
          <a:custGeom>
            <a:avLst/>
            <a:gdLst/>
            <a:ahLst/>
            <a:cxnLst/>
            <a:rect l="l" t="t" r="r" b="b"/>
            <a:pathLst>
              <a:path w="2630804" h="902335">
                <a:moveTo>
                  <a:pt x="0" y="851916"/>
                </a:moveTo>
                <a:lnTo>
                  <a:pt x="291084" y="733044"/>
                </a:lnTo>
                <a:lnTo>
                  <a:pt x="583692" y="902208"/>
                </a:lnTo>
                <a:lnTo>
                  <a:pt x="876300" y="669036"/>
                </a:lnTo>
                <a:lnTo>
                  <a:pt x="1168908" y="705612"/>
                </a:lnTo>
                <a:lnTo>
                  <a:pt x="1461516" y="682752"/>
                </a:lnTo>
                <a:lnTo>
                  <a:pt x="1752600" y="105156"/>
                </a:lnTo>
                <a:lnTo>
                  <a:pt x="2045208" y="132587"/>
                </a:lnTo>
                <a:lnTo>
                  <a:pt x="2337816" y="0"/>
                </a:lnTo>
                <a:lnTo>
                  <a:pt x="2630424" y="187452"/>
                </a:lnTo>
              </a:path>
            </a:pathLst>
          </a:custGeom>
          <a:ln w="27431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535426" y="2732277"/>
            <a:ext cx="368300" cy="144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70.00%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60.00%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50.00%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40.00%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30.00%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0.00%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26568" y="2732277"/>
            <a:ext cx="199390" cy="1449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160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140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120</a:t>
            </a:r>
            <a:endParaRPr sz="9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19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195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195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190"/>
              </a:spcBef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  <a:p>
            <a:pPr algn="ctr" marL="115570">
              <a:lnSpc>
                <a:spcPct val="100000"/>
              </a:lnSpc>
              <a:spcBef>
                <a:spcPts val="195"/>
              </a:spcBef>
            </a:pP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6549" y="4174845"/>
            <a:ext cx="2888615" cy="155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7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7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7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7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8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7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9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7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201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7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201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1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7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201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7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201</a:t>
            </a:r>
            <a:r>
              <a:rPr dirty="0" sz="900" spc="-5">
                <a:solidFill>
                  <a:srgbClr val="585858"/>
                </a:solidFill>
                <a:latin typeface="Calibri"/>
                <a:cs typeface="Calibri"/>
              </a:rPr>
              <a:t>3</a:t>
            </a:r>
            <a:r>
              <a:rPr dirty="0" sz="90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7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585858"/>
                </a:solidFill>
                <a:latin typeface="Calibri"/>
                <a:cs typeface="Calibri"/>
              </a:rPr>
              <a:t>2014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59076" y="2402077"/>
            <a:ext cx="91694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585858"/>
                </a:solidFill>
                <a:latin typeface="微软雅黑"/>
                <a:cs typeface="微软雅黑"/>
              </a:rPr>
              <a:t>快递业务量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231391" y="4477511"/>
            <a:ext cx="243840" cy="62865"/>
          </a:xfrm>
          <a:custGeom>
            <a:avLst/>
            <a:gdLst/>
            <a:ahLst/>
            <a:cxnLst/>
            <a:rect l="l" t="t" r="r" b="b"/>
            <a:pathLst>
              <a:path w="243840" h="62864">
                <a:moveTo>
                  <a:pt x="0" y="62483"/>
                </a:moveTo>
                <a:lnTo>
                  <a:pt x="243840" y="62483"/>
                </a:lnTo>
                <a:lnTo>
                  <a:pt x="243840" y="0"/>
                </a:lnTo>
                <a:lnTo>
                  <a:pt x="0" y="0"/>
                </a:lnTo>
                <a:lnTo>
                  <a:pt x="0" y="6248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2103120" y="4507991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27432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487805" y="4431182"/>
            <a:ext cx="146875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883919" algn="l"/>
              </a:tabLst>
            </a:pPr>
            <a:r>
              <a:rPr dirty="0" sz="900">
                <a:solidFill>
                  <a:srgbClr val="585858"/>
                </a:solidFill>
                <a:latin typeface="宋体"/>
                <a:cs typeface="宋体"/>
              </a:rPr>
              <a:t>快递件量	件量增长率</a:t>
            </a:r>
            <a:endParaRPr sz="9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1751" y="895350"/>
            <a:ext cx="1414780" cy="647700"/>
          </a:xfrm>
          <a:custGeom>
            <a:avLst/>
            <a:gdLst/>
            <a:ahLst/>
            <a:cxnLst/>
            <a:rect l="l" t="t" r="r" b="b"/>
            <a:pathLst>
              <a:path w="1414779" h="647700">
                <a:moveTo>
                  <a:pt x="0" y="647700"/>
                </a:moveTo>
                <a:lnTo>
                  <a:pt x="1414399" y="647700"/>
                </a:lnTo>
                <a:lnTo>
                  <a:pt x="1414399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86761" y="1051559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制造企业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11676" y="890587"/>
            <a:ext cx="1390650" cy="646430"/>
          </a:xfrm>
          <a:custGeom>
            <a:avLst/>
            <a:gdLst/>
            <a:ahLst/>
            <a:cxnLst/>
            <a:rect l="l" t="t" r="r" b="b"/>
            <a:pathLst>
              <a:path w="1390650" h="646430">
                <a:moveTo>
                  <a:pt x="0" y="646112"/>
                </a:moveTo>
                <a:lnTo>
                  <a:pt x="1390650" y="646112"/>
                </a:lnTo>
                <a:lnTo>
                  <a:pt x="1390650" y="0"/>
                </a:lnTo>
                <a:lnTo>
                  <a:pt x="0" y="0"/>
                </a:lnTo>
                <a:lnTo>
                  <a:pt x="0" y="646112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87190" y="1048258"/>
            <a:ext cx="7112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批发商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43125" y="2411412"/>
            <a:ext cx="1406525" cy="649605"/>
          </a:xfrm>
          <a:custGeom>
            <a:avLst/>
            <a:gdLst/>
            <a:ahLst/>
            <a:cxnLst/>
            <a:rect l="l" t="t" r="r" b="b"/>
            <a:pathLst>
              <a:path w="1406525" h="649605">
                <a:moveTo>
                  <a:pt x="0" y="649287"/>
                </a:moveTo>
                <a:lnTo>
                  <a:pt x="1406525" y="649287"/>
                </a:lnTo>
                <a:lnTo>
                  <a:pt x="1406525" y="0"/>
                </a:lnTo>
                <a:lnTo>
                  <a:pt x="0" y="0"/>
                </a:lnTo>
                <a:lnTo>
                  <a:pt x="0" y="649287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339085" y="2577338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制造企业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9301" y="2411412"/>
            <a:ext cx="1406525" cy="649605"/>
          </a:xfrm>
          <a:custGeom>
            <a:avLst/>
            <a:gdLst/>
            <a:ahLst/>
            <a:cxnLst/>
            <a:rect l="l" t="t" r="r" b="b"/>
            <a:pathLst>
              <a:path w="1406525" h="649605">
                <a:moveTo>
                  <a:pt x="0" y="649287"/>
                </a:moveTo>
                <a:lnTo>
                  <a:pt x="1406525" y="649287"/>
                </a:lnTo>
                <a:lnTo>
                  <a:pt x="1406525" y="0"/>
                </a:lnTo>
                <a:lnTo>
                  <a:pt x="0" y="0"/>
                </a:lnTo>
                <a:lnTo>
                  <a:pt x="0" y="649287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57191" y="2563367"/>
            <a:ext cx="4826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solidFill>
                  <a:srgbClr val="FFFFFF"/>
                </a:solidFill>
                <a:latin typeface="微软雅黑"/>
                <a:cs typeface="微软雅黑"/>
              </a:rPr>
              <a:t>电商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45251" y="879475"/>
            <a:ext cx="1310005" cy="647700"/>
          </a:xfrm>
          <a:custGeom>
            <a:avLst/>
            <a:gdLst/>
            <a:ahLst/>
            <a:cxnLst/>
            <a:rect l="l" t="t" r="r" b="b"/>
            <a:pathLst>
              <a:path w="1310004" h="647700">
                <a:moveTo>
                  <a:pt x="0" y="647700"/>
                </a:moveTo>
                <a:lnTo>
                  <a:pt x="1309624" y="647700"/>
                </a:lnTo>
                <a:lnTo>
                  <a:pt x="1309624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82995" y="1048258"/>
            <a:ext cx="7112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零售商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83008" y="820260"/>
            <a:ext cx="880146" cy="742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998976" y="2267708"/>
            <a:ext cx="884021" cy="825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82562" y="895350"/>
            <a:ext cx="1411605" cy="647700"/>
          </a:xfrm>
          <a:custGeom>
            <a:avLst/>
            <a:gdLst/>
            <a:ahLst/>
            <a:cxnLst/>
            <a:rect l="l" t="t" r="r" b="b"/>
            <a:pathLst>
              <a:path w="1411605" h="647700">
                <a:moveTo>
                  <a:pt x="0" y="647700"/>
                </a:moveTo>
                <a:lnTo>
                  <a:pt x="1411224" y="647700"/>
                </a:lnTo>
                <a:lnTo>
                  <a:pt x="1411224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70154" y="1048258"/>
            <a:ext cx="11684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原料半成品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6062" y="2411412"/>
            <a:ext cx="1419225" cy="649605"/>
          </a:xfrm>
          <a:custGeom>
            <a:avLst/>
            <a:gdLst/>
            <a:ahLst/>
            <a:cxnLst/>
            <a:rect l="l" t="t" r="r" b="b"/>
            <a:pathLst>
              <a:path w="1419225" h="649605">
                <a:moveTo>
                  <a:pt x="0" y="649287"/>
                </a:moveTo>
                <a:lnTo>
                  <a:pt x="1419225" y="649287"/>
                </a:lnTo>
                <a:lnTo>
                  <a:pt x="1419225" y="0"/>
                </a:lnTo>
                <a:lnTo>
                  <a:pt x="0" y="0"/>
                </a:lnTo>
                <a:lnTo>
                  <a:pt x="0" y="649287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78358" y="2577338"/>
            <a:ext cx="11684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原料半成品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61076" y="2603500"/>
            <a:ext cx="2305050" cy="342900"/>
          </a:xfrm>
          <a:custGeom>
            <a:avLst/>
            <a:gdLst/>
            <a:ahLst/>
            <a:cxnLst/>
            <a:rect l="l" t="t" r="r" b="b"/>
            <a:pathLst>
              <a:path w="2305050" h="342900">
                <a:moveTo>
                  <a:pt x="14224" y="0"/>
                </a:moveTo>
                <a:lnTo>
                  <a:pt x="0" y="0"/>
                </a:lnTo>
                <a:lnTo>
                  <a:pt x="0" y="228600"/>
                </a:lnTo>
                <a:lnTo>
                  <a:pt x="14224" y="228600"/>
                </a:lnTo>
                <a:lnTo>
                  <a:pt x="14224" y="0"/>
                </a:lnTo>
                <a:close/>
              </a:path>
              <a:path w="2305050" h="342900">
                <a:moveTo>
                  <a:pt x="57150" y="0"/>
                </a:moveTo>
                <a:lnTo>
                  <a:pt x="28575" y="0"/>
                </a:lnTo>
                <a:lnTo>
                  <a:pt x="28575" y="228600"/>
                </a:lnTo>
                <a:lnTo>
                  <a:pt x="57150" y="228600"/>
                </a:lnTo>
                <a:lnTo>
                  <a:pt x="57150" y="0"/>
                </a:lnTo>
                <a:close/>
              </a:path>
              <a:path w="2305050" h="342900">
                <a:moveTo>
                  <a:pt x="2076450" y="-114300"/>
                </a:moveTo>
                <a:lnTo>
                  <a:pt x="2076450" y="0"/>
                </a:lnTo>
                <a:lnTo>
                  <a:pt x="71374" y="0"/>
                </a:lnTo>
                <a:lnTo>
                  <a:pt x="71374" y="228600"/>
                </a:lnTo>
                <a:lnTo>
                  <a:pt x="2076450" y="228600"/>
                </a:lnTo>
                <a:lnTo>
                  <a:pt x="2076450" y="342900"/>
                </a:lnTo>
                <a:lnTo>
                  <a:pt x="2305050" y="114300"/>
                </a:lnTo>
                <a:lnTo>
                  <a:pt x="2076450" y="-114300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549650" y="1098550"/>
            <a:ext cx="428625" cy="304800"/>
          </a:xfrm>
          <a:custGeom>
            <a:avLst/>
            <a:gdLst/>
            <a:ahLst/>
            <a:cxnLst/>
            <a:rect l="l" t="t" r="r" b="b"/>
            <a:pathLst>
              <a:path w="428625" h="304800">
                <a:moveTo>
                  <a:pt x="12700" y="0"/>
                </a:moveTo>
                <a:lnTo>
                  <a:pt x="0" y="0"/>
                </a:lnTo>
                <a:lnTo>
                  <a:pt x="0" y="203200"/>
                </a:lnTo>
                <a:lnTo>
                  <a:pt x="12700" y="203200"/>
                </a:lnTo>
                <a:lnTo>
                  <a:pt x="12700" y="0"/>
                </a:lnTo>
                <a:close/>
              </a:path>
              <a:path w="428625" h="304800">
                <a:moveTo>
                  <a:pt x="50800" y="0"/>
                </a:moveTo>
                <a:lnTo>
                  <a:pt x="25400" y="0"/>
                </a:lnTo>
                <a:lnTo>
                  <a:pt x="25400" y="203200"/>
                </a:lnTo>
                <a:lnTo>
                  <a:pt x="50800" y="203200"/>
                </a:lnTo>
                <a:lnTo>
                  <a:pt x="50800" y="0"/>
                </a:lnTo>
                <a:close/>
              </a:path>
              <a:path w="428625" h="304800">
                <a:moveTo>
                  <a:pt x="225425" y="-101600"/>
                </a:moveTo>
                <a:lnTo>
                  <a:pt x="225425" y="0"/>
                </a:lnTo>
                <a:lnTo>
                  <a:pt x="63500" y="0"/>
                </a:lnTo>
                <a:lnTo>
                  <a:pt x="63500" y="203200"/>
                </a:lnTo>
                <a:lnTo>
                  <a:pt x="225425" y="203200"/>
                </a:lnTo>
                <a:lnTo>
                  <a:pt x="225425" y="304800"/>
                </a:lnTo>
                <a:lnTo>
                  <a:pt x="428625" y="101600"/>
                </a:lnTo>
                <a:lnTo>
                  <a:pt x="225425" y="-101600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434076" y="1070355"/>
            <a:ext cx="455930" cy="372745"/>
          </a:xfrm>
          <a:custGeom>
            <a:avLst/>
            <a:gdLst/>
            <a:ahLst/>
            <a:cxnLst/>
            <a:rect l="l" t="t" r="r" b="b"/>
            <a:pathLst>
              <a:path w="455929" h="372744">
                <a:moveTo>
                  <a:pt x="14224" y="0"/>
                </a:moveTo>
                <a:lnTo>
                  <a:pt x="0" y="0"/>
                </a:lnTo>
                <a:lnTo>
                  <a:pt x="0" y="248412"/>
                </a:lnTo>
                <a:lnTo>
                  <a:pt x="14224" y="248412"/>
                </a:lnTo>
                <a:lnTo>
                  <a:pt x="14224" y="0"/>
                </a:lnTo>
                <a:close/>
              </a:path>
              <a:path w="455929" h="372744">
                <a:moveTo>
                  <a:pt x="56896" y="0"/>
                </a:moveTo>
                <a:lnTo>
                  <a:pt x="28448" y="0"/>
                </a:lnTo>
                <a:lnTo>
                  <a:pt x="28448" y="248412"/>
                </a:lnTo>
                <a:lnTo>
                  <a:pt x="56896" y="248412"/>
                </a:lnTo>
                <a:lnTo>
                  <a:pt x="56896" y="0"/>
                </a:lnTo>
                <a:close/>
              </a:path>
              <a:path w="455929" h="372744">
                <a:moveTo>
                  <a:pt x="227711" y="-124205"/>
                </a:moveTo>
                <a:lnTo>
                  <a:pt x="227711" y="0"/>
                </a:lnTo>
                <a:lnTo>
                  <a:pt x="71120" y="0"/>
                </a:lnTo>
                <a:lnTo>
                  <a:pt x="71120" y="248412"/>
                </a:lnTo>
                <a:lnTo>
                  <a:pt x="227711" y="248412"/>
                </a:lnTo>
                <a:lnTo>
                  <a:pt x="227711" y="372745"/>
                </a:lnTo>
                <a:lnTo>
                  <a:pt x="455549" y="124206"/>
                </a:lnTo>
                <a:lnTo>
                  <a:pt x="227711" y="-124205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760601" y="2605151"/>
            <a:ext cx="314325" cy="338455"/>
          </a:xfrm>
          <a:custGeom>
            <a:avLst/>
            <a:gdLst/>
            <a:ahLst/>
            <a:cxnLst/>
            <a:rect l="l" t="t" r="r" b="b"/>
            <a:pathLst>
              <a:path w="314325" h="338455">
                <a:moveTo>
                  <a:pt x="9779" y="0"/>
                </a:moveTo>
                <a:lnTo>
                  <a:pt x="0" y="0"/>
                </a:lnTo>
                <a:lnTo>
                  <a:pt x="0" y="225425"/>
                </a:lnTo>
                <a:lnTo>
                  <a:pt x="9779" y="225425"/>
                </a:lnTo>
                <a:lnTo>
                  <a:pt x="9779" y="0"/>
                </a:lnTo>
                <a:close/>
              </a:path>
              <a:path w="314325" h="338455">
                <a:moveTo>
                  <a:pt x="39243" y="0"/>
                </a:moveTo>
                <a:lnTo>
                  <a:pt x="19557" y="0"/>
                </a:lnTo>
                <a:lnTo>
                  <a:pt x="19557" y="225425"/>
                </a:lnTo>
                <a:lnTo>
                  <a:pt x="39243" y="225425"/>
                </a:lnTo>
                <a:lnTo>
                  <a:pt x="39243" y="0"/>
                </a:lnTo>
                <a:close/>
              </a:path>
              <a:path w="314325" h="338455">
                <a:moveTo>
                  <a:pt x="157099" y="-112775"/>
                </a:moveTo>
                <a:lnTo>
                  <a:pt x="157099" y="0"/>
                </a:lnTo>
                <a:lnTo>
                  <a:pt x="49022" y="0"/>
                </a:lnTo>
                <a:lnTo>
                  <a:pt x="49022" y="225425"/>
                </a:lnTo>
                <a:lnTo>
                  <a:pt x="157099" y="225425"/>
                </a:lnTo>
                <a:lnTo>
                  <a:pt x="157099" y="338074"/>
                </a:lnTo>
                <a:lnTo>
                  <a:pt x="314325" y="112649"/>
                </a:lnTo>
                <a:lnTo>
                  <a:pt x="157099" y="-112775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659251" y="2613786"/>
            <a:ext cx="306705" cy="312420"/>
          </a:xfrm>
          <a:custGeom>
            <a:avLst/>
            <a:gdLst/>
            <a:ahLst/>
            <a:cxnLst/>
            <a:rect l="l" t="t" r="r" b="b"/>
            <a:pathLst>
              <a:path w="306704" h="312419">
                <a:moveTo>
                  <a:pt x="9525" y="0"/>
                </a:moveTo>
                <a:lnTo>
                  <a:pt x="0" y="0"/>
                </a:lnTo>
                <a:lnTo>
                  <a:pt x="0" y="208025"/>
                </a:lnTo>
                <a:lnTo>
                  <a:pt x="9525" y="208025"/>
                </a:lnTo>
                <a:lnTo>
                  <a:pt x="9525" y="0"/>
                </a:lnTo>
                <a:close/>
              </a:path>
              <a:path w="306704" h="312419">
                <a:moveTo>
                  <a:pt x="38226" y="0"/>
                </a:moveTo>
                <a:lnTo>
                  <a:pt x="19050" y="0"/>
                </a:lnTo>
                <a:lnTo>
                  <a:pt x="19050" y="208025"/>
                </a:lnTo>
                <a:lnTo>
                  <a:pt x="38226" y="208025"/>
                </a:lnTo>
                <a:lnTo>
                  <a:pt x="38226" y="0"/>
                </a:lnTo>
                <a:close/>
              </a:path>
              <a:path w="306704" h="312419">
                <a:moveTo>
                  <a:pt x="153162" y="-103886"/>
                </a:moveTo>
                <a:lnTo>
                  <a:pt x="153162" y="0"/>
                </a:lnTo>
                <a:lnTo>
                  <a:pt x="47751" y="0"/>
                </a:lnTo>
                <a:lnTo>
                  <a:pt x="47751" y="208025"/>
                </a:lnTo>
                <a:lnTo>
                  <a:pt x="153162" y="208025"/>
                </a:lnTo>
                <a:lnTo>
                  <a:pt x="153162" y="312038"/>
                </a:lnTo>
                <a:lnTo>
                  <a:pt x="306324" y="104012"/>
                </a:lnTo>
                <a:lnTo>
                  <a:pt x="153162" y="-103886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751076" y="1023492"/>
            <a:ext cx="271780" cy="380365"/>
          </a:xfrm>
          <a:custGeom>
            <a:avLst/>
            <a:gdLst/>
            <a:ahLst/>
            <a:cxnLst/>
            <a:rect l="l" t="t" r="r" b="b"/>
            <a:pathLst>
              <a:path w="271780" h="380365">
                <a:moveTo>
                  <a:pt x="8381" y="0"/>
                </a:moveTo>
                <a:lnTo>
                  <a:pt x="0" y="0"/>
                </a:lnTo>
                <a:lnTo>
                  <a:pt x="0" y="253237"/>
                </a:lnTo>
                <a:lnTo>
                  <a:pt x="8381" y="253237"/>
                </a:lnTo>
                <a:lnTo>
                  <a:pt x="8381" y="0"/>
                </a:lnTo>
                <a:close/>
              </a:path>
              <a:path w="271780" h="380365">
                <a:moveTo>
                  <a:pt x="33909" y="0"/>
                </a:moveTo>
                <a:lnTo>
                  <a:pt x="16891" y="0"/>
                </a:lnTo>
                <a:lnTo>
                  <a:pt x="16891" y="253237"/>
                </a:lnTo>
                <a:lnTo>
                  <a:pt x="33909" y="253237"/>
                </a:lnTo>
                <a:lnTo>
                  <a:pt x="33909" y="0"/>
                </a:lnTo>
                <a:close/>
              </a:path>
              <a:path w="271780" h="380365">
                <a:moveTo>
                  <a:pt x="135636" y="-126491"/>
                </a:moveTo>
                <a:lnTo>
                  <a:pt x="135636" y="0"/>
                </a:lnTo>
                <a:lnTo>
                  <a:pt x="42291" y="0"/>
                </a:lnTo>
                <a:lnTo>
                  <a:pt x="42291" y="253237"/>
                </a:lnTo>
                <a:lnTo>
                  <a:pt x="135636" y="253237"/>
                </a:lnTo>
                <a:lnTo>
                  <a:pt x="135636" y="379857"/>
                </a:lnTo>
                <a:lnTo>
                  <a:pt x="271399" y="126619"/>
                </a:lnTo>
                <a:lnTo>
                  <a:pt x="135636" y="-126491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288276" y="1038605"/>
            <a:ext cx="666750" cy="639445"/>
          </a:xfrm>
          <a:custGeom>
            <a:avLst/>
            <a:gdLst/>
            <a:ahLst/>
            <a:cxnLst/>
            <a:rect l="l" t="t" r="r" b="b"/>
            <a:pathLst>
              <a:path w="666750" h="639444">
                <a:moveTo>
                  <a:pt x="666750" y="0"/>
                </a:moveTo>
                <a:lnTo>
                  <a:pt x="645795" y="0"/>
                </a:lnTo>
                <a:lnTo>
                  <a:pt x="645795" y="426212"/>
                </a:lnTo>
                <a:lnTo>
                  <a:pt x="666750" y="426212"/>
                </a:lnTo>
                <a:lnTo>
                  <a:pt x="666750" y="0"/>
                </a:lnTo>
                <a:close/>
              </a:path>
              <a:path w="666750" h="639444">
                <a:moveTo>
                  <a:pt x="624967" y="0"/>
                </a:moveTo>
                <a:lnTo>
                  <a:pt x="583310" y="0"/>
                </a:lnTo>
                <a:lnTo>
                  <a:pt x="583310" y="426212"/>
                </a:lnTo>
                <a:lnTo>
                  <a:pt x="624967" y="426212"/>
                </a:lnTo>
                <a:lnTo>
                  <a:pt x="624967" y="0"/>
                </a:lnTo>
                <a:close/>
              </a:path>
              <a:path w="666750" h="639444">
                <a:moveTo>
                  <a:pt x="333375" y="-213105"/>
                </a:moveTo>
                <a:lnTo>
                  <a:pt x="0" y="213106"/>
                </a:lnTo>
                <a:lnTo>
                  <a:pt x="333375" y="639445"/>
                </a:lnTo>
                <a:lnTo>
                  <a:pt x="333375" y="426212"/>
                </a:lnTo>
                <a:lnTo>
                  <a:pt x="562482" y="426212"/>
                </a:lnTo>
                <a:lnTo>
                  <a:pt x="562482" y="0"/>
                </a:lnTo>
                <a:lnTo>
                  <a:pt x="333375" y="0"/>
                </a:lnTo>
                <a:lnTo>
                  <a:pt x="333375" y="-213105"/>
                </a:lnTo>
                <a:close/>
              </a:path>
            </a:pathLst>
          </a:custGeom>
          <a:solidFill>
            <a:srgbClr val="9933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456423" y="1011301"/>
            <a:ext cx="368300" cy="396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40000"/>
              </a:lnSpc>
            </a:pPr>
            <a:r>
              <a:rPr dirty="0" sz="900" b="1">
                <a:solidFill>
                  <a:srgbClr val="FFFFFF"/>
                </a:solidFill>
                <a:latin typeface="微软雅黑"/>
                <a:cs typeface="微软雅黑"/>
              </a:rPr>
              <a:t>最后 一公里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6580" y="102996"/>
            <a:ext cx="5511800" cy="424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700" b="1">
                <a:solidFill>
                  <a:srgbClr val="FFFFFF"/>
                </a:solidFill>
                <a:latin typeface="微软雅黑"/>
                <a:cs typeface="微软雅黑"/>
              </a:rPr>
              <a:t>电商物流与传统物流是供应链的不同</a:t>
            </a:r>
            <a:endParaRPr sz="2700">
              <a:latin typeface="微软雅黑"/>
              <a:cs typeface="微软雅黑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30425" y="3878262"/>
            <a:ext cx="1406525" cy="647700"/>
          </a:xfrm>
          <a:custGeom>
            <a:avLst/>
            <a:gdLst/>
            <a:ahLst/>
            <a:cxnLst/>
            <a:rect l="l" t="t" r="r" b="b"/>
            <a:pathLst>
              <a:path w="1406525" h="647700">
                <a:moveTo>
                  <a:pt x="0" y="647700"/>
                </a:moveTo>
                <a:lnTo>
                  <a:pt x="1406525" y="647700"/>
                </a:lnTo>
                <a:lnTo>
                  <a:pt x="1406525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326385" y="4043171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制造企业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76700" y="4462462"/>
            <a:ext cx="1406525" cy="649605"/>
          </a:xfrm>
          <a:custGeom>
            <a:avLst/>
            <a:gdLst/>
            <a:ahLst/>
            <a:cxnLst/>
            <a:rect l="l" t="t" r="r" b="b"/>
            <a:pathLst>
              <a:path w="1406525" h="649604">
                <a:moveTo>
                  <a:pt x="0" y="649287"/>
                </a:moveTo>
                <a:lnTo>
                  <a:pt x="1406525" y="649287"/>
                </a:lnTo>
                <a:lnTo>
                  <a:pt x="1406525" y="0"/>
                </a:lnTo>
                <a:lnTo>
                  <a:pt x="0" y="0"/>
                </a:lnTo>
                <a:lnTo>
                  <a:pt x="0" y="649287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457191" y="4667402"/>
            <a:ext cx="4826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电商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85050" y="3732971"/>
            <a:ext cx="1490073" cy="8252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33362" y="3878262"/>
            <a:ext cx="1419225" cy="647700"/>
          </a:xfrm>
          <a:custGeom>
            <a:avLst/>
            <a:gdLst/>
            <a:ahLst/>
            <a:cxnLst/>
            <a:rect l="l" t="t" r="r" b="b"/>
            <a:pathLst>
              <a:path w="1419225" h="647700">
                <a:moveTo>
                  <a:pt x="0" y="647700"/>
                </a:moveTo>
                <a:lnTo>
                  <a:pt x="1419225" y="647700"/>
                </a:lnTo>
                <a:lnTo>
                  <a:pt x="1419225" y="0"/>
                </a:lnTo>
                <a:lnTo>
                  <a:pt x="0" y="0"/>
                </a:lnTo>
                <a:lnTo>
                  <a:pt x="0" y="647700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65556" y="4043171"/>
            <a:ext cx="11684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原料半成品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47901" y="4070350"/>
            <a:ext cx="314325" cy="338455"/>
          </a:xfrm>
          <a:custGeom>
            <a:avLst/>
            <a:gdLst/>
            <a:ahLst/>
            <a:cxnLst/>
            <a:rect l="l" t="t" r="r" b="b"/>
            <a:pathLst>
              <a:path w="314325" h="338454">
                <a:moveTo>
                  <a:pt x="9779" y="0"/>
                </a:moveTo>
                <a:lnTo>
                  <a:pt x="0" y="0"/>
                </a:lnTo>
                <a:lnTo>
                  <a:pt x="0" y="225425"/>
                </a:lnTo>
                <a:lnTo>
                  <a:pt x="9779" y="225425"/>
                </a:lnTo>
                <a:lnTo>
                  <a:pt x="9779" y="0"/>
                </a:lnTo>
                <a:close/>
              </a:path>
              <a:path w="314325" h="338454">
                <a:moveTo>
                  <a:pt x="39243" y="0"/>
                </a:moveTo>
                <a:lnTo>
                  <a:pt x="19557" y="0"/>
                </a:lnTo>
                <a:lnTo>
                  <a:pt x="19557" y="225425"/>
                </a:lnTo>
                <a:lnTo>
                  <a:pt x="39243" y="225425"/>
                </a:lnTo>
                <a:lnTo>
                  <a:pt x="39243" y="0"/>
                </a:lnTo>
                <a:close/>
              </a:path>
              <a:path w="314325" h="338454">
                <a:moveTo>
                  <a:pt x="157099" y="-112712"/>
                </a:moveTo>
                <a:lnTo>
                  <a:pt x="157099" y="0"/>
                </a:lnTo>
                <a:lnTo>
                  <a:pt x="49022" y="0"/>
                </a:lnTo>
                <a:lnTo>
                  <a:pt x="49022" y="225425"/>
                </a:lnTo>
                <a:lnTo>
                  <a:pt x="157099" y="225425"/>
                </a:lnTo>
                <a:lnTo>
                  <a:pt x="157099" y="338137"/>
                </a:lnTo>
                <a:lnTo>
                  <a:pt x="314325" y="112712"/>
                </a:lnTo>
                <a:lnTo>
                  <a:pt x="157099" y="-112712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651250" y="4080268"/>
            <a:ext cx="2473325" cy="311150"/>
          </a:xfrm>
          <a:custGeom>
            <a:avLst/>
            <a:gdLst/>
            <a:ahLst/>
            <a:cxnLst/>
            <a:rect l="l" t="t" r="r" b="b"/>
            <a:pathLst>
              <a:path w="2473325" h="311150">
                <a:moveTo>
                  <a:pt x="12953" y="0"/>
                </a:moveTo>
                <a:lnTo>
                  <a:pt x="0" y="0"/>
                </a:lnTo>
                <a:lnTo>
                  <a:pt x="0" y="207175"/>
                </a:lnTo>
                <a:lnTo>
                  <a:pt x="12953" y="207175"/>
                </a:lnTo>
                <a:lnTo>
                  <a:pt x="12953" y="0"/>
                </a:lnTo>
                <a:close/>
              </a:path>
              <a:path w="2473325" h="311150">
                <a:moveTo>
                  <a:pt x="51815" y="0"/>
                </a:moveTo>
                <a:lnTo>
                  <a:pt x="25908" y="0"/>
                </a:lnTo>
                <a:lnTo>
                  <a:pt x="25908" y="207175"/>
                </a:lnTo>
                <a:lnTo>
                  <a:pt x="51815" y="207175"/>
                </a:lnTo>
                <a:lnTo>
                  <a:pt x="51815" y="0"/>
                </a:lnTo>
                <a:close/>
              </a:path>
              <a:path w="2473325" h="311150">
                <a:moveTo>
                  <a:pt x="2266188" y="-103581"/>
                </a:moveTo>
                <a:lnTo>
                  <a:pt x="2266188" y="0"/>
                </a:lnTo>
                <a:lnTo>
                  <a:pt x="64770" y="0"/>
                </a:lnTo>
                <a:lnTo>
                  <a:pt x="64770" y="207175"/>
                </a:lnTo>
                <a:lnTo>
                  <a:pt x="2266188" y="207175"/>
                </a:lnTo>
                <a:lnTo>
                  <a:pt x="2266188" y="310756"/>
                </a:lnTo>
                <a:lnTo>
                  <a:pt x="2473325" y="103593"/>
                </a:lnTo>
                <a:lnTo>
                  <a:pt x="2266188" y="-103581"/>
                </a:lnTo>
                <a:close/>
              </a:path>
            </a:pathLst>
          </a:custGeom>
          <a:solidFill>
            <a:srgbClr val="B8CDE4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124575" y="3860800"/>
            <a:ext cx="1310005" cy="646430"/>
          </a:xfrm>
          <a:custGeom>
            <a:avLst/>
            <a:gdLst/>
            <a:ahLst/>
            <a:cxnLst/>
            <a:rect l="l" t="t" r="r" b="b"/>
            <a:pathLst>
              <a:path w="1310004" h="646429">
                <a:moveTo>
                  <a:pt x="0" y="646112"/>
                </a:moveTo>
                <a:lnTo>
                  <a:pt x="1309751" y="646112"/>
                </a:lnTo>
                <a:lnTo>
                  <a:pt x="1309751" y="0"/>
                </a:lnTo>
                <a:lnTo>
                  <a:pt x="0" y="0"/>
                </a:lnTo>
                <a:lnTo>
                  <a:pt x="0" y="646112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340221" y="4036771"/>
            <a:ext cx="9398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电商仓储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07001" y="1952625"/>
            <a:ext cx="3403600" cy="317500"/>
          </a:xfrm>
          <a:custGeom>
            <a:avLst/>
            <a:gdLst/>
            <a:ahLst/>
            <a:cxnLst/>
            <a:rect l="l" t="t" r="r" b="b"/>
            <a:pathLst>
              <a:path w="3403600" h="317500">
                <a:moveTo>
                  <a:pt x="0" y="317500"/>
                </a:moveTo>
                <a:lnTo>
                  <a:pt x="8260" y="279365"/>
                </a:lnTo>
                <a:lnTo>
                  <a:pt x="31728" y="244565"/>
                </a:lnTo>
                <a:lnTo>
                  <a:pt x="68430" y="214205"/>
                </a:lnTo>
                <a:lnTo>
                  <a:pt x="116393" y="189392"/>
                </a:lnTo>
                <a:lnTo>
                  <a:pt x="153652" y="176477"/>
                </a:lnTo>
                <a:lnTo>
                  <a:pt x="194454" y="166847"/>
                </a:lnTo>
                <a:lnTo>
                  <a:pt x="238216" y="160828"/>
                </a:lnTo>
                <a:lnTo>
                  <a:pt x="284352" y="158750"/>
                </a:lnTo>
                <a:lnTo>
                  <a:pt x="1417320" y="158750"/>
                </a:lnTo>
                <a:lnTo>
                  <a:pt x="1440649" y="158223"/>
                </a:lnTo>
                <a:lnTo>
                  <a:pt x="1485678" y="154133"/>
                </a:lnTo>
                <a:lnTo>
                  <a:pt x="1528046" y="146268"/>
                </a:lnTo>
                <a:lnTo>
                  <a:pt x="1567165" y="134954"/>
                </a:lnTo>
                <a:lnTo>
                  <a:pt x="1602450" y="120520"/>
                </a:lnTo>
                <a:lnTo>
                  <a:pt x="1646907" y="93736"/>
                </a:lnTo>
                <a:lnTo>
                  <a:pt x="1679442" y="61773"/>
                </a:lnTo>
                <a:lnTo>
                  <a:pt x="1698076" y="25739"/>
                </a:lnTo>
                <a:lnTo>
                  <a:pt x="1701800" y="0"/>
                </a:lnTo>
                <a:lnTo>
                  <a:pt x="1702742" y="13013"/>
                </a:lnTo>
                <a:lnTo>
                  <a:pt x="1716291" y="50159"/>
                </a:lnTo>
                <a:lnTo>
                  <a:pt x="1744389" y="83602"/>
                </a:lnTo>
                <a:lnTo>
                  <a:pt x="1785064" y="112236"/>
                </a:lnTo>
                <a:lnTo>
                  <a:pt x="1836343" y="134954"/>
                </a:lnTo>
                <a:lnTo>
                  <a:pt x="1875446" y="146268"/>
                </a:lnTo>
                <a:lnTo>
                  <a:pt x="1917801" y="154133"/>
                </a:lnTo>
                <a:lnTo>
                  <a:pt x="1962824" y="158223"/>
                </a:lnTo>
                <a:lnTo>
                  <a:pt x="1986152" y="158750"/>
                </a:lnTo>
                <a:lnTo>
                  <a:pt x="3119120" y="158750"/>
                </a:lnTo>
                <a:lnTo>
                  <a:pt x="3142449" y="159276"/>
                </a:lnTo>
                <a:lnTo>
                  <a:pt x="3187478" y="163366"/>
                </a:lnTo>
                <a:lnTo>
                  <a:pt x="3229846" y="171231"/>
                </a:lnTo>
                <a:lnTo>
                  <a:pt x="3268965" y="182545"/>
                </a:lnTo>
                <a:lnTo>
                  <a:pt x="3304250" y="196979"/>
                </a:lnTo>
                <a:lnTo>
                  <a:pt x="3348707" y="223763"/>
                </a:lnTo>
                <a:lnTo>
                  <a:pt x="3381242" y="255726"/>
                </a:lnTo>
                <a:lnTo>
                  <a:pt x="3399876" y="291760"/>
                </a:lnTo>
                <a:lnTo>
                  <a:pt x="3402656" y="304486"/>
                </a:lnTo>
                <a:lnTo>
                  <a:pt x="3403600" y="3175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156450" y="3597501"/>
            <a:ext cx="1123950" cy="152400"/>
          </a:xfrm>
          <a:custGeom>
            <a:avLst/>
            <a:gdLst/>
            <a:ahLst/>
            <a:cxnLst/>
            <a:rect l="l" t="t" r="r" b="b"/>
            <a:pathLst>
              <a:path w="1123950" h="152400">
                <a:moveTo>
                  <a:pt x="0" y="152173"/>
                </a:moveTo>
                <a:lnTo>
                  <a:pt x="24470" y="111459"/>
                </a:lnTo>
                <a:lnTo>
                  <a:pt x="58968" y="92662"/>
                </a:lnTo>
                <a:lnTo>
                  <a:pt x="104539" y="79864"/>
                </a:lnTo>
                <a:lnTo>
                  <a:pt x="158079" y="74520"/>
                </a:lnTo>
                <a:lnTo>
                  <a:pt x="396748" y="74449"/>
                </a:lnTo>
                <a:lnTo>
                  <a:pt x="415501" y="73951"/>
                </a:lnTo>
                <a:lnTo>
                  <a:pt x="467629" y="66923"/>
                </a:lnTo>
                <a:lnTo>
                  <a:pt x="511150" y="52732"/>
                </a:lnTo>
                <a:lnTo>
                  <a:pt x="550432" y="25202"/>
                </a:lnTo>
                <a:lnTo>
                  <a:pt x="561819" y="0"/>
                </a:lnTo>
                <a:lnTo>
                  <a:pt x="562919" y="8224"/>
                </a:lnTo>
                <a:lnTo>
                  <a:pt x="586718" y="38521"/>
                </a:lnTo>
                <a:lnTo>
                  <a:pt x="621664" y="56762"/>
                </a:lnTo>
                <a:lnTo>
                  <a:pt x="667757" y="69287"/>
                </a:lnTo>
                <a:lnTo>
                  <a:pt x="721841" y="74409"/>
                </a:lnTo>
                <a:lnTo>
                  <a:pt x="958723" y="74449"/>
                </a:lnTo>
                <a:lnTo>
                  <a:pt x="977481" y="74945"/>
                </a:lnTo>
                <a:lnTo>
                  <a:pt x="1029623" y="81955"/>
                </a:lnTo>
                <a:lnTo>
                  <a:pt x="1073151" y="96117"/>
                </a:lnTo>
                <a:lnTo>
                  <a:pt x="1112429" y="123612"/>
                </a:lnTo>
                <a:lnTo>
                  <a:pt x="1121960" y="140082"/>
                </a:lnTo>
                <a:lnTo>
                  <a:pt x="1123797" y="14880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112000" y="1628775"/>
            <a:ext cx="1292225" cy="287655"/>
          </a:xfrm>
          <a:custGeom>
            <a:avLst/>
            <a:gdLst/>
            <a:ahLst/>
            <a:cxnLst/>
            <a:rect l="l" t="t" r="r" b="b"/>
            <a:pathLst>
              <a:path w="1292225" h="287655">
                <a:moveTo>
                  <a:pt x="93852" y="71882"/>
                </a:moveTo>
                <a:lnTo>
                  <a:pt x="49783" y="71882"/>
                </a:lnTo>
                <a:lnTo>
                  <a:pt x="49783" y="287400"/>
                </a:lnTo>
                <a:lnTo>
                  <a:pt x="1292225" y="287400"/>
                </a:lnTo>
                <a:lnTo>
                  <a:pt x="1292225" y="243332"/>
                </a:lnTo>
                <a:lnTo>
                  <a:pt x="93852" y="243332"/>
                </a:lnTo>
                <a:lnTo>
                  <a:pt x="93852" y="71882"/>
                </a:lnTo>
                <a:close/>
              </a:path>
              <a:path w="1292225" h="287655">
                <a:moveTo>
                  <a:pt x="71881" y="0"/>
                </a:moveTo>
                <a:lnTo>
                  <a:pt x="0" y="71882"/>
                </a:lnTo>
                <a:lnTo>
                  <a:pt x="143636" y="71882"/>
                </a:lnTo>
                <a:lnTo>
                  <a:pt x="7188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112000" y="1628775"/>
            <a:ext cx="1292225" cy="287655"/>
          </a:xfrm>
          <a:custGeom>
            <a:avLst/>
            <a:gdLst/>
            <a:ahLst/>
            <a:cxnLst/>
            <a:rect l="l" t="t" r="r" b="b"/>
            <a:pathLst>
              <a:path w="1292225" h="287655">
                <a:moveTo>
                  <a:pt x="1292225" y="243332"/>
                </a:moveTo>
                <a:lnTo>
                  <a:pt x="93852" y="243332"/>
                </a:lnTo>
                <a:lnTo>
                  <a:pt x="93852" y="71882"/>
                </a:lnTo>
                <a:lnTo>
                  <a:pt x="143636" y="71882"/>
                </a:lnTo>
                <a:lnTo>
                  <a:pt x="71881" y="0"/>
                </a:lnTo>
                <a:lnTo>
                  <a:pt x="0" y="71882"/>
                </a:lnTo>
                <a:lnTo>
                  <a:pt x="49783" y="71882"/>
                </a:lnTo>
                <a:lnTo>
                  <a:pt x="49783" y="287400"/>
                </a:lnTo>
                <a:lnTo>
                  <a:pt x="1292225" y="287400"/>
                </a:lnTo>
                <a:lnTo>
                  <a:pt x="1292225" y="243332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366125" y="1617725"/>
            <a:ext cx="59055" cy="311150"/>
          </a:xfrm>
          <a:custGeom>
            <a:avLst/>
            <a:gdLst/>
            <a:ahLst/>
            <a:cxnLst/>
            <a:rect l="l" t="t" r="r" b="b"/>
            <a:pathLst>
              <a:path w="59054" h="311150">
                <a:moveTo>
                  <a:pt x="58800" y="283591"/>
                </a:moveTo>
                <a:lnTo>
                  <a:pt x="0" y="283591"/>
                </a:lnTo>
                <a:lnTo>
                  <a:pt x="29336" y="311150"/>
                </a:lnTo>
                <a:lnTo>
                  <a:pt x="58800" y="283591"/>
                </a:lnTo>
                <a:close/>
              </a:path>
              <a:path w="59054" h="311150">
                <a:moveTo>
                  <a:pt x="56896" y="0"/>
                </a:moveTo>
                <a:lnTo>
                  <a:pt x="1777" y="0"/>
                </a:lnTo>
                <a:lnTo>
                  <a:pt x="1777" y="283591"/>
                </a:lnTo>
                <a:lnTo>
                  <a:pt x="56896" y="283591"/>
                </a:lnTo>
                <a:lnTo>
                  <a:pt x="5689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486275" y="3092450"/>
            <a:ext cx="3883025" cy="320675"/>
          </a:xfrm>
          <a:custGeom>
            <a:avLst/>
            <a:gdLst/>
            <a:ahLst/>
            <a:cxnLst/>
            <a:rect l="l" t="t" r="r" b="b"/>
            <a:pathLst>
              <a:path w="3883025" h="320675">
                <a:moveTo>
                  <a:pt x="104775" y="80137"/>
                </a:moveTo>
                <a:lnTo>
                  <a:pt x="55625" y="80137"/>
                </a:lnTo>
                <a:lnTo>
                  <a:pt x="55625" y="320675"/>
                </a:lnTo>
                <a:lnTo>
                  <a:pt x="3883025" y="320675"/>
                </a:lnTo>
                <a:lnTo>
                  <a:pt x="3883025" y="271525"/>
                </a:lnTo>
                <a:lnTo>
                  <a:pt x="104775" y="271525"/>
                </a:lnTo>
                <a:lnTo>
                  <a:pt x="104775" y="80137"/>
                </a:lnTo>
                <a:close/>
              </a:path>
              <a:path w="3883025" h="320675">
                <a:moveTo>
                  <a:pt x="80137" y="0"/>
                </a:moveTo>
                <a:lnTo>
                  <a:pt x="0" y="80137"/>
                </a:lnTo>
                <a:lnTo>
                  <a:pt x="160274" y="80137"/>
                </a:lnTo>
                <a:lnTo>
                  <a:pt x="801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486275" y="3092450"/>
            <a:ext cx="3883025" cy="320675"/>
          </a:xfrm>
          <a:custGeom>
            <a:avLst/>
            <a:gdLst/>
            <a:ahLst/>
            <a:cxnLst/>
            <a:rect l="l" t="t" r="r" b="b"/>
            <a:pathLst>
              <a:path w="3883025" h="320675">
                <a:moveTo>
                  <a:pt x="3883025" y="271525"/>
                </a:moveTo>
                <a:lnTo>
                  <a:pt x="104775" y="271525"/>
                </a:lnTo>
                <a:lnTo>
                  <a:pt x="104775" y="80137"/>
                </a:lnTo>
                <a:lnTo>
                  <a:pt x="160274" y="80137"/>
                </a:lnTo>
                <a:lnTo>
                  <a:pt x="80137" y="0"/>
                </a:lnTo>
                <a:lnTo>
                  <a:pt x="0" y="80137"/>
                </a:lnTo>
                <a:lnTo>
                  <a:pt x="55625" y="80137"/>
                </a:lnTo>
                <a:lnTo>
                  <a:pt x="55625" y="320675"/>
                </a:lnTo>
                <a:lnTo>
                  <a:pt x="3883025" y="320675"/>
                </a:lnTo>
                <a:lnTo>
                  <a:pt x="3883025" y="271525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8353425" y="3079750"/>
            <a:ext cx="71755" cy="344805"/>
          </a:xfrm>
          <a:custGeom>
            <a:avLst/>
            <a:gdLst/>
            <a:ahLst/>
            <a:cxnLst/>
            <a:rect l="l" t="t" r="r" b="b"/>
            <a:pathLst>
              <a:path w="71754" h="344804">
                <a:moveTo>
                  <a:pt x="71500" y="311023"/>
                </a:moveTo>
                <a:lnTo>
                  <a:pt x="0" y="311023"/>
                </a:lnTo>
                <a:lnTo>
                  <a:pt x="35686" y="344550"/>
                </a:lnTo>
                <a:lnTo>
                  <a:pt x="71500" y="311023"/>
                </a:lnTo>
                <a:close/>
              </a:path>
              <a:path w="71754" h="344804">
                <a:moveTo>
                  <a:pt x="69215" y="0"/>
                </a:moveTo>
                <a:lnTo>
                  <a:pt x="2285" y="0"/>
                </a:lnTo>
                <a:lnTo>
                  <a:pt x="2285" y="311023"/>
                </a:lnTo>
                <a:lnTo>
                  <a:pt x="69215" y="311023"/>
                </a:lnTo>
                <a:lnTo>
                  <a:pt x="6921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486275" y="3092450"/>
            <a:ext cx="3883025" cy="320675"/>
          </a:xfrm>
          <a:custGeom>
            <a:avLst/>
            <a:gdLst/>
            <a:ahLst/>
            <a:cxnLst/>
            <a:rect l="l" t="t" r="r" b="b"/>
            <a:pathLst>
              <a:path w="3883025" h="320675">
                <a:moveTo>
                  <a:pt x="104775" y="80137"/>
                </a:moveTo>
                <a:lnTo>
                  <a:pt x="55625" y="80137"/>
                </a:lnTo>
                <a:lnTo>
                  <a:pt x="55625" y="320675"/>
                </a:lnTo>
                <a:lnTo>
                  <a:pt x="3883025" y="320675"/>
                </a:lnTo>
                <a:lnTo>
                  <a:pt x="3883025" y="271525"/>
                </a:lnTo>
                <a:lnTo>
                  <a:pt x="104775" y="271525"/>
                </a:lnTo>
                <a:lnTo>
                  <a:pt x="104775" y="80137"/>
                </a:lnTo>
                <a:close/>
              </a:path>
              <a:path w="3883025" h="320675">
                <a:moveTo>
                  <a:pt x="80137" y="0"/>
                </a:moveTo>
                <a:lnTo>
                  <a:pt x="0" y="80137"/>
                </a:lnTo>
                <a:lnTo>
                  <a:pt x="160274" y="80137"/>
                </a:lnTo>
                <a:lnTo>
                  <a:pt x="801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486275" y="3092450"/>
            <a:ext cx="3883025" cy="320675"/>
          </a:xfrm>
          <a:custGeom>
            <a:avLst/>
            <a:gdLst/>
            <a:ahLst/>
            <a:cxnLst/>
            <a:rect l="l" t="t" r="r" b="b"/>
            <a:pathLst>
              <a:path w="3883025" h="320675">
                <a:moveTo>
                  <a:pt x="3883025" y="271525"/>
                </a:moveTo>
                <a:lnTo>
                  <a:pt x="104775" y="271525"/>
                </a:lnTo>
                <a:lnTo>
                  <a:pt x="104775" y="80137"/>
                </a:lnTo>
                <a:lnTo>
                  <a:pt x="160274" y="80137"/>
                </a:lnTo>
                <a:lnTo>
                  <a:pt x="80137" y="0"/>
                </a:lnTo>
                <a:lnTo>
                  <a:pt x="0" y="80137"/>
                </a:lnTo>
                <a:lnTo>
                  <a:pt x="55625" y="80137"/>
                </a:lnTo>
                <a:lnTo>
                  <a:pt x="55625" y="320675"/>
                </a:lnTo>
                <a:lnTo>
                  <a:pt x="3883025" y="320675"/>
                </a:lnTo>
                <a:lnTo>
                  <a:pt x="3883025" y="271525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505450" y="4622800"/>
            <a:ext cx="3152775" cy="338455"/>
          </a:xfrm>
          <a:custGeom>
            <a:avLst/>
            <a:gdLst/>
            <a:ahLst/>
            <a:cxnLst/>
            <a:rect l="l" t="t" r="r" b="b"/>
            <a:pathLst>
              <a:path w="3152775" h="338454">
                <a:moveTo>
                  <a:pt x="84582" y="169062"/>
                </a:moveTo>
                <a:lnTo>
                  <a:pt x="0" y="253606"/>
                </a:lnTo>
                <a:lnTo>
                  <a:pt x="84582" y="338137"/>
                </a:lnTo>
                <a:lnTo>
                  <a:pt x="84582" y="279514"/>
                </a:lnTo>
                <a:lnTo>
                  <a:pt x="3152775" y="279514"/>
                </a:lnTo>
                <a:lnTo>
                  <a:pt x="3152775" y="227698"/>
                </a:lnTo>
                <a:lnTo>
                  <a:pt x="84582" y="227698"/>
                </a:lnTo>
                <a:lnTo>
                  <a:pt x="84582" y="169062"/>
                </a:lnTo>
                <a:close/>
              </a:path>
              <a:path w="3152775" h="338454">
                <a:moveTo>
                  <a:pt x="3152775" y="0"/>
                </a:moveTo>
                <a:lnTo>
                  <a:pt x="3100958" y="0"/>
                </a:lnTo>
                <a:lnTo>
                  <a:pt x="3100958" y="227698"/>
                </a:lnTo>
                <a:lnTo>
                  <a:pt x="3152775" y="227698"/>
                </a:lnTo>
                <a:lnTo>
                  <a:pt x="315277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505450" y="4622800"/>
            <a:ext cx="3152775" cy="338455"/>
          </a:xfrm>
          <a:custGeom>
            <a:avLst/>
            <a:gdLst/>
            <a:ahLst/>
            <a:cxnLst/>
            <a:rect l="l" t="t" r="r" b="b"/>
            <a:pathLst>
              <a:path w="3152775" h="338454">
                <a:moveTo>
                  <a:pt x="3100958" y="0"/>
                </a:moveTo>
                <a:lnTo>
                  <a:pt x="3100958" y="227698"/>
                </a:lnTo>
                <a:lnTo>
                  <a:pt x="84582" y="227698"/>
                </a:lnTo>
                <a:lnTo>
                  <a:pt x="84582" y="169062"/>
                </a:lnTo>
                <a:lnTo>
                  <a:pt x="0" y="253606"/>
                </a:lnTo>
                <a:lnTo>
                  <a:pt x="84582" y="338137"/>
                </a:lnTo>
                <a:lnTo>
                  <a:pt x="84582" y="279514"/>
                </a:lnTo>
                <a:lnTo>
                  <a:pt x="3152775" y="279514"/>
                </a:lnTo>
                <a:lnTo>
                  <a:pt x="3152775" y="0"/>
                </a:lnTo>
                <a:lnTo>
                  <a:pt x="3100958" y="0"/>
                </a:lnTo>
                <a:close/>
              </a:path>
            </a:pathLst>
          </a:custGeom>
          <a:ln w="25400">
            <a:solidFill>
              <a:srgbClr val="B4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311390" y="1672463"/>
            <a:ext cx="787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微软雅黑"/>
                <a:cs typeface="微软雅黑"/>
              </a:rPr>
              <a:t>消费者下单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06539" y="613917"/>
            <a:ext cx="787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消费者收货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69277" y="2311273"/>
            <a:ext cx="787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消费者收货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70221" y="3057083"/>
            <a:ext cx="878205" cy="576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90170">
              <a:lnSpc>
                <a:spcPct val="154200"/>
              </a:lnSpc>
            </a:pPr>
            <a:r>
              <a:rPr dirty="0" sz="1200" b="1">
                <a:latin typeface="微软雅黑"/>
                <a:cs typeface="微软雅黑"/>
              </a:rPr>
              <a:t>消费者下单 库存前置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15609" y="1792223"/>
            <a:ext cx="9398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电商物流时效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78907" y="4564684"/>
            <a:ext cx="787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消费者下单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321167" y="3515867"/>
            <a:ext cx="7874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消费者收货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92136" y="3427729"/>
            <a:ext cx="9398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电商物流时效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02051" y="3667314"/>
            <a:ext cx="3286125" cy="152400"/>
          </a:xfrm>
          <a:custGeom>
            <a:avLst/>
            <a:gdLst/>
            <a:ahLst/>
            <a:cxnLst/>
            <a:rect l="l" t="t" r="r" b="b"/>
            <a:pathLst>
              <a:path w="3286125" h="152400">
                <a:moveTo>
                  <a:pt x="0" y="152210"/>
                </a:moveTo>
                <a:lnTo>
                  <a:pt x="24426" y="111471"/>
                </a:lnTo>
                <a:lnTo>
                  <a:pt x="58884" y="92637"/>
                </a:lnTo>
                <a:lnTo>
                  <a:pt x="104432" y="79802"/>
                </a:lnTo>
                <a:lnTo>
                  <a:pt x="157991" y="74432"/>
                </a:lnTo>
                <a:lnTo>
                  <a:pt x="1477772" y="74359"/>
                </a:lnTo>
                <a:lnTo>
                  <a:pt x="1496530" y="73863"/>
                </a:lnTo>
                <a:lnTo>
                  <a:pt x="1548672" y="66853"/>
                </a:lnTo>
                <a:lnTo>
                  <a:pt x="1592200" y="52691"/>
                </a:lnTo>
                <a:lnTo>
                  <a:pt x="1631478" y="25196"/>
                </a:lnTo>
                <a:lnTo>
                  <a:pt x="1642846" y="0"/>
                </a:lnTo>
                <a:lnTo>
                  <a:pt x="1643946" y="8232"/>
                </a:lnTo>
                <a:lnTo>
                  <a:pt x="1667754" y="38520"/>
                </a:lnTo>
                <a:lnTo>
                  <a:pt x="1702713" y="56730"/>
                </a:lnTo>
                <a:lnTo>
                  <a:pt x="1748822" y="69221"/>
                </a:lnTo>
                <a:lnTo>
                  <a:pt x="1802924" y="74320"/>
                </a:lnTo>
                <a:lnTo>
                  <a:pt x="3120771" y="74359"/>
                </a:lnTo>
                <a:lnTo>
                  <a:pt x="3139537" y="74856"/>
                </a:lnTo>
                <a:lnTo>
                  <a:pt x="3191691" y="81876"/>
                </a:lnTo>
                <a:lnTo>
                  <a:pt x="3235226" y="96050"/>
                </a:lnTo>
                <a:lnTo>
                  <a:pt x="3274535" y="123551"/>
                </a:lnTo>
                <a:lnTo>
                  <a:pt x="3284101" y="140012"/>
                </a:lnTo>
                <a:lnTo>
                  <a:pt x="3285962" y="14873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977900"/>
            <a:ext cx="3980179" cy="1905"/>
          </a:xfrm>
          <a:custGeom>
            <a:avLst/>
            <a:gdLst/>
            <a:ahLst/>
            <a:cxnLst/>
            <a:rect l="l" t="t" r="r" b="b"/>
            <a:pathLst>
              <a:path w="3980179" h="1905">
                <a:moveTo>
                  <a:pt x="0" y="0"/>
                </a:moveTo>
                <a:lnTo>
                  <a:pt x="3979926" y="1650"/>
                </a:lnTo>
              </a:path>
            </a:pathLst>
          </a:custGeom>
          <a:ln w="9524">
            <a:solidFill>
              <a:srgbClr val="A6A6A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569912" y="2513012"/>
            <a:ext cx="7121525" cy="1901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17719" y="2539238"/>
            <a:ext cx="866775" cy="6838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00" b="1">
                <a:latin typeface="微软雅黑"/>
                <a:cs typeface="微软雅黑"/>
              </a:rPr>
              <a:t>1993</a:t>
            </a:r>
            <a:endParaRPr sz="1100">
              <a:latin typeface="微软雅黑"/>
              <a:cs typeface="微软雅黑"/>
            </a:endParaRPr>
          </a:p>
          <a:p>
            <a:pPr algn="ctr" marL="12700" marR="6350">
              <a:lnSpc>
                <a:spcPct val="100000"/>
              </a:lnSpc>
            </a:pPr>
            <a:r>
              <a:rPr dirty="0" sz="1100" b="1">
                <a:latin typeface="微软雅黑"/>
                <a:cs typeface="微软雅黑"/>
              </a:rPr>
              <a:t>中国首家快递 “快客达”诞 生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82927" y="3637026"/>
            <a:ext cx="152400" cy="608330"/>
          </a:xfrm>
          <a:custGeom>
            <a:avLst/>
            <a:gdLst/>
            <a:ahLst/>
            <a:cxnLst/>
            <a:rect l="l" t="t" r="r" b="b"/>
            <a:pathLst>
              <a:path w="152400" h="608329">
                <a:moveTo>
                  <a:pt x="38062" y="380625"/>
                </a:moveTo>
                <a:lnTo>
                  <a:pt x="36321" y="607644"/>
                </a:lnTo>
                <a:lnTo>
                  <a:pt x="112522" y="608241"/>
                </a:lnTo>
                <a:lnTo>
                  <a:pt x="114262" y="381221"/>
                </a:lnTo>
                <a:lnTo>
                  <a:pt x="38062" y="380625"/>
                </a:lnTo>
                <a:close/>
              </a:path>
              <a:path w="152400" h="608329">
                <a:moveTo>
                  <a:pt x="144911" y="342531"/>
                </a:moveTo>
                <a:lnTo>
                  <a:pt x="38353" y="342531"/>
                </a:lnTo>
                <a:lnTo>
                  <a:pt x="114553" y="343128"/>
                </a:lnTo>
                <a:lnTo>
                  <a:pt x="114262" y="381221"/>
                </a:lnTo>
                <a:lnTo>
                  <a:pt x="152399" y="381520"/>
                </a:lnTo>
                <a:lnTo>
                  <a:pt x="144911" y="342531"/>
                </a:lnTo>
                <a:close/>
              </a:path>
              <a:path w="152400" h="608329">
                <a:moveTo>
                  <a:pt x="38353" y="342531"/>
                </a:moveTo>
                <a:lnTo>
                  <a:pt x="38062" y="380625"/>
                </a:lnTo>
                <a:lnTo>
                  <a:pt x="114262" y="381221"/>
                </a:lnTo>
                <a:lnTo>
                  <a:pt x="114553" y="343128"/>
                </a:lnTo>
                <a:lnTo>
                  <a:pt x="38353" y="342531"/>
                </a:lnTo>
                <a:close/>
              </a:path>
              <a:path w="152400" h="608329">
                <a:moveTo>
                  <a:pt x="79121" y="0"/>
                </a:moveTo>
                <a:lnTo>
                  <a:pt x="0" y="380326"/>
                </a:lnTo>
                <a:lnTo>
                  <a:pt x="38062" y="380625"/>
                </a:lnTo>
                <a:lnTo>
                  <a:pt x="38353" y="342531"/>
                </a:lnTo>
                <a:lnTo>
                  <a:pt x="144911" y="342531"/>
                </a:lnTo>
                <a:lnTo>
                  <a:pt x="79121" y="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82159" y="3068066"/>
            <a:ext cx="474345" cy="515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2865">
              <a:lnSpc>
                <a:spcPct val="100000"/>
              </a:lnSpc>
            </a:pP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1971</a:t>
            </a:r>
            <a:endParaRPr sz="11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100" spc="-5" b="1">
                <a:solidFill>
                  <a:srgbClr val="4D4D4D"/>
                </a:solidFill>
                <a:latin typeface="微软雅黑"/>
                <a:cs typeface="微软雅黑"/>
              </a:rPr>
              <a:t>F</a:t>
            </a: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ED</a:t>
            </a:r>
            <a:r>
              <a:rPr dirty="0" sz="1100" spc="5" b="1">
                <a:solidFill>
                  <a:srgbClr val="4D4D4D"/>
                </a:solidFill>
                <a:latin typeface="微软雅黑"/>
                <a:cs typeface="微软雅黑"/>
              </a:rPr>
              <a:t>E</a:t>
            </a: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X</a:t>
            </a:r>
            <a:endParaRPr sz="11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诞生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622" y="3220466"/>
            <a:ext cx="590550" cy="3479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1907</a:t>
            </a:r>
            <a:endParaRPr sz="11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100" spc="-10" b="1">
                <a:solidFill>
                  <a:srgbClr val="4D4D4D"/>
                </a:solidFill>
                <a:latin typeface="微软雅黑"/>
                <a:cs typeface="微软雅黑"/>
              </a:rPr>
              <a:t>UP</a:t>
            </a:r>
            <a:r>
              <a:rPr dirty="0" sz="1100" spc="-5" b="1">
                <a:solidFill>
                  <a:srgbClr val="4D4D4D"/>
                </a:solidFill>
                <a:latin typeface="微软雅黑"/>
                <a:cs typeface="微软雅黑"/>
              </a:rPr>
              <a:t>S</a:t>
            </a: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诞生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8196" y="3713226"/>
            <a:ext cx="152400" cy="532130"/>
          </a:xfrm>
          <a:custGeom>
            <a:avLst/>
            <a:gdLst/>
            <a:ahLst/>
            <a:cxnLst/>
            <a:rect l="l" t="t" r="r" b="b"/>
            <a:pathLst>
              <a:path w="152400" h="532129">
                <a:moveTo>
                  <a:pt x="38021" y="380580"/>
                </a:moveTo>
                <a:lnTo>
                  <a:pt x="36702" y="531406"/>
                </a:lnTo>
                <a:lnTo>
                  <a:pt x="112902" y="532091"/>
                </a:lnTo>
                <a:lnTo>
                  <a:pt x="114221" y="381265"/>
                </a:lnTo>
                <a:lnTo>
                  <a:pt x="38021" y="380580"/>
                </a:lnTo>
                <a:close/>
              </a:path>
              <a:path w="152400" h="532129">
                <a:moveTo>
                  <a:pt x="144925" y="342480"/>
                </a:moveTo>
                <a:lnTo>
                  <a:pt x="38353" y="342480"/>
                </a:lnTo>
                <a:lnTo>
                  <a:pt x="114553" y="343166"/>
                </a:lnTo>
                <a:lnTo>
                  <a:pt x="114221" y="381265"/>
                </a:lnTo>
                <a:lnTo>
                  <a:pt x="152400" y="381609"/>
                </a:lnTo>
                <a:lnTo>
                  <a:pt x="144925" y="342480"/>
                </a:lnTo>
                <a:close/>
              </a:path>
              <a:path w="152400" h="532129">
                <a:moveTo>
                  <a:pt x="38353" y="342480"/>
                </a:moveTo>
                <a:lnTo>
                  <a:pt x="38021" y="380580"/>
                </a:lnTo>
                <a:lnTo>
                  <a:pt x="114221" y="381265"/>
                </a:lnTo>
                <a:lnTo>
                  <a:pt x="114553" y="343166"/>
                </a:lnTo>
                <a:lnTo>
                  <a:pt x="38353" y="342480"/>
                </a:lnTo>
                <a:close/>
              </a:path>
              <a:path w="152400" h="532129">
                <a:moveTo>
                  <a:pt x="79501" y="0"/>
                </a:moveTo>
                <a:lnTo>
                  <a:pt x="0" y="380238"/>
                </a:lnTo>
                <a:lnTo>
                  <a:pt x="38021" y="380580"/>
                </a:lnTo>
                <a:lnTo>
                  <a:pt x="38353" y="342480"/>
                </a:lnTo>
                <a:lnTo>
                  <a:pt x="144925" y="342480"/>
                </a:lnTo>
                <a:lnTo>
                  <a:pt x="79501" y="0"/>
                </a:lnTo>
                <a:close/>
              </a:path>
            </a:pathLst>
          </a:custGeom>
          <a:solidFill>
            <a:srgbClr val="DEB9D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6173723" y="3637026"/>
            <a:ext cx="152400" cy="587375"/>
          </a:xfrm>
          <a:custGeom>
            <a:avLst/>
            <a:gdLst/>
            <a:ahLst/>
            <a:cxnLst/>
            <a:rect l="l" t="t" r="r" b="b"/>
            <a:pathLst>
              <a:path w="152400" h="587375">
                <a:moveTo>
                  <a:pt x="114300" y="342836"/>
                </a:moveTo>
                <a:lnTo>
                  <a:pt x="38100" y="342836"/>
                </a:lnTo>
                <a:lnTo>
                  <a:pt x="38226" y="587311"/>
                </a:lnTo>
                <a:lnTo>
                  <a:pt x="114426" y="587311"/>
                </a:lnTo>
                <a:lnTo>
                  <a:pt x="114300" y="342836"/>
                </a:lnTo>
                <a:close/>
              </a:path>
              <a:path w="152400" h="587375">
                <a:moveTo>
                  <a:pt x="76200" y="0"/>
                </a:moveTo>
                <a:lnTo>
                  <a:pt x="0" y="380936"/>
                </a:lnTo>
                <a:lnTo>
                  <a:pt x="38119" y="380936"/>
                </a:lnTo>
                <a:lnTo>
                  <a:pt x="38100" y="342836"/>
                </a:lnTo>
                <a:lnTo>
                  <a:pt x="144778" y="342836"/>
                </a:lnTo>
                <a:lnTo>
                  <a:pt x="76200" y="0"/>
                </a:lnTo>
                <a:close/>
              </a:path>
              <a:path w="152400" h="587375">
                <a:moveTo>
                  <a:pt x="144778" y="342836"/>
                </a:moveTo>
                <a:lnTo>
                  <a:pt x="114300" y="342836"/>
                </a:lnTo>
                <a:lnTo>
                  <a:pt x="114319" y="380936"/>
                </a:lnTo>
                <a:lnTo>
                  <a:pt x="152400" y="380936"/>
                </a:lnTo>
                <a:lnTo>
                  <a:pt x="144778" y="342836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854572" y="2989326"/>
            <a:ext cx="152400" cy="1256030"/>
          </a:xfrm>
          <a:custGeom>
            <a:avLst/>
            <a:gdLst/>
            <a:ahLst/>
            <a:cxnLst/>
            <a:rect l="l" t="t" r="r" b="b"/>
            <a:pathLst>
              <a:path w="152400" h="1256029">
                <a:moveTo>
                  <a:pt x="114316" y="380777"/>
                </a:moveTo>
                <a:lnTo>
                  <a:pt x="38116" y="381095"/>
                </a:lnTo>
                <a:lnTo>
                  <a:pt x="41401" y="1255788"/>
                </a:lnTo>
                <a:lnTo>
                  <a:pt x="117601" y="1255509"/>
                </a:lnTo>
                <a:lnTo>
                  <a:pt x="114316" y="380777"/>
                </a:lnTo>
                <a:close/>
              </a:path>
              <a:path w="152400" h="1256029">
                <a:moveTo>
                  <a:pt x="74802" y="0"/>
                </a:moveTo>
                <a:lnTo>
                  <a:pt x="0" y="381254"/>
                </a:lnTo>
                <a:lnTo>
                  <a:pt x="38116" y="381095"/>
                </a:lnTo>
                <a:lnTo>
                  <a:pt x="37973" y="343026"/>
                </a:lnTo>
                <a:lnTo>
                  <a:pt x="144658" y="342646"/>
                </a:lnTo>
                <a:lnTo>
                  <a:pt x="74802" y="0"/>
                </a:lnTo>
                <a:close/>
              </a:path>
              <a:path w="152400" h="1256029">
                <a:moveTo>
                  <a:pt x="114173" y="342646"/>
                </a:moveTo>
                <a:lnTo>
                  <a:pt x="37973" y="343026"/>
                </a:lnTo>
                <a:lnTo>
                  <a:pt x="38116" y="381095"/>
                </a:lnTo>
                <a:lnTo>
                  <a:pt x="114316" y="380777"/>
                </a:lnTo>
                <a:lnTo>
                  <a:pt x="114173" y="342646"/>
                </a:lnTo>
                <a:close/>
              </a:path>
              <a:path w="152400" h="1256029">
                <a:moveTo>
                  <a:pt x="144658" y="342646"/>
                </a:moveTo>
                <a:lnTo>
                  <a:pt x="114173" y="342646"/>
                </a:lnTo>
                <a:lnTo>
                  <a:pt x="114316" y="380777"/>
                </a:lnTo>
                <a:lnTo>
                  <a:pt x="152400" y="380619"/>
                </a:lnTo>
                <a:lnTo>
                  <a:pt x="144658" y="342646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511797" y="2979801"/>
            <a:ext cx="152400" cy="1265555"/>
          </a:xfrm>
          <a:custGeom>
            <a:avLst/>
            <a:gdLst/>
            <a:ahLst/>
            <a:cxnLst/>
            <a:rect l="l" t="t" r="r" b="b"/>
            <a:pathLst>
              <a:path w="152400" h="1265554">
                <a:moveTo>
                  <a:pt x="114314" y="380777"/>
                </a:moveTo>
                <a:lnTo>
                  <a:pt x="38114" y="381095"/>
                </a:lnTo>
                <a:lnTo>
                  <a:pt x="41401" y="1265313"/>
                </a:lnTo>
                <a:lnTo>
                  <a:pt x="117601" y="1265034"/>
                </a:lnTo>
                <a:lnTo>
                  <a:pt x="114314" y="380777"/>
                </a:lnTo>
                <a:close/>
              </a:path>
              <a:path w="152400" h="1265554">
                <a:moveTo>
                  <a:pt x="74675" y="0"/>
                </a:moveTo>
                <a:lnTo>
                  <a:pt x="0" y="381254"/>
                </a:lnTo>
                <a:lnTo>
                  <a:pt x="38114" y="381095"/>
                </a:lnTo>
                <a:lnTo>
                  <a:pt x="37973" y="343026"/>
                </a:lnTo>
                <a:lnTo>
                  <a:pt x="144645" y="342646"/>
                </a:lnTo>
                <a:lnTo>
                  <a:pt x="74675" y="0"/>
                </a:lnTo>
                <a:close/>
              </a:path>
              <a:path w="152400" h="1265554">
                <a:moveTo>
                  <a:pt x="114173" y="342646"/>
                </a:moveTo>
                <a:lnTo>
                  <a:pt x="37973" y="343026"/>
                </a:lnTo>
                <a:lnTo>
                  <a:pt x="38114" y="381095"/>
                </a:lnTo>
                <a:lnTo>
                  <a:pt x="114314" y="380777"/>
                </a:lnTo>
                <a:lnTo>
                  <a:pt x="114173" y="342646"/>
                </a:lnTo>
                <a:close/>
              </a:path>
              <a:path w="152400" h="1265554">
                <a:moveTo>
                  <a:pt x="144645" y="342646"/>
                </a:moveTo>
                <a:lnTo>
                  <a:pt x="114173" y="342646"/>
                </a:lnTo>
                <a:lnTo>
                  <a:pt x="114314" y="380777"/>
                </a:lnTo>
                <a:lnTo>
                  <a:pt x="152400" y="380619"/>
                </a:lnTo>
                <a:lnTo>
                  <a:pt x="144645" y="342646"/>
                </a:lnTo>
                <a:close/>
              </a:path>
            </a:pathLst>
          </a:custGeom>
          <a:solidFill>
            <a:srgbClr val="F86E0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60440" y="2682113"/>
            <a:ext cx="1300480" cy="1026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92785">
              <a:lnSpc>
                <a:spcPct val="100000"/>
              </a:lnSpc>
            </a:pPr>
            <a:r>
              <a:rPr dirty="0" sz="1100" b="1">
                <a:latin typeface="微软雅黑"/>
                <a:cs typeface="微软雅黑"/>
              </a:rPr>
              <a:t>1999</a:t>
            </a:r>
            <a:endParaRPr sz="1100">
              <a:latin typeface="微软雅黑"/>
              <a:cs typeface="微软雅黑"/>
            </a:endParaRPr>
          </a:p>
          <a:p>
            <a:pPr marL="123825" indent="321945">
              <a:lnSpc>
                <a:spcPct val="100000"/>
              </a:lnSpc>
            </a:pPr>
            <a:r>
              <a:rPr dirty="0" sz="1100" b="1">
                <a:latin typeface="微软雅黑"/>
                <a:cs typeface="微软雅黑"/>
              </a:rPr>
              <a:t>阿里巴巴成立</a:t>
            </a:r>
            <a:endParaRPr sz="1100">
              <a:latin typeface="微软雅黑"/>
              <a:cs typeface="微软雅黑"/>
            </a:endParaRPr>
          </a:p>
          <a:p>
            <a:pPr marL="123825">
              <a:lnSpc>
                <a:spcPct val="100000"/>
              </a:lnSpc>
              <a:spcBef>
                <a:spcPts val="60"/>
              </a:spcBef>
            </a:pP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1996</a:t>
            </a:r>
            <a:endParaRPr sz="1100">
              <a:latin typeface="微软雅黑"/>
              <a:cs typeface="微软雅黑"/>
            </a:endParaRPr>
          </a:p>
          <a:p>
            <a:pPr algn="just" marL="17145" marR="712470" indent="-5080">
              <a:lnSpc>
                <a:spcPct val="100000"/>
              </a:lnSpc>
            </a:pPr>
            <a:r>
              <a:rPr dirty="0" sz="1100" spc="-5" b="1">
                <a:solidFill>
                  <a:srgbClr val="4D4D4D"/>
                </a:solidFill>
                <a:latin typeface="微软雅黑"/>
                <a:cs typeface="微软雅黑"/>
              </a:rPr>
              <a:t>IB</a:t>
            </a:r>
            <a:r>
              <a:rPr dirty="0" sz="1100" spc="10" b="1">
                <a:solidFill>
                  <a:srgbClr val="4D4D4D"/>
                </a:solidFill>
                <a:latin typeface="微软雅黑"/>
                <a:cs typeface="微软雅黑"/>
              </a:rPr>
              <a:t>M</a:t>
            </a: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公司 </a:t>
            </a:r>
            <a:r>
              <a:rPr dirty="0" sz="1100" spc="-5" b="1">
                <a:solidFill>
                  <a:srgbClr val="4D4D4D"/>
                </a:solidFill>
                <a:latin typeface="微软雅黑"/>
                <a:cs typeface="微软雅黑"/>
              </a:rPr>
              <a:t>提出电子</a:t>
            </a:r>
            <a:r>
              <a:rPr dirty="0" sz="1100" spc="-5" b="1">
                <a:solidFill>
                  <a:srgbClr val="4D4D4D"/>
                </a:solidFill>
                <a:latin typeface="微软雅黑"/>
                <a:cs typeface="微软雅黑"/>
              </a:rPr>
              <a:t> </a:t>
            </a: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商务概念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5661" y="4273194"/>
            <a:ext cx="3538854" cy="405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6350">
              <a:lnSpc>
                <a:spcPct val="100000"/>
              </a:lnSpc>
            </a:pPr>
            <a:r>
              <a:rPr dirty="0" sz="1100" b="1">
                <a:latin typeface="微软雅黑"/>
                <a:cs typeface="微软雅黑"/>
              </a:rPr>
              <a:t>2020</a:t>
            </a:r>
            <a:endParaRPr sz="11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dirty="0" sz="900" b="1">
                <a:latin typeface="宋体"/>
                <a:cs typeface="宋体"/>
              </a:rPr>
              <a:t>数据来</a:t>
            </a:r>
            <a:r>
              <a:rPr dirty="0" sz="900" spc="-10" b="1">
                <a:latin typeface="宋体"/>
                <a:cs typeface="宋体"/>
              </a:rPr>
              <a:t>源：国家邮政局</a:t>
            </a:r>
            <a:r>
              <a:rPr dirty="0" sz="900" spc="-220" b="1">
                <a:latin typeface="宋体"/>
                <a:cs typeface="宋体"/>
              </a:rPr>
              <a:t> </a:t>
            </a:r>
            <a:r>
              <a:rPr dirty="0" sz="900" spc="-5" b="1">
                <a:latin typeface="微软雅黑"/>
                <a:cs typeface="微软雅黑"/>
              </a:rPr>
              <a:t>T</a:t>
            </a:r>
            <a:r>
              <a:rPr dirty="0" sz="900" b="1">
                <a:latin typeface="微软雅黑"/>
                <a:cs typeface="微软雅黑"/>
              </a:rPr>
              <a:t>r</a:t>
            </a:r>
            <a:r>
              <a:rPr dirty="0" sz="900" spc="-15" b="1">
                <a:latin typeface="微软雅黑"/>
                <a:cs typeface="微软雅黑"/>
              </a:rPr>
              <a:t>a</a:t>
            </a:r>
            <a:r>
              <a:rPr dirty="0" sz="900" spc="-10" b="1">
                <a:latin typeface="微软雅黑"/>
                <a:cs typeface="微软雅黑"/>
              </a:rPr>
              <a:t>nsp</a:t>
            </a:r>
            <a:r>
              <a:rPr dirty="0" sz="900" spc="-15" b="1">
                <a:latin typeface="微软雅黑"/>
                <a:cs typeface="微软雅黑"/>
              </a:rPr>
              <a:t>o</a:t>
            </a:r>
            <a:r>
              <a:rPr dirty="0" sz="900" spc="-5" b="1">
                <a:latin typeface="微软雅黑"/>
                <a:cs typeface="微软雅黑"/>
              </a:rPr>
              <a:t>rta</a:t>
            </a:r>
            <a:r>
              <a:rPr dirty="0" sz="900" spc="-10" b="1">
                <a:latin typeface="微软雅黑"/>
                <a:cs typeface="微软雅黑"/>
              </a:rPr>
              <a:t>t</a:t>
            </a:r>
            <a:r>
              <a:rPr dirty="0" sz="900" b="1">
                <a:latin typeface="微软雅黑"/>
                <a:cs typeface="微软雅黑"/>
              </a:rPr>
              <a:t>i</a:t>
            </a:r>
            <a:r>
              <a:rPr dirty="0" sz="900" spc="-10" b="1">
                <a:latin typeface="微软雅黑"/>
                <a:cs typeface="微软雅黑"/>
              </a:rPr>
              <a:t>o</a:t>
            </a:r>
            <a:r>
              <a:rPr dirty="0" sz="900" spc="-10" b="1">
                <a:latin typeface="微软雅黑"/>
                <a:cs typeface="微软雅黑"/>
              </a:rPr>
              <a:t>n</a:t>
            </a:r>
            <a:r>
              <a:rPr dirty="0" sz="900" spc="20" b="1">
                <a:latin typeface="微软雅黑"/>
                <a:cs typeface="微软雅黑"/>
              </a:rPr>
              <a:t> </a:t>
            </a:r>
            <a:r>
              <a:rPr dirty="0" sz="900" b="1">
                <a:latin typeface="微软雅黑"/>
                <a:cs typeface="微软雅黑"/>
              </a:rPr>
              <a:t>Fou</a:t>
            </a:r>
            <a:r>
              <a:rPr dirty="0" sz="900" spc="-10" b="1">
                <a:latin typeface="微软雅黑"/>
                <a:cs typeface="微软雅黑"/>
              </a:rPr>
              <a:t>nd</a:t>
            </a:r>
            <a:r>
              <a:rPr dirty="0" sz="900" spc="-15" b="1">
                <a:latin typeface="微软雅黑"/>
                <a:cs typeface="微软雅黑"/>
              </a:rPr>
              <a:t>a</a:t>
            </a:r>
            <a:r>
              <a:rPr dirty="0" sz="900" spc="-5" b="1">
                <a:latin typeface="微软雅黑"/>
                <a:cs typeface="微软雅黑"/>
              </a:rPr>
              <a:t>t</a:t>
            </a:r>
            <a:r>
              <a:rPr dirty="0" sz="900" spc="-10" b="1">
                <a:latin typeface="微软雅黑"/>
                <a:cs typeface="微软雅黑"/>
              </a:rPr>
              <a:t>i</a:t>
            </a:r>
            <a:r>
              <a:rPr dirty="0" sz="900" spc="-5" b="1">
                <a:latin typeface="微软雅黑"/>
                <a:cs typeface="微软雅黑"/>
              </a:rPr>
              <a:t>o</a:t>
            </a:r>
            <a:r>
              <a:rPr dirty="0" sz="900" spc="-10" b="1">
                <a:latin typeface="微软雅黑"/>
                <a:cs typeface="微软雅黑"/>
              </a:rPr>
              <a:t>n</a:t>
            </a:r>
            <a:endParaRPr sz="900">
              <a:latin typeface="微软雅黑"/>
              <a:cs typeface="微软雅黑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80">
              <a:lnSpc>
                <a:spcPct val="100000"/>
              </a:lnSpc>
            </a:pPr>
            <a:r>
              <a:rPr dirty="0" sz="2700"/>
              <a:t>工业化滞后信息化是电商物流面临的最大问题</a:t>
            </a:r>
            <a:endParaRPr sz="2700"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0010" marR="6350">
              <a:lnSpc>
                <a:spcPct val="128200"/>
              </a:lnSpc>
            </a:pPr>
            <a:r>
              <a:rPr dirty="0" spc="-20"/>
              <a:t>现代物流基础设施是支撑电子商务</a:t>
            </a:r>
            <a:r>
              <a:rPr dirty="0" spc="-10"/>
              <a:t>的</a:t>
            </a:r>
            <a:r>
              <a:rPr dirty="0" spc="-20"/>
              <a:t>关键</a:t>
            </a:r>
            <a:r>
              <a:rPr dirty="0" spc="-10"/>
              <a:t>，</a:t>
            </a:r>
            <a:r>
              <a:rPr dirty="0" spc="-20"/>
              <a:t>既要</a:t>
            </a:r>
            <a:r>
              <a:rPr dirty="0" spc="-10"/>
              <a:t>依</a:t>
            </a:r>
            <a:r>
              <a:rPr dirty="0" spc="-20"/>
              <a:t>靠互</a:t>
            </a:r>
            <a:r>
              <a:rPr dirty="0" spc="-10"/>
              <a:t>联</a:t>
            </a:r>
            <a:r>
              <a:rPr dirty="0" spc="-20"/>
              <a:t>网、</a:t>
            </a:r>
            <a:r>
              <a:rPr dirty="0" spc="-10"/>
              <a:t>大</a:t>
            </a:r>
            <a:r>
              <a:rPr dirty="0" spc="-20"/>
              <a:t>数据</a:t>
            </a:r>
            <a:r>
              <a:rPr dirty="0" spc="-10"/>
              <a:t>、</a:t>
            </a:r>
            <a:r>
              <a:rPr dirty="0" spc="-20"/>
              <a:t>云计</a:t>
            </a:r>
            <a:r>
              <a:rPr dirty="0" spc="-10"/>
              <a:t>算</a:t>
            </a:r>
            <a:r>
              <a:rPr dirty="0" spc="-20"/>
              <a:t>等信</a:t>
            </a:r>
            <a:r>
              <a:rPr dirty="0" spc="-10"/>
              <a:t>息</a:t>
            </a:r>
            <a:r>
              <a:rPr dirty="0" spc="-20"/>
              <a:t>时代</a:t>
            </a:r>
            <a:r>
              <a:rPr dirty="0" spc="-10"/>
              <a:t>的</a:t>
            </a:r>
            <a:r>
              <a:rPr dirty="0" spc="-20"/>
              <a:t>基础</a:t>
            </a:r>
            <a:r>
              <a:rPr dirty="0" spc="-10"/>
              <a:t>设</a:t>
            </a:r>
            <a:r>
              <a:rPr dirty="0" spc="-20"/>
              <a:t>施，</a:t>
            </a:r>
            <a:r>
              <a:rPr dirty="0" spc="-10"/>
              <a:t>又</a:t>
            </a:r>
            <a:r>
              <a:rPr dirty="0" spc="-20"/>
              <a:t>要依靠</a:t>
            </a:r>
            <a:r>
              <a:rPr dirty="0" spc="-10"/>
              <a:t> </a:t>
            </a:r>
            <a:r>
              <a:rPr dirty="0" spc="-15"/>
              <a:t>交通、转运、仓储等工业物理基础</a:t>
            </a:r>
            <a:r>
              <a:rPr dirty="0" spc="-5"/>
              <a:t>设</a:t>
            </a:r>
            <a:r>
              <a:rPr dirty="0" spc="-15"/>
              <a:t>施，</a:t>
            </a:r>
            <a:r>
              <a:rPr dirty="0" spc="-5"/>
              <a:t>美</a:t>
            </a:r>
            <a:r>
              <a:rPr dirty="0" spc="-15"/>
              <a:t>国在</a:t>
            </a:r>
            <a:r>
              <a:rPr dirty="0" spc="-5"/>
              <a:t>上</a:t>
            </a:r>
            <a:r>
              <a:rPr dirty="0" spc="-15"/>
              <a:t>世</a:t>
            </a:r>
            <a:r>
              <a:rPr dirty="0" spc="0"/>
              <a:t>纪</a:t>
            </a:r>
            <a:r>
              <a:rPr dirty="0" spc="-15">
                <a:latin typeface="微软雅黑"/>
                <a:cs typeface="微软雅黑"/>
              </a:rPr>
              <a:t>60</a:t>
            </a:r>
            <a:r>
              <a:rPr dirty="0" spc="-5"/>
              <a:t>年</a:t>
            </a:r>
            <a:r>
              <a:rPr dirty="0" spc="-15"/>
              <a:t>代完</a:t>
            </a:r>
            <a:r>
              <a:rPr dirty="0" spc="-5"/>
              <a:t>全</a:t>
            </a:r>
            <a:r>
              <a:rPr dirty="0" spc="-15"/>
              <a:t>完成</a:t>
            </a:r>
            <a:r>
              <a:rPr dirty="0" spc="-5"/>
              <a:t>新</a:t>
            </a:r>
            <a:r>
              <a:rPr dirty="0" spc="-15"/>
              <a:t>型工</a:t>
            </a:r>
            <a:r>
              <a:rPr dirty="0" spc="-5"/>
              <a:t>业</a:t>
            </a:r>
            <a:r>
              <a:rPr dirty="0" spc="-15"/>
              <a:t>化</a:t>
            </a:r>
            <a:r>
              <a:rPr dirty="0" spc="0"/>
              <a:t>，</a:t>
            </a:r>
            <a:r>
              <a:rPr dirty="0" spc="-15">
                <a:latin typeface="微软雅黑"/>
                <a:cs typeface="微软雅黑"/>
              </a:rPr>
              <a:t>9</a:t>
            </a:r>
            <a:r>
              <a:rPr dirty="0" spc="-5">
                <a:latin typeface="微软雅黑"/>
                <a:cs typeface="微软雅黑"/>
              </a:rPr>
              <a:t>0</a:t>
            </a:r>
            <a:r>
              <a:rPr dirty="0" spc="-15"/>
              <a:t>年代</a:t>
            </a:r>
            <a:r>
              <a:rPr dirty="0" spc="-5"/>
              <a:t>末</a:t>
            </a:r>
            <a:r>
              <a:rPr dirty="0" spc="-15"/>
              <a:t>期出</a:t>
            </a:r>
            <a:r>
              <a:rPr dirty="0" spc="-5"/>
              <a:t>现</a:t>
            </a:r>
            <a:r>
              <a:rPr dirty="0" spc="-15"/>
              <a:t>的互</a:t>
            </a:r>
            <a:r>
              <a:rPr dirty="0" spc="-5"/>
              <a:t>联</a:t>
            </a:r>
            <a:r>
              <a:rPr dirty="0" spc="-15"/>
              <a:t>网革</a:t>
            </a:r>
            <a:r>
              <a:rPr dirty="0" spc="-5"/>
              <a:t>命</a:t>
            </a:r>
            <a:r>
              <a:rPr dirty="0" spc="-15"/>
              <a:t>，美</a:t>
            </a:r>
            <a:r>
              <a:rPr dirty="0" spc="-15"/>
              <a:t> 国所要做的只是“基础设施升级”</a:t>
            </a:r>
            <a:r>
              <a:rPr dirty="0" spc="-5"/>
              <a:t>，</a:t>
            </a:r>
            <a:r>
              <a:rPr dirty="0" spc="-15"/>
              <a:t>而我</a:t>
            </a:r>
            <a:r>
              <a:rPr dirty="0" spc="-5"/>
              <a:t>国</a:t>
            </a:r>
            <a:r>
              <a:rPr dirty="0" spc="-15"/>
              <a:t>至今</a:t>
            </a:r>
            <a:r>
              <a:rPr dirty="0" spc="-5"/>
              <a:t>没</a:t>
            </a:r>
            <a:r>
              <a:rPr dirty="0" spc="-15"/>
              <a:t>有完</a:t>
            </a:r>
            <a:r>
              <a:rPr dirty="0" spc="-5"/>
              <a:t>全</a:t>
            </a:r>
            <a:r>
              <a:rPr dirty="0" spc="-15"/>
              <a:t>完成</a:t>
            </a:r>
            <a:r>
              <a:rPr dirty="0" spc="-5"/>
              <a:t>工</a:t>
            </a:r>
            <a:r>
              <a:rPr dirty="0" spc="-15"/>
              <a:t>业化</a:t>
            </a:r>
            <a:r>
              <a:rPr dirty="0" spc="-5"/>
              <a:t>，</a:t>
            </a:r>
            <a:r>
              <a:rPr dirty="0" spc="-15"/>
              <a:t>同时</a:t>
            </a:r>
            <a:r>
              <a:rPr dirty="0" spc="-5"/>
              <a:t>遭</a:t>
            </a:r>
            <a:r>
              <a:rPr dirty="0" spc="-15"/>
              <a:t>遇信</a:t>
            </a:r>
            <a:r>
              <a:rPr dirty="0" spc="-5"/>
              <a:t>息</a:t>
            </a:r>
            <a:r>
              <a:rPr dirty="0" spc="-15"/>
              <a:t>革命</a:t>
            </a:r>
            <a:r>
              <a:rPr dirty="0" spc="-5"/>
              <a:t>，</a:t>
            </a:r>
            <a:r>
              <a:rPr dirty="0" spc="-15"/>
              <a:t>现代</a:t>
            </a:r>
            <a:r>
              <a:rPr dirty="0" spc="-5"/>
              <a:t>物</a:t>
            </a:r>
            <a:r>
              <a:rPr dirty="0" spc="-15"/>
              <a:t>流基</a:t>
            </a:r>
            <a:r>
              <a:rPr dirty="0" spc="-5"/>
              <a:t>础</a:t>
            </a:r>
            <a:r>
              <a:rPr dirty="0" spc="-15"/>
              <a:t>设施</a:t>
            </a:r>
            <a:r>
              <a:rPr dirty="0" spc="-5"/>
              <a:t>不</a:t>
            </a:r>
            <a:r>
              <a:rPr dirty="0" spc="-15"/>
              <a:t>是</a:t>
            </a:r>
            <a:r>
              <a:rPr dirty="0" spc="-15"/>
              <a:t> “升级”而是“创造”</a:t>
            </a:r>
          </a:p>
        </p:txBody>
      </p:sp>
      <p:sp>
        <p:nvSpPr>
          <p:cNvPr id="16" name="object 16"/>
          <p:cNvSpPr/>
          <p:nvPr/>
        </p:nvSpPr>
        <p:spPr>
          <a:xfrm>
            <a:off x="4453001" y="2535301"/>
            <a:ext cx="0" cy="1710055"/>
          </a:xfrm>
          <a:custGeom>
            <a:avLst/>
            <a:gdLst/>
            <a:ahLst/>
            <a:cxnLst/>
            <a:rect l="l" t="t" r="r" b="b"/>
            <a:pathLst>
              <a:path w="0" h="1710054">
                <a:moveTo>
                  <a:pt x="0" y="0"/>
                </a:moveTo>
                <a:lnTo>
                  <a:pt x="0" y="1709674"/>
                </a:lnTo>
              </a:path>
            </a:pathLst>
          </a:custGeom>
          <a:ln w="34925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948429" y="2224658"/>
            <a:ext cx="100711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美国工业化完成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4951" y="2422525"/>
            <a:ext cx="20955" cy="1802130"/>
          </a:xfrm>
          <a:custGeom>
            <a:avLst/>
            <a:gdLst/>
            <a:ahLst/>
            <a:cxnLst/>
            <a:rect l="l" t="t" r="r" b="b"/>
            <a:pathLst>
              <a:path w="20954" h="1802129">
                <a:moveTo>
                  <a:pt x="20574" y="0"/>
                </a:moveTo>
                <a:lnTo>
                  <a:pt x="0" y="1801812"/>
                </a:lnTo>
              </a:path>
            </a:pathLst>
          </a:custGeom>
          <a:ln w="34925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792470" y="2200910"/>
            <a:ext cx="58674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信息革命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67700" y="2422525"/>
            <a:ext cx="15875" cy="1824355"/>
          </a:xfrm>
          <a:custGeom>
            <a:avLst/>
            <a:gdLst/>
            <a:ahLst/>
            <a:cxnLst/>
            <a:rect l="l" t="t" r="r" b="b"/>
            <a:pathLst>
              <a:path w="15875" h="1824354">
                <a:moveTo>
                  <a:pt x="15875" y="0"/>
                </a:moveTo>
                <a:lnTo>
                  <a:pt x="0" y="1824037"/>
                </a:lnTo>
              </a:path>
            </a:pathLst>
          </a:custGeom>
          <a:ln w="34925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746238" y="2200910"/>
            <a:ext cx="1007110" cy="18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4D4D4D"/>
                </a:solidFill>
                <a:latin typeface="微软雅黑"/>
                <a:cs typeface="微软雅黑"/>
              </a:rPr>
              <a:t>中国工业化完成</a:t>
            </a:r>
            <a:endParaRPr sz="11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3025">
              <a:lnSpc>
                <a:spcPct val="100000"/>
              </a:lnSpc>
            </a:pPr>
            <a:r>
              <a:rPr dirty="0" sz="2800" spc="-35"/>
              <a:t>互联网</a:t>
            </a:r>
            <a:r>
              <a:rPr dirty="0" sz="2800" spc="-35">
                <a:latin typeface="微软雅黑"/>
                <a:cs typeface="微软雅黑"/>
              </a:rPr>
              <a:t>+</a:t>
            </a:r>
            <a:r>
              <a:rPr dirty="0" sz="2800" spc="-35"/>
              <a:t>各行各业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98600"/>
            <a:ext cx="9144000" cy="3503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8001" y="676338"/>
            <a:ext cx="977900" cy="963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4105655" y="4401311"/>
            <a:ext cx="102108" cy="112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4097020" y="4394024"/>
            <a:ext cx="53975" cy="103505"/>
          </a:xfrm>
          <a:custGeom>
            <a:avLst/>
            <a:gdLst/>
            <a:ahLst/>
            <a:cxnLst/>
            <a:rect l="l" t="t" r="r" b="b"/>
            <a:pathLst>
              <a:path w="53975" h="103504">
                <a:moveTo>
                  <a:pt x="0" y="103337"/>
                </a:moveTo>
                <a:lnTo>
                  <a:pt x="53847" y="103337"/>
                </a:lnTo>
                <a:lnTo>
                  <a:pt x="53847" y="0"/>
                </a:lnTo>
                <a:lnTo>
                  <a:pt x="0" y="0"/>
                </a:lnTo>
                <a:lnTo>
                  <a:pt x="0" y="103337"/>
                </a:lnTo>
                <a:close/>
              </a:path>
            </a:pathLst>
          </a:custGeom>
          <a:solidFill>
            <a:srgbClr val="B7B79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097020" y="4394024"/>
            <a:ext cx="93980" cy="103505"/>
          </a:xfrm>
          <a:custGeom>
            <a:avLst/>
            <a:gdLst/>
            <a:ahLst/>
            <a:cxnLst/>
            <a:rect l="l" t="t" r="r" b="b"/>
            <a:pathLst>
              <a:path w="93979" h="103504">
                <a:moveTo>
                  <a:pt x="0" y="103337"/>
                </a:moveTo>
                <a:lnTo>
                  <a:pt x="93755" y="103337"/>
                </a:lnTo>
                <a:lnTo>
                  <a:pt x="93755" y="0"/>
                </a:lnTo>
                <a:lnTo>
                  <a:pt x="0" y="0"/>
                </a:lnTo>
                <a:lnTo>
                  <a:pt x="0" y="103337"/>
                </a:lnTo>
                <a:close/>
              </a:path>
            </a:pathLst>
          </a:custGeom>
          <a:ln w="6350">
            <a:solidFill>
              <a:srgbClr val="48483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874008" y="4247388"/>
            <a:ext cx="269748" cy="269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3865626" y="4240110"/>
            <a:ext cx="261620" cy="259715"/>
          </a:xfrm>
          <a:custGeom>
            <a:avLst/>
            <a:gdLst/>
            <a:ahLst/>
            <a:cxnLst/>
            <a:rect l="l" t="t" r="r" b="b"/>
            <a:pathLst>
              <a:path w="261620" h="259714">
                <a:moveTo>
                  <a:pt x="1904" y="215480"/>
                </a:moveTo>
                <a:lnTo>
                  <a:pt x="0" y="259448"/>
                </a:lnTo>
                <a:lnTo>
                  <a:pt x="261238" y="259448"/>
                </a:lnTo>
                <a:lnTo>
                  <a:pt x="261238" y="219875"/>
                </a:lnTo>
                <a:lnTo>
                  <a:pt x="13843" y="219875"/>
                </a:lnTo>
                <a:lnTo>
                  <a:pt x="1904" y="215480"/>
                </a:lnTo>
                <a:close/>
              </a:path>
              <a:path w="261620" h="259714">
                <a:moveTo>
                  <a:pt x="261238" y="0"/>
                </a:moveTo>
                <a:lnTo>
                  <a:pt x="131572" y="0"/>
                </a:lnTo>
                <a:lnTo>
                  <a:pt x="105663" y="87947"/>
                </a:lnTo>
                <a:lnTo>
                  <a:pt x="33909" y="131927"/>
                </a:lnTo>
                <a:lnTo>
                  <a:pt x="13843" y="219875"/>
                </a:lnTo>
                <a:lnTo>
                  <a:pt x="261238" y="219875"/>
                </a:lnTo>
                <a:lnTo>
                  <a:pt x="261238" y="0"/>
                </a:lnTo>
                <a:close/>
              </a:path>
            </a:pathLst>
          </a:custGeom>
          <a:solidFill>
            <a:srgbClr val="B7B79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865626" y="4240110"/>
            <a:ext cx="261620" cy="259715"/>
          </a:xfrm>
          <a:custGeom>
            <a:avLst/>
            <a:gdLst/>
            <a:ahLst/>
            <a:cxnLst/>
            <a:rect l="l" t="t" r="r" b="b"/>
            <a:pathLst>
              <a:path w="261620" h="259714">
                <a:moveTo>
                  <a:pt x="261238" y="259448"/>
                </a:moveTo>
                <a:lnTo>
                  <a:pt x="261238" y="0"/>
                </a:lnTo>
                <a:lnTo>
                  <a:pt x="131572" y="0"/>
                </a:lnTo>
                <a:lnTo>
                  <a:pt x="105663" y="87947"/>
                </a:lnTo>
                <a:lnTo>
                  <a:pt x="33909" y="131927"/>
                </a:lnTo>
                <a:lnTo>
                  <a:pt x="13843" y="219875"/>
                </a:lnTo>
                <a:lnTo>
                  <a:pt x="1904" y="215480"/>
                </a:lnTo>
                <a:lnTo>
                  <a:pt x="0" y="259448"/>
                </a:lnTo>
                <a:lnTo>
                  <a:pt x="261238" y="259448"/>
                </a:lnTo>
                <a:close/>
              </a:path>
            </a:pathLst>
          </a:custGeom>
          <a:ln w="6350">
            <a:solidFill>
              <a:srgbClr val="48483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158996" y="4151376"/>
            <a:ext cx="789431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150867" y="4143375"/>
            <a:ext cx="780415" cy="356235"/>
          </a:xfrm>
          <a:custGeom>
            <a:avLst/>
            <a:gdLst/>
            <a:ahLst/>
            <a:cxnLst/>
            <a:rect l="l" t="t" r="r" b="b"/>
            <a:pathLst>
              <a:path w="780414" h="356235">
                <a:moveTo>
                  <a:pt x="0" y="356184"/>
                </a:moveTo>
                <a:lnTo>
                  <a:pt x="779957" y="356184"/>
                </a:lnTo>
                <a:lnTo>
                  <a:pt x="779957" y="0"/>
                </a:lnTo>
                <a:lnTo>
                  <a:pt x="0" y="0"/>
                </a:lnTo>
                <a:lnTo>
                  <a:pt x="0" y="356184"/>
                </a:lnTo>
                <a:close/>
              </a:path>
            </a:pathLst>
          </a:custGeom>
          <a:solidFill>
            <a:srgbClr val="B7B79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150867" y="4143375"/>
            <a:ext cx="780415" cy="356235"/>
          </a:xfrm>
          <a:custGeom>
            <a:avLst/>
            <a:gdLst/>
            <a:ahLst/>
            <a:cxnLst/>
            <a:rect l="l" t="t" r="r" b="b"/>
            <a:pathLst>
              <a:path w="780414" h="356235">
                <a:moveTo>
                  <a:pt x="0" y="356184"/>
                </a:moveTo>
                <a:lnTo>
                  <a:pt x="779957" y="356184"/>
                </a:lnTo>
                <a:lnTo>
                  <a:pt x="779957" y="0"/>
                </a:lnTo>
                <a:lnTo>
                  <a:pt x="0" y="0"/>
                </a:lnTo>
                <a:lnTo>
                  <a:pt x="0" y="356184"/>
                </a:lnTo>
                <a:close/>
              </a:path>
            </a:pathLst>
          </a:custGeom>
          <a:ln w="6350">
            <a:solidFill>
              <a:srgbClr val="48483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166615" y="4486655"/>
            <a:ext cx="106679" cy="115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160773" y="4480318"/>
            <a:ext cx="92710" cy="102870"/>
          </a:xfrm>
          <a:custGeom>
            <a:avLst/>
            <a:gdLst/>
            <a:ahLst/>
            <a:cxnLst/>
            <a:rect l="l" t="t" r="r" b="b"/>
            <a:pathLst>
              <a:path w="92710" h="102870">
                <a:moveTo>
                  <a:pt x="40018" y="0"/>
                </a:moveTo>
                <a:lnTo>
                  <a:pt x="7561" y="22962"/>
                </a:lnTo>
                <a:lnTo>
                  <a:pt x="0" y="51129"/>
                </a:lnTo>
                <a:lnTo>
                  <a:pt x="970" y="61605"/>
                </a:lnTo>
                <a:lnTo>
                  <a:pt x="23286" y="95015"/>
                </a:lnTo>
                <a:lnTo>
                  <a:pt x="50866" y="102606"/>
                </a:lnTo>
                <a:lnTo>
                  <a:pt x="62371" y="99779"/>
                </a:lnTo>
                <a:lnTo>
                  <a:pt x="91368" y="56658"/>
                </a:lnTo>
                <a:lnTo>
                  <a:pt x="92299" y="38529"/>
                </a:lnTo>
                <a:lnTo>
                  <a:pt x="87518" y="25862"/>
                </a:lnTo>
                <a:lnTo>
                  <a:pt x="79632" y="15141"/>
                </a:lnTo>
                <a:lnTo>
                  <a:pt x="68908" y="6900"/>
                </a:lnTo>
                <a:lnTo>
                  <a:pt x="55614" y="1675"/>
                </a:lnTo>
                <a:lnTo>
                  <a:pt x="40018" y="0"/>
                </a:lnTo>
                <a:close/>
              </a:path>
            </a:pathLst>
          </a:custGeom>
          <a:solidFill>
            <a:srgbClr val="3E3E2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160773" y="4480318"/>
            <a:ext cx="92710" cy="102870"/>
          </a:xfrm>
          <a:custGeom>
            <a:avLst/>
            <a:gdLst/>
            <a:ahLst/>
            <a:cxnLst/>
            <a:rect l="l" t="t" r="r" b="b"/>
            <a:pathLst>
              <a:path w="92710" h="102870">
                <a:moveTo>
                  <a:pt x="0" y="51129"/>
                </a:moveTo>
                <a:lnTo>
                  <a:pt x="16144" y="12093"/>
                </a:lnTo>
                <a:lnTo>
                  <a:pt x="40018" y="0"/>
                </a:lnTo>
                <a:lnTo>
                  <a:pt x="55614" y="1675"/>
                </a:lnTo>
                <a:lnTo>
                  <a:pt x="68908" y="6900"/>
                </a:lnTo>
                <a:lnTo>
                  <a:pt x="79632" y="15141"/>
                </a:lnTo>
                <a:lnTo>
                  <a:pt x="87518" y="25862"/>
                </a:lnTo>
                <a:lnTo>
                  <a:pt x="92299" y="38529"/>
                </a:lnTo>
                <a:lnTo>
                  <a:pt x="91368" y="56658"/>
                </a:lnTo>
                <a:lnTo>
                  <a:pt x="72587" y="93650"/>
                </a:lnTo>
                <a:lnTo>
                  <a:pt x="50866" y="102606"/>
                </a:lnTo>
                <a:lnTo>
                  <a:pt x="36062" y="100662"/>
                </a:lnTo>
                <a:lnTo>
                  <a:pt x="5355" y="74913"/>
                </a:lnTo>
                <a:lnTo>
                  <a:pt x="0" y="51129"/>
                </a:lnTo>
                <a:close/>
              </a:path>
            </a:pathLst>
          </a:custGeom>
          <a:ln w="9525">
            <a:solidFill>
              <a:srgbClr val="3E3E2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802123" y="4486655"/>
            <a:ext cx="108203" cy="1158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795139" y="4480430"/>
            <a:ext cx="95885" cy="102235"/>
          </a:xfrm>
          <a:custGeom>
            <a:avLst/>
            <a:gdLst/>
            <a:ahLst/>
            <a:cxnLst/>
            <a:rect l="l" t="t" r="r" b="b"/>
            <a:pathLst>
              <a:path w="95885" h="102235">
                <a:moveTo>
                  <a:pt x="40223" y="0"/>
                </a:moveTo>
                <a:lnTo>
                  <a:pt x="7596" y="23087"/>
                </a:lnTo>
                <a:lnTo>
                  <a:pt x="0" y="51202"/>
                </a:lnTo>
                <a:lnTo>
                  <a:pt x="1785" y="64891"/>
                </a:lnTo>
                <a:lnTo>
                  <a:pt x="26069" y="95458"/>
                </a:lnTo>
                <a:lnTo>
                  <a:pt x="55610" y="102010"/>
                </a:lnTo>
                <a:lnTo>
                  <a:pt x="68521" y="97638"/>
                </a:lnTo>
                <a:lnTo>
                  <a:pt x="79569" y="89725"/>
                </a:lnTo>
                <a:lnTo>
                  <a:pt x="88177" y="78885"/>
                </a:lnTo>
                <a:lnTo>
                  <a:pt x="93766" y="65737"/>
                </a:lnTo>
                <a:lnTo>
                  <a:pt x="95757" y="50897"/>
                </a:lnTo>
                <a:lnTo>
                  <a:pt x="93985" y="37191"/>
                </a:lnTo>
                <a:lnTo>
                  <a:pt x="69729" y="6574"/>
                </a:lnTo>
                <a:lnTo>
                  <a:pt x="40223" y="0"/>
                </a:lnTo>
                <a:close/>
              </a:path>
            </a:pathLst>
          </a:custGeom>
          <a:solidFill>
            <a:srgbClr val="3E3E2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795139" y="4480430"/>
            <a:ext cx="95885" cy="102235"/>
          </a:xfrm>
          <a:custGeom>
            <a:avLst/>
            <a:gdLst/>
            <a:ahLst/>
            <a:cxnLst/>
            <a:rect l="l" t="t" r="r" b="b"/>
            <a:pathLst>
              <a:path w="95885" h="102235">
                <a:moveTo>
                  <a:pt x="0" y="51018"/>
                </a:moveTo>
                <a:lnTo>
                  <a:pt x="16221" y="12260"/>
                </a:lnTo>
                <a:lnTo>
                  <a:pt x="40224" y="0"/>
                </a:lnTo>
                <a:lnTo>
                  <a:pt x="56146" y="1564"/>
                </a:lnTo>
                <a:lnTo>
                  <a:pt x="88893" y="24897"/>
                </a:lnTo>
                <a:lnTo>
                  <a:pt x="95757" y="50897"/>
                </a:lnTo>
                <a:lnTo>
                  <a:pt x="93766" y="65737"/>
                </a:lnTo>
                <a:lnTo>
                  <a:pt x="88177" y="78885"/>
                </a:lnTo>
                <a:lnTo>
                  <a:pt x="79569" y="89725"/>
                </a:lnTo>
                <a:lnTo>
                  <a:pt x="68521" y="97638"/>
                </a:lnTo>
                <a:lnTo>
                  <a:pt x="55611" y="102010"/>
                </a:lnTo>
                <a:lnTo>
                  <a:pt x="39666" y="100455"/>
                </a:lnTo>
                <a:lnTo>
                  <a:pt x="6886" y="77169"/>
                </a:lnTo>
                <a:lnTo>
                  <a:pt x="0" y="51018"/>
                </a:lnTo>
                <a:close/>
              </a:path>
            </a:pathLst>
          </a:custGeom>
          <a:ln w="9525">
            <a:solidFill>
              <a:srgbClr val="3E3E2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212335" y="4191000"/>
            <a:ext cx="681227" cy="26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204715" y="4182948"/>
            <a:ext cx="672465" cy="255270"/>
          </a:xfrm>
          <a:custGeom>
            <a:avLst/>
            <a:gdLst/>
            <a:ahLst/>
            <a:cxnLst/>
            <a:rect l="l" t="t" r="r" b="b"/>
            <a:pathLst>
              <a:path w="672464" h="255270">
                <a:moveTo>
                  <a:pt x="0" y="255054"/>
                </a:moveTo>
                <a:lnTo>
                  <a:pt x="672236" y="255054"/>
                </a:lnTo>
                <a:lnTo>
                  <a:pt x="672236" y="0"/>
                </a:lnTo>
                <a:lnTo>
                  <a:pt x="0" y="0"/>
                </a:lnTo>
                <a:lnTo>
                  <a:pt x="0" y="255054"/>
                </a:lnTo>
                <a:close/>
              </a:path>
            </a:pathLst>
          </a:custGeom>
          <a:solidFill>
            <a:srgbClr val="B7B79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204715" y="4182948"/>
            <a:ext cx="672465" cy="255270"/>
          </a:xfrm>
          <a:custGeom>
            <a:avLst/>
            <a:gdLst/>
            <a:ahLst/>
            <a:cxnLst/>
            <a:rect l="l" t="t" r="r" b="b"/>
            <a:pathLst>
              <a:path w="672464" h="255270">
                <a:moveTo>
                  <a:pt x="0" y="255054"/>
                </a:moveTo>
                <a:lnTo>
                  <a:pt x="672236" y="255054"/>
                </a:lnTo>
                <a:lnTo>
                  <a:pt x="672236" y="0"/>
                </a:lnTo>
                <a:lnTo>
                  <a:pt x="0" y="0"/>
                </a:lnTo>
                <a:lnTo>
                  <a:pt x="0" y="255054"/>
                </a:lnTo>
                <a:close/>
              </a:path>
            </a:pathLst>
          </a:custGeom>
          <a:ln w="6350">
            <a:solidFill>
              <a:srgbClr val="48483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912108" y="4477511"/>
            <a:ext cx="108203" cy="1158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905504" y="4471640"/>
            <a:ext cx="95885" cy="102235"/>
          </a:xfrm>
          <a:custGeom>
            <a:avLst/>
            <a:gdLst/>
            <a:ahLst/>
            <a:cxnLst/>
            <a:rect l="l" t="t" r="r" b="b"/>
            <a:pathLst>
              <a:path w="95885" h="102235">
                <a:moveTo>
                  <a:pt x="40202" y="0"/>
                </a:moveTo>
                <a:lnTo>
                  <a:pt x="7566" y="23077"/>
                </a:lnTo>
                <a:lnTo>
                  <a:pt x="0" y="51196"/>
                </a:lnTo>
                <a:lnTo>
                  <a:pt x="1776" y="64884"/>
                </a:lnTo>
                <a:lnTo>
                  <a:pt x="26015" y="95448"/>
                </a:lnTo>
                <a:lnTo>
                  <a:pt x="55615" y="101998"/>
                </a:lnTo>
                <a:lnTo>
                  <a:pt x="68524" y="97626"/>
                </a:lnTo>
                <a:lnTo>
                  <a:pt x="79571" y="89711"/>
                </a:lnTo>
                <a:lnTo>
                  <a:pt x="88178" y="78871"/>
                </a:lnTo>
                <a:lnTo>
                  <a:pt x="93766" y="65722"/>
                </a:lnTo>
                <a:lnTo>
                  <a:pt x="95757" y="50879"/>
                </a:lnTo>
                <a:lnTo>
                  <a:pt x="93984" y="37177"/>
                </a:lnTo>
                <a:lnTo>
                  <a:pt x="69720" y="6571"/>
                </a:lnTo>
                <a:lnTo>
                  <a:pt x="40202" y="0"/>
                </a:lnTo>
                <a:close/>
              </a:path>
            </a:pathLst>
          </a:custGeom>
          <a:solidFill>
            <a:srgbClr val="3E3E2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905503" y="4471640"/>
            <a:ext cx="95885" cy="102235"/>
          </a:xfrm>
          <a:custGeom>
            <a:avLst/>
            <a:gdLst/>
            <a:ahLst/>
            <a:cxnLst/>
            <a:rect l="l" t="t" r="r" b="b"/>
            <a:pathLst>
              <a:path w="95885" h="102235">
                <a:moveTo>
                  <a:pt x="0" y="51007"/>
                </a:moveTo>
                <a:lnTo>
                  <a:pt x="16174" y="12252"/>
                </a:lnTo>
                <a:lnTo>
                  <a:pt x="40202" y="0"/>
                </a:lnTo>
                <a:lnTo>
                  <a:pt x="56133" y="1563"/>
                </a:lnTo>
                <a:lnTo>
                  <a:pt x="88891" y="24886"/>
                </a:lnTo>
                <a:lnTo>
                  <a:pt x="95757" y="50879"/>
                </a:lnTo>
                <a:lnTo>
                  <a:pt x="93766" y="65722"/>
                </a:lnTo>
                <a:lnTo>
                  <a:pt x="88178" y="78871"/>
                </a:lnTo>
                <a:lnTo>
                  <a:pt x="79571" y="89711"/>
                </a:lnTo>
                <a:lnTo>
                  <a:pt x="68524" y="97626"/>
                </a:lnTo>
                <a:lnTo>
                  <a:pt x="55615" y="101998"/>
                </a:lnTo>
                <a:lnTo>
                  <a:pt x="39626" y="100444"/>
                </a:lnTo>
                <a:lnTo>
                  <a:pt x="6859" y="77160"/>
                </a:lnTo>
                <a:lnTo>
                  <a:pt x="0" y="51007"/>
                </a:lnTo>
                <a:close/>
              </a:path>
            </a:pathLst>
          </a:custGeom>
          <a:ln w="9525">
            <a:solidFill>
              <a:srgbClr val="3E3E2E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017264" y="4265676"/>
            <a:ext cx="106679" cy="1127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009135" y="4257702"/>
            <a:ext cx="97790" cy="103505"/>
          </a:xfrm>
          <a:custGeom>
            <a:avLst/>
            <a:gdLst/>
            <a:ahLst/>
            <a:cxnLst/>
            <a:rect l="l" t="t" r="r" b="b"/>
            <a:pathLst>
              <a:path w="97789" h="103504">
                <a:moveTo>
                  <a:pt x="0" y="103337"/>
                </a:moveTo>
                <a:lnTo>
                  <a:pt x="97744" y="103337"/>
                </a:lnTo>
                <a:lnTo>
                  <a:pt x="97744" y="0"/>
                </a:lnTo>
                <a:lnTo>
                  <a:pt x="0" y="0"/>
                </a:lnTo>
                <a:lnTo>
                  <a:pt x="0" y="103337"/>
                </a:lnTo>
                <a:close/>
              </a:path>
            </a:pathLst>
          </a:custGeom>
          <a:solidFill>
            <a:srgbClr val="B7B79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009135" y="4257702"/>
            <a:ext cx="97790" cy="103505"/>
          </a:xfrm>
          <a:custGeom>
            <a:avLst/>
            <a:gdLst/>
            <a:ahLst/>
            <a:cxnLst/>
            <a:rect l="l" t="t" r="r" b="b"/>
            <a:pathLst>
              <a:path w="97789" h="103504">
                <a:moveTo>
                  <a:pt x="0" y="103337"/>
                </a:moveTo>
                <a:lnTo>
                  <a:pt x="97744" y="103337"/>
                </a:lnTo>
                <a:lnTo>
                  <a:pt x="97744" y="0"/>
                </a:lnTo>
                <a:lnTo>
                  <a:pt x="0" y="0"/>
                </a:lnTo>
                <a:lnTo>
                  <a:pt x="0" y="103337"/>
                </a:lnTo>
                <a:close/>
              </a:path>
            </a:pathLst>
          </a:custGeom>
          <a:ln w="6350">
            <a:solidFill>
              <a:srgbClr val="484836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173351" y="2414587"/>
            <a:ext cx="4378325" cy="494030"/>
          </a:xfrm>
          <a:custGeom>
            <a:avLst/>
            <a:gdLst/>
            <a:ahLst/>
            <a:cxnLst/>
            <a:rect l="l" t="t" r="r" b="b"/>
            <a:pathLst>
              <a:path w="4378325" h="494030">
                <a:moveTo>
                  <a:pt x="0" y="493712"/>
                </a:moveTo>
                <a:lnTo>
                  <a:pt x="4378325" y="493712"/>
                </a:lnTo>
                <a:lnTo>
                  <a:pt x="4378325" y="0"/>
                </a:lnTo>
                <a:lnTo>
                  <a:pt x="0" y="0"/>
                </a:lnTo>
                <a:lnTo>
                  <a:pt x="0" y="493712"/>
                </a:lnTo>
                <a:close/>
              </a:path>
            </a:pathLst>
          </a:custGeom>
          <a:solidFill>
            <a:srgbClr val="6E6B6C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563239" y="2528316"/>
            <a:ext cx="1625600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FFFF"/>
                </a:solidFill>
                <a:latin typeface="微软雅黑"/>
                <a:cs typeface="微软雅黑"/>
              </a:rPr>
              <a:t>物流大数据平台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303648" y="2970148"/>
            <a:ext cx="146050" cy="1040130"/>
          </a:xfrm>
          <a:custGeom>
            <a:avLst/>
            <a:gdLst/>
            <a:ahLst/>
            <a:cxnLst/>
            <a:rect l="l" t="t" r="r" b="b"/>
            <a:pathLst>
              <a:path w="146050" h="1040129">
                <a:moveTo>
                  <a:pt x="146050" y="966851"/>
                </a:moveTo>
                <a:lnTo>
                  <a:pt x="73025" y="966851"/>
                </a:lnTo>
                <a:lnTo>
                  <a:pt x="73025" y="1039876"/>
                </a:lnTo>
                <a:lnTo>
                  <a:pt x="146050" y="1039876"/>
                </a:lnTo>
                <a:lnTo>
                  <a:pt x="146050" y="966851"/>
                </a:lnTo>
                <a:close/>
              </a:path>
              <a:path w="146050" h="1040129">
                <a:moveTo>
                  <a:pt x="146050" y="820801"/>
                </a:moveTo>
                <a:lnTo>
                  <a:pt x="73025" y="820801"/>
                </a:lnTo>
                <a:lnTo>
                  <a:pt x="73025" y="893826"/>
                </a:lnTo>
                <a:lnTo>
                  <a:pt x="146050" y="893826"/>
                </a:lnTo>
                <a:lnTo>
                  <a:pt x="146050" y="820801"/>
                </a:lnTo>
                <a:close/>
              </a:path>
              <a:path w="146050" h="1040129">
                <a:moveTo>
                  <a:pt x="146050" y="674751"/>
                </a:moveTo>
                <a:lnTo>
                  <a:pt x="73025" y="674751"/>
                </a:lnTo>
                <a:lnTo>
                  <a:pt x="73025" y="747776"/>
                </a:lnTo>
                <a:lnTo>
                  <a:pt x="146050" y="747776"/>
                </a:lnTo>
                <a:lnTo>
                  <a:pt x="146050" y="674751"/>
                </a:lnTo>
                <a:close/>
              </a:path>
              <a:path w="146050" h="1040129">
                <a:moveTo>
                  <a:pt x="146050" y="528701"/>
                </a:moveTo>
                <a:lnTo>
                  <a:pt x="73025" y="528701"/>
                </a:lnTo>
                <a:lnTo>
                  <a:pt x="73025" y="601726"/>
                </a:lnTo>
                <a:lnTo>
                  <a:pt x="146050" y="601726"/>
                </a:lnTo>
                <a:lnTo>
                  <a:pt x="146050" y="528701"/>
                </a:lnTo>
                <a:close/>
              </a:path>
              <a:path w="146050" h="1040129">
                <a:moveTo>
                  <a:pt x="146050" y="382650"/>
                </a:moveTo>
                <a:lnTo>
                  <a:pt x="73025" y="382650"/>
                </a:lnTo>
                <a:lnTo>
                  <a:pt x="73025" y="455675"/>
                </a:lnTo>
                <a:lnTo>
                  <a:pt x="146050" y="455675"/>
                </a:lnTo>
                <a:lnTo>
                  <a:pt x="146050" y="382650"/>
                </a:lnTo>
                <a:close/>
              </a:path>
              <a:path w="146050" h="1040129">
                <a:moveTo>
                  <a:pt x="146050" y="236600"/>
                </a:moveTo>
                <a:lnTo>
                  <a:pt x="73025" y="236600"/>
                </a:lnTo>
                <a:lnTo>
                  <a:pt x="73025" y="309625"/>
                </a:lnTo>
                <a:lnTo>
                  <a:pt x="146050" y="309625"/>
                </a:lnTo>
                <a:lnTo>
                  <a:pt x="146050" y="236600"/>
                </a:lnTo>
                <a:close/>
              </a:path>
              <a:path w="146050" h="1040129">
                <a:moveTo>
                  <a:pt x="109600" y="0"/>
                </a:moveTo>
                <a:lnTo>
                  <a:pt x="0" y="219075"/>
                </a:lnTo>
                <a:lnTo>
                  <a:pt x="219075" y="219075"/>
                </a:lnTo>
                <a:lnTo>
                  <a:pt x="10960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296536" y="1582547"/>
            <a:ext cx="219075" cy="846455"/>
          </a:xfrm>
          <a:custGeom>
            <a:avLst/>
            <a:gdLst/>
            <a:ahLst/>
            <a:cxnLst/>
            <a:rect l="l" t="t" r="r" b="b"/>
            <a:pathLst>
              <a:path w="219075" h="846455">
                <a:moveTo>
                  <a:pt x="75437" y="0"/>
                </a:moveTo>
                <a:lnTo>
                  <a:pt x="75184" y="73025"/>
                </a:lnTo>
                <a:lnTo>
                  <a:pt x="148209" y="73405"/>
                </a:lnTo>
                <a:lnTo>
                  <a:pt x="148462" y="380"/>
                </a:lnTo>
                <a:lnTo>
                  <a:pt x="75437" y="0"/>
                </a:lnTo>
                <a:close/>
              </a:path>
              <a:path w="219075" h="846455">
                <a:moveTo>
                  <a:pt x="74929" y="146050"/>
                </a:moveTo>
                <a:lnTo>
                  <a:pt x="74675" y="219075"/>
                </a:lnTo>
                <a:lnTo>
                  <a:pt x="147700" y="219455"/>
                </a:lnTo>
                <a:lnTo>
                  <a:pt x="147954" y="146430"/>
                </a:lnTo>
                <a:lnTo>
                  <a:pt x="74929" y="146050"/>
                </a:lnTo>
                <a:close/>
              </a:path>
              <a:path w="219075" h="846455">
                <a:moveTo>
                  <a:pt x="74295" y="292100"/>
                </a:moveTo>
                <a:lnTo>
                  <a:pt x="74040" y="365125"/>
                </a:lnTo>
                <a:lnTo>
                  <a:pt x="147065" y="365505"/>
                </a:lnTo>
                <a:lnTo>
                  <a:pt x="147320" y="292480"/>
                </a:lnTo>
                <a:lnTo>
                  <a:pt x="74295" y="292100"/>
                </a:lnTo>
                <a:close/>
              </a:path>
              <a:path w="219075" h="846455">
                <a:moveTo>
                  <a:pt x="73787" y="438150"/>
                </a:moveTo>
                <a:lnTo>
                  <a:pt x="73533" y="511175"/>
                </a:lnTo>
                <a:lnTo>
                  <a:pt x="146558" y="511555"/>
                </a:lnTo>
                <a:lnTo>
                  <a:pt x="146812" y="438530"/>
                </a:lnTo>
                <a:lnTo>
                  <a:pt x="73787" y="438150"/>
                </a:lnTo>
                <a:close/>
              </a:path>
              <a:path w="219075" h="846455">
                <a:moveTo>
                  <a:pt x="0" y="626871"/>
                </a:moveTo>
                <a:lnTo>
                  <a:pt x="108838" y="846327"/>
                </a:lnTo>
                <a:lnTo>
                  <a:pt x="203967" y="657605"/>
                </a:lnTo>
                <a:lnTo>
                  <a:pt x="146050" y="657605"/>
                </a:lnTo>
                <a:lnTo>
                  <a:pt x="73025" y="657225"/>
                </a:lnTo>
                <a:lnTo>
                  <a:pt x="73129" y="627126"/>
                </a:lnTo>
                <a:lnTo>
                  <a:pt x="0" y="626871"/>
                </a:lnTo>
                <a:close/>
              </a:path>
              <a:path w="219075" h="846455">
                <a:moveTo>
                  <a:pt x="73129" y="627126"/>
                </a:moveTo>
                <a:lnTo>
                  <a:pt x="73025" y="657225"/>
                </a:lnTo>
                <a:lnTo>
                  <a:pt x="146050" y="657605"/>
                </a:lnTo>
                <a:lnTo>
                  <a:pt x="146155" y="627380"/>
                </a:lnTo>
                <a:lnTo>
                  <a:pt x="73129" y="627126"/>
                </a:lnTo>
                <a:close/>
              </a:path>
              <a:path w="219075" h="846455">
                <a:moveTo>
                  <a:pt x="146155" y="627380"/>
                </a:moveTo>
                <a:lnTo>
                  <a:pt x="146050" y="657605"/>
                </a:lnTo>
                <a:lnTo>
                  <a:pt x="203967" y="657605"/>
                </a:lnTo>
                <a:lnTo>
                  <a:pt x="219075" y="627633"/>
                </a:lnTo>
                <a:lnTo>
                  <a:pt x="146155" y="627380"/>
                </a:lnTo>
                <a:close/>
              </a:path>
              <a:path w="219075" h="846455">
                <a:moveTo>
                  <a:pt x="73278" y="584200"/>
                </a:moveTo>
                <a:lnTo>
                  <a:pt x="73129" y="627126"/>
                </a:lnTo>
                <a:lnTo>
                  <a:pt x="146155" y="627380"/>
                </a:lnTo>
                <a:lnTo>
                  <a:pt x="146303" y="584580"/>
                </a:lnTo>
                <a:lnTo>
                  <a:pt x="73278" y="5842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068951" y="1571625"/>
            <a:ext cx="238125" cy="819150"/>
          </a:xfrm>
          <a:custGeom>
            <a:avLst/>
            <a:gdLst/>
            <a:ahLst/>
            <a:cxnLst/>
            <a:rect l="l" t="t" r="r" b="b"/>
            <a:pathLst>
              <a:path w="238125" h="819150">
                <a:moveTo>
                  <a:pt x="238125" y="809244"/>
                </a:moveTo>
                <a:lnTo>
                  <a:pt x="79375" y="809244"/>
                </a:lnTo>
                <a:lnTo>
                  <a:pt x="79375" y="819150"/>
                </a:lnTo>
                <a:lnTo>
                  <a:pt x="238125" y="819150"/>
                </a:lnTo>
                <a:lnTo>
                  <a:pt x="238125" y="809244"/>
                </a:lnTo>
                <a:close/>
              </a:path>
              <a:path w="238125" h="819150">
                <a:moveTo>
                  <a:pt x="238125" y="779399"/>
                </a:moveTo>
                <a:lnTo>
                  <a:pt x="79375" y="779399"/>
                </a:lnTo>
                <a:lnTo>
                  <a:pt x="79375" y="799338"/>
                </a:lnTo>
                <a:lnTo>
                  <a:pt x="238125" y="799338"/>
                </a:lnTo>
                <a:lnTo>
                  <a:pt x="238125" y="779399"/>
                </a:lnTo>
                <a:close/>
              </a:path>
              <a:path w="238125" h="819150">
                <a:moveTo>
                  <a:pt x="238125" y="158750"/>
                </a:moveTo>
                <a:lnTo>
                  <a:pt x="79375" y="158750"/>
                </a:lnTo>
                <a:lnTo>
                  <a:pt x="79375" y="769493"/>
                </a:lnTo>
                <a:lnTo>
                  <a:pt x="238125" y="769493"/>
                </a:lnTo>
                <a:lnTo>
                  <a:pt x="238125" y="158750"/>
                </a:lnTo>
                <a:close/>
              </a:path>
              <a:path w="238125" h="819150">
                <a:moveTo>
                  <a:pt x="158750" y="0"/>
                </a:moveTo>
                <a:lnTo>
                  <a:pt x="0" y="158750"/>
                </a:lnTo>
                <a:lnTo>
                  <a:pt x="317500" y="158750"/>
                </a:lnTo>
                <a:lnTo>
                  <a:pt x="15875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068823" y="2933700"/>
            <a:ext cx="238125" cy="1076325"/>
          </a:xfrm>
          <a:custGeom>
            <a:avLst/>
            <a:gdLst/>
            <a:ahLst/>
            <a:cxnLst/>
            <a:rect l="l" t="t" r="r" b="b"/>
            <a:pathLst>
              <a:path w="238125" h="1076325">
                <a:moveTo>
                  <a:pt x="238125" y="0"/>
                </a:moveTo>
                <a:lnTo>
                  <a:pt x="79375" y="0"/>
                </a:lnTo>
                <a:lnTo>
                  <a:pt x="79375" y="9906"/>
                </a:lnTo>
                <a:lnTo>
                  <a:pt x="238125" y="9906"/>
                </a:lnTo>
                <a:lnTo>
                  <a:pt x="238125" y="0"/>
                </a:lnTo>
                <a:close/>
              </a:path>
              <a:path w="238125" h="1076325">
                <a:moveTo>
                  <a:pt x="238125" y="19812"/>
                </a:moveTo>
                <a:lnTo>
                  <a:pt x="79375" y="19812"/>
                </a:lnTo>
                <a:lnTo>
                  <a:pt x="79375" y="39750"/>
                </a:lnTo>
                <a:lnTo>
                  <a:pt x="238125" y="39750"/>
                </a:lnTo>
                <a:lnTo>
                  <a:pt x="238125" y="19812"/>
                </a:lnTo>
                <a:close/>
              </a:path>
              <a:path w="238125" h="1076325">
                <a:moveTo>
                  <a:pt x="317500" y="917575"/>
                </a:moveTo>
                <a:lnTo>
                  <a:pt x="0" y="917575"/>
                </a:lnTo>
                <a:lnTo>
                  <a:pt x="158750" y="1076325"/>
                </a:lnTo>
                <a:lnTo>
                  <a:pt x="317500" y="917575"/>
                </a:lnTo>
                <a:close/>
              </a:path>
              <a:path w="238125" h="1076325">
                <a:moveTo>
                  <a:pt x="238125" y="49656"/>
                </a:moveTo>
                <a:lnTo>
                  <a:pt x="79375" y="49656"/>
                </a:lnTo>
                <a:lnTo>
                  <a:pt x="79375" y="917575"/>
                </a:lnTo>
                <a:lnTo>
                  <a:pt x="238125" y="917575"/>
                </a:lnTo>
                <a:lnTo>
                  <a:pt x="238125" y="4965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858005" y="3313429"/>
            <a:ext cx="4826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数据流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32605" y="1972310"/>
            <a:ext cx="4826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数据流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99023" y="1820545"/>
            <a:ext cx="12446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1524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根据物流压力 指导电商销售策略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67858" y="3296666"/>
            <a:ext cx="12446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1524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根据销售预测 指导物流资源配置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3775" y="2442336"/>
            <a:ext cx="7874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8900" marR="6350" indent="-762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电商与物流 联动发展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66259" y="1006094"/>
            <a:ext cx="3302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电商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34483" y="4236110"/>
            <a:ext cx="6350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物流企业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278123" y="2933700"/>
            <a:ext cx="238125" cy="1076325"/>
          </a:xfrm>
          <a:custGeom>
            <a:avLst/>
            <a:gdLst/>
            <a:ahLst/>
            <a:cxnLst/>
            <a:rect l="l" t="t" r="r" b="b"/>
            <a:pathLst>
              <a:path w="238125" h="1076325">
                <a:moveTo>
                  <a:pt x="238125" y="0"/>
                </a:moveTo>
                <a:lnTo>
                  <a:pt x="79375" y="0"/>
                </a:lnTo>
                <a:lnTo>
                  <a:pt x="79375" y="9906"/>
                </a:lnTo>
                <a:lnTo>
                  <a:pt x="238125" y="9906"/>
                </a:lnTo>
                <a:lnTo>
                  <a:pt x="238125" y="0"/>
                </a:lnTo>
                <a:close/>
              </a:path>
              <a:path w="238125" h="1076325">
                <a:moveTo>
                  <a:pt x="238125" y="19812"/>
                </a:moveTo>
                <a:lnTo>
                  <a:pt x="79375" y="19812"/>
                </a:lnTo>
                <a:lnTo>
                  <a:pt x="79375" y="39750"/>
                </a:lnTo>
                <a:lnTo>
                  <a:pt x="238125" y="39750"/>
                </a:lnTo>
                <a:lnTo>
                  <a:pt x="238125" y="19812"/>
                </a:lnTo>
                <a:close/>
              </a:path>
              <a:path w="238125" h="1076325">
                <a:moveTo>
                  <a:pt x="317500" y="917575"/>
                </a:moveTo>
                <a:lnTo>
                  <a:pt x="0" y="917575"/>
                </a:lnTo>
                <a:lnTo>
                  <a:pt x="158750" y="1076325"/>
                </a:lnTo>
                <a:lnTo>
                  <a:pt x="317500" y="917575"/>
                </a:lnTo>
                <a:close/>
              </a:path>
              <a:path w="238125" h="1076325">
                <a:moveTo>
                  <a:pt x="238125" y="49656"/>
                </a:moveTo>
                <a:lnTo>
                  <a:pt x="79375" y="49656"/>
                </a:lnTo>
                <a:lnTo>
                  <a:pt x="79375" y="917575"/>
                </a:lnTo>
                <a:lnTo>
                  <a:pt x="238125" y="917575"/>
                </a:lnTo>
                <a:lnTo>
                  <a:pt x="238125" y="49656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387600" y="3150361"/>
            <a:ext cx="9398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1524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数据分析 物流路径优化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311525" y="1612900"/>
            <a:ext cx="239395" cy="786130"/>
          </a:xfrm>
          <a:custGeom>
            <a:avLst/>
            <a:gdLst/>
            <a:ahLst/>
            <a:cxnLst/>
            <a:rect l="l" t="t" r="r" b="b"/>
            <a:pathLst>
              <a:path w="239395" h="786130">
                <a:moveTo>
                  <a:pt x="239267" y="775843"/>
                </a:moveTo>
                <a:lnTo>
                  <a:pt x="79755" y="775843"/>
                </a:lnTo>
                <a:lnTo>
                  <a:pt x="79755" y="785876"/>
                </a:lnTo>
                <a:lnTo>
                  <a:pt x="239267" y="785876"/>
                </a:lnTo>
                <a:lnTo>
                  <a:pt x="239267" y="775843"/>
                </a:lnTo>
                <a:close/>
              </a:path>
              <a:path w="239395" h="786130">
                <a:moveTo>
                  <a:pt x="239267" y="745870"/>
                </a:moveTo>
                <a:lnTo>
                  <a:pt x="79755" y="745870"/>
                </a:lnTo>
                <a:lnTo>
                  <a:pt x="79755" y="765810"/>
                </a:lnTo>
                <a:lnTo>
                  <a:pt x="239267" y="765810"/>
                </a:lnTo>
                <a:lnTo>
                  <a:pt x="239267" y="745870"/>
                </a:lnTo>
                <a:close/>
              </a:path>
              <a:path w="239395" h="786130">
                <a:moveTo>
                  <a:pt x="239267" y="159512"/>
                </a:moveTo>
                <a:lnTo>
                  <a:pt x="79755" y="159512"/>
                </a:lnTo>
                <a:lnTo>
                  <a:pt x="79755" y="735964"/>
                </a:lnTo>
                <a:lnTo>
                  <a:pt x="239267" y="735964"/>
                </a:lnTo>
                <a:lnTo>
                  <a:pt x="239267" y="159512"/>
                </a:lnTo>
                <a:close/>
              </a:path>
              <a:path w="239395" h="786130">
                <a:moveTo>
                  <a:pt x="159512" y="0"/>
                </a:moveTo>
                <a:lnTo>
                  <a:pt x="0" y="159512"/>
                </a:lnTo>
                <a:lnTo>
                  <a:pt x="319024" y="159512"/>
                </a:lnTo>
                <a:lnTo>
                  <a:pt x="159512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373629" y="1776095"/>
            <a:ext cx="7874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物流进度与 满意度反馈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080">
              <a:lnSpc>
                <a:spcPct val="100000"/>
              </a:lnSpc>
            </a:pPr>
            <a:r>
              <a:rPr dirty="0" sz="2700"/>
              <a:t>互联网对电商物流效率的改变</a:t>
            </a:r>
            <a:endParaRPr sz="2700"/>
          </a:p>
        </p:txBody>
      </p:sp>
      <p:sp>
        <p:nvSpPr>
          <p:cNvPr id="45" name="object 45"/>
          <p:cNvSpPr/>
          <p:nvPr/>
        </p:nvSpPr>
        <p:spPr>
          <a:xfrm>
            <a:off x="289559" y="3892296"/>
            <a:ext cx="1488948" cy="6568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52412" y="3843401"/>
            <a:ext cx="1486535" cy="654050"/>
          </a:xfrm>
          <a:custGeom>
            <a:avLst/>
            <a:gdLst/>
            <a:ahLst/>
            <a:cxnLst/>
            <a:rect l="l" t="t" r="r" b="b"/>
            <a:pathLst>
              <a:path w="1486535" h="654050">
                <a:moveTo>
                  <a:pt x="1158938" y="0"/>
                </a:moveTo>
                <a:lnTo>
                  <a:pt x="327025" y="0"/>
                </a:lnTo>
                <a:lnTo>
                  <a:pt x="300204" y="1083"/>
                </a:lnTo>
                <a:lnTo>
                  <a:pt x="248438" y="9500"/>
                </a:lnTo>
                <a:lnTo>
                  <a:pt x="199733" y="25689"/>
                </a:lnTo>
                <a:lnTo>
                  <a:pt x="154764" y="48978"/>
                </a:lnTo>
                <a:lnTo>
                  <a:pt x="114202" y="78695"/>
                </a:lnTo>
                <a:lnTo>
                  <a:pt x="78722" y="114165"/>
                </a:lnTo>
                <a:lnTo>
                  <a:pt x="48996" y="154718"/>
                </a:lnTo>
                <a:lnTo>
                  <a:pt x="25699" y="199680"/>
                </a:lnTo>
                <a:lnTo>
                  <a:pt x="9504" y="248378"/>
                </a:lnTo>
                <a:lnTo>
                  <a:pt x="1084" y="300141"/>
                </a:lnTo>
                <a:lnTo>
                  <a:pt x="0" y="326961"/>
                </a:lnTo>
                <a:lnTo>
                  <a:pt x="1084" y="353782"/>
                </a:lnTo>
                <a:lnTo>
                  <a:pt x="9504" y="405548"/>
                </a:lnTo>
                <a:lnTo>
                  <a:pt x="25699" y="454252"/>
                </a:lnTo>
                <a:lnTo>
                  <a:pt x="48996" y="499222"/>
                </a:lnTo>
                <a:lnTo>
                  <a:pt x="78722" y="539784"/>
                </a:lnTo>
                <a:lnTo>
                  <a:pt x="114202" y="575264"/>
                </a:lnTo>
                <a:lnTo>
                  <a:pt x="154764" y="604989"/>
                </a:lnTo>
                <a:lnTo>
                  <a:pt x="199733" y="628286"/>
                </a:lnTo>
                <a:lnTo>
                  <a:pt x="248438" y="644482"/>
                </a:lnTo>
                <a:lnTo>
                  <a:pt x="300204" y="652902"/>
                </a:lnTo>
                <a:lnTo>
                  <a:pt x="327025" y="653986"/>
                </a:lnTo>
                <a:lnTo>
                  <a:pt x="1158938" y="653986"/>
                </a:lnTo>
                <a:lnTo>
                  <a:pt x="1211979" y="649706"/>
                </a:lnTo>
                <a:lnTo>
                  <a:pt x="1262297" y="637314"/>
                </a:lnTo>
                <a:lnTo>
                  <a:pt x="1309217" y="617483"/>
                </a:lnTo>
                <a:lnTo>
                  <a:pt x="1352067" y="590888"/>
                </a:lnTo>
                <a:lnTo>
                  <a:pt x="1390173" y="558201"/>
                </a:lnTo>
                <a:lnTo>
                  <a:pt x="1422861" y="520096"/>
                </a:lnTo>
                <a:lnTo>
                  <a:pt x="1449458" y="477246"/>
                </a:lnTo>
                <a:lnTo>
                  <a:pt x="1469289" y="430325"/>
                </a:lnTo>
                <a:lnTo>
                  <a:pt x="1481682" y="380005"/>
                </a:lnTo>
                <a:lnTo>
                  <a:pt x="1485963" y="326961"/>
                </a:lnTo>
                <a:lnTo>
                  <a:pt x="1484879" y="300141"/>
                </a:lnTo>
                <a:lnTo>
                  <a:pt x="1476458" y="248378"/>
                </a:lnTo>
                <a:lnTo>
                  <a:pt x="1460261" y="199680"/>
                </a:lnTo>
                <a:lnTo>
                  <a:pt x="1436963" y="154718"/>
                </a:lnTo>
                <a:lnTo>
                  <a:pt x="1407237" y="114165"/>
                </a:lnTo>
                <a:lnTo>
                  <a:pt x="1371755" y="78695"/>
                </a:lnTo>
                <a:lnTo>
                  <a:pt x="1331193" y="48978"/>
                </a:lnTo>
                <a:lnTo>
                  <a:pt x="1286224" y="25689"/>
                </a:lnTo>
                <a:lnTo>
                  <a:pt x="1237520" y="9500"/>
                </a:lnTo>
                <a:lnTo>
                  <a:pt x="1185757" y="1083"/>
                </a:lnTo>
                <a:lnTo>
                  <a:pt x="115893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276225" y="3873500"/>
            <a:ext cx="1398651" cy="5667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76225" y="3873500"/>
            <a:ext cx="1398905" cy="567055"/>
          </a:xfrm>
          <a:custGeom>
            <a:avLst/>
            <a:gdLst/>
            <a:ahLst/>
            <a:cxnLst/>
            <a:rect l="l" t="t" r="r" b="b"/>
            <a:pathLst>
              <a:path w="1398905" h="567054">
                <a:moveTo>
                  <a:pt x="0" y="283375"/>
                </a:moveTo>
                <a:lnTo>
                  <a:pt x="3708" y="237410"/>
                </a:lnTo>
                <a:lnTo>
                  <a:pt x="14446" y="193807"/>
                </a:lnTo>
                <a:lnTo>
                  <a:pt x="31630" y="153148"/>
                </a:lnTo>
                <a:lnTo>
                  <a:pt x="54675" y="116018"/>
                </a:lnTo>
                <a:lnTo>
                  <a:pt x="82999" y="82999"/>
                </a:lnTo>
                <a:lnTo>
                  <a:pt x="116018" y="54675"/>
                </a:lnTo>
                <a:lnTo>
                  <a:pt x="153148" y="31630"/>
                </a:lnTo>
                <a:lnTo>
                  <a:pt x="193807" y="14446"/>
                </a:lnTo>
                <a:lnTo>
                  <a:pt x="237410" y="3708"/>
                </a:lnTo>
                <a:lnTo>
                  <a:pt x="283375" y="0"/>
                </a:lnTo>
                <a:lnTo>
                  <a:pt x="1115187" y="0"/>
                </a:lnTo>
                <a:lnTo>
                  <a:pt x="1161175" y="3708"/>
                </a:lnTo>
                <a:lnTo>
                  <a:pt x="1204798" y="14446"/>
                </a:lnTo>
                <a:lnTo>
                  <a:pt x="1245471" y="31630"/>
                </a:lnTo>
                <a:lnTo>
                  <a:pt x="1282613" y="54675"/>
                </a:lnTo>
                <a:lnTo>
                  <a:pt x="1315640" y="82999"/>
                </a:lnTo>
                <a:lnTo>
                  <a:pt x="1343969" y="116018"/>
                </a:lnTo>
                <a:lnTo>
                  <a:pt x="1367018" y="153148"/>
                </a:lnTo>
                <a:lnTo>
                  <a:pt x="1384203" y="193807"/>
                </a:lnTo>
                <a:lnTo>
                  <a:pt x="1394941" y="237410"/>
                </a:lnTo>
                <a:lnTo>
                  <a:pt x="1398651" y="283375"/>
                </a:lnTo>
                <a:lnTo>
                  <a:pt x="1394941" y="329336"/>
                </a:lnTo>
                <a:lnTo>
                  <a:pt x="1384203" y="372936"/>
                </a:lnTo>
                <a:lnTo>
                  <a:pt x="1367018" y="413593"/>
                </a:lnTo>
                <a:lnTo>
                  <a:pt x="1343969" y="450722"/>
                </a:lnTo>
                <a:lnTo>
                  <a:pt x="1315640" y="483739"/>
                </a:lnTo>
                <a:lnTo>
                  <a:pt x="1282613" y="512062"/>
                </a:lnTo>
                <a:lnTo>
                  <a:pt x="1245471" y="535107"/>
                </a:lnTo>
                <a:lnTo>
                  <a:pt x="1204798" y="552290"/>
                </a:lnTo>
                <a:lnTo>
                  <a:pt x="1161175" y="563028"/>
                </a:lnTo>
                <a:lnTo>
                  <a:pt x="1115187" y="566737"/>
                </a:lnTo>
                <a:lnTo>
                  <a:pt x="283375" y="566737"/>
                </a:lnTo>
                <a:lnTo>
                  <a:pt x="237410" y="563028"/>
                </a:lnTo>
                <a:lnTo>
                  <a:pt x="193807" y="552290"/>
                </a:lnTo>
                <a:lnTo>
                  <a:pt x="153148" y="535107"/>
                </a:lnTo>
                <a:lnTo>
                  <a:pt x="116018" y="512062"/>
                </a:lnTo>
                <a:lnTo>
                  <a:pt x="82999" y="483739"/>
                </a:lnTo>
                <a:lnTo>
                  <a:pt x="54675" y="450722"/>
                </a:lnTo>
                <a:lnTo>
                  <a:pt x="31630" y="413593"/>
                </a:lnTo>
                <a:lnTo>
                  <a:pt x="14446" y="372936"/>
                </a:lnTo>
                <a:lnTo>
                  <a:pt x="3708" y="329336"/>
                </a:lnTo>
                <a:lnTo>
                  <a:pt x="939" y="306614"/>
                </a:lnTo>
                <a:lnTo>
                  <a:pt x="0" y="283375"/>
                </a:lnTo>
                <a:close/>
              </a:path>
            </a:pathLst>
          </a:custGeom>
          <a:ln w="19050">
            <a:solidFill>
              <a:srgbClr val="F8F8F8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24357" y="3952036"/>
            <a:ext cx="939800" cy="379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200" b="1">
                <a:solidFill>
                  <a:srgbClr val="1C1C1C"/>
                </a:solidFill>
                <a:latin typeface="微软雅黑"/>
                <a:cs typeface="微软雅黑"/>
              </a:rPr>
              <a:t>打通数据链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200" spc="-5" b="1">
                <a:solidFill>
                  <a:srgbClr val="1C1C1C"/>
                </a:solidFill>
                <a:latin typeface="微软雅黑"/>
                <a:cs typeface="微软雅黑"/>
              </a:rPr>
              <a:t>减少过度运输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223759" y="3988308"/>
            <a:ext cx="1488948" cy="6568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7186676" y="3938587"/>
            <a:ext cx="1485900" cy="654050"/>
          </a:xfrm>
          <a:custGeom>
            <a:avLst/>
            <a:gdLst/>
            <a:ahLst/>
            <a:cxnLst/>
            <a:rect l="l" t="t" r="r" b="b"/>
            <a:pathLst>
              <a:path w="1485900" h="654050">
                <a:moveTo>
                  <a:pt x="1158875" y="0"/>
                </a:moveTo>
                <a:lnTo>
                  <a:pt x="327025" y="0"/>
                </a:lnTo>
                <a:lnTo>
                  <a:pt x="300188" y="1084"/>
                </a:lnTo>
                <a:lnTo>
                  <a:pt x="248401" y="9504"/>
                </a:lnTo>
                <a:lnTo>
                  <a:pt x="199685" y="25699"/>
                </a:lnTo>
                <a:lnTo>
                  <a:pt x="154713" y="48996"/>
                </a:lnTo>
                <a:lnTo>
                  <a:pt x="114155" y="78722"/>
                </a:lnTo>
                <a:lnTo>
                  <a:pt x="78683" y="114202"/>
                </a:lnTo>
                <a:lnTo>
                  <a:pt x="48969" y="154764"/>
                </a:lnTo>
                <a:lnTo>
                  <a:pt x="25683" y="199733"/>
                </a:lnTo>
                <a:lnTo>
                  <a:pt x="9497" y="248438"/>
                </a:lnTo>
                <a:lnTo>
                  <a:pt x="1083" y="300204"/>
                </a:lnTo>
                <a:lnTo>
                  <a:pt x="0" y="327025"/>
                </a:lnTo>
                <a:lnTo>
                  <a:pt x="1083" y="353845"/>
                </a:lnTo>
                <a:lnTo>
                  <a:pt x="9497" y="405611"/>
                </a:lnTo>
                <a:lnTo>
                  <a:pt x="25683" y="454316"/>
                </a:lnTo>
                <a:lnTo>
                  <a:pt x="48969" y="499285"/>
                </a:lnTo>
                <a:lnTo>
                  <a:pt x="78683" y="539847"/>
                </a:lnTo>
                <a:lnTo>
                  <a:pt x="114155" y="575327"/>
                </a:lnTo>
                <a:lnTo>
                  <a:pt x="154713" y="605053"/>
                </a:lnTo>
                <a:lnTo>
                  <a:pt x="199685" y="628350"/>
                </a:lnTo>
                <a:lnTo>
                  <a:pt x="248401" y="644545"/>
                </a:lnTo>
                <a:lnTo>
                  <a:pt x="300188" y="652965"/>
                </a:lnTo>
                <a:lnTo>
                  <a:pt x="327025" y="654050"/>
                </a:lnTo>
                <a:lnTo>
                  <a:pt x="1158875" y="654050"/>
                </a:lnTo>
                <a:lnTo>
                  <a:pt x="1211916" y="649769"/>
                </a:lnTo>
                <a:lnTo>
                  <a:pt x="1262233" y="637377"/>
                </a:lnTo>
                <a:lnTo>
                  <a:pt x="1309154" y="617547"/>
                </a:lnTo>
                <a:lnTo>
                  <a:pt x="1352004" y="590951"/>
                </a:lnTo>
                <a:lnTo>
                  <a:pt x="1390110" y="558265"/>
                </a:lnTo>
                <a:lnTo>
                  <a:pt x="1422798" y="520159"/>
                </a:lnTo>
                <a:lnTo>
                  <a:pt x="1449394" y="477309"/>
                </a:lnTo>
                <a:lnTo>
                  <a:pt x="1469226" y="430388"/>
                </a:lnTo>
                <a:lnTo>
                  <a:pt x="1481619" y="380069"/>
                </a:lnTo>
                <a:lnTo>
                  <a:pt x="1485900" y="327025"/>
                </a:lnTo>
                <a:lnTo>
                  <a:pt x="1484815" y="300204"/>
                </a:lnTo>
                <a:lnTo>
                  <a:pt x="1476394" y="248438"/>
                </a:lnTo>
                <a:lnTo>
                  <a:pt x="1460198" y="199733"/>
                </a:lnTo>
                <a:lnTo>
                  <a:pt x="1436900" y="154764"/>
                </a:lnTo>
                <a:lnTo>
                  <a:pt x="1407173" y="114202"/>
                </a:lnTo>
                <a:lnTo>
                  <a:pt x="1371692" y="78722"/>
                </a:lnTo>
                <a:lnTo>
                  <a:pt x="1331130" y="48996"/>
                </a:lnTo>
                <a:lnTo>
                  <a:pt x="1286160" y="25699"/>
                </a:lnTo>
                <a:lnTo>
                  <a:pt x="1237457" y="9504"/>
                </a:lnTo>
                <a:lnTo>
                  <a:pt x="1185693" y="1084"/>
                </a:lnTo>
                <a:lnTo>
                  <a:pt x="115887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7212076" y="3968750"/>
            <a:ext cx="1397000" cy="5667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212076" y="3968750"/>
            <a:ext cx="1397000" cy="567055"/>
          </a:xfrm>
          <a:custGeom>
            <a:avLst/>
            <a:gdLst/>
            <a:ahLst/>
            <a:cxnLst/>
            <a:rect l="l" t="t" r="r" b="b"/>
            <a:pathLst>
              <a:path w="1397000" h="567054">
                <a:moveTo>
                  <a:pt x="0" y="283375"/>
                </a:moveTo>
                <a:lnTo>
                  <a:pt x="3705" y="237410"/>
                </a:lnTo>
                <a:lnTo>
                  <a:pt x="14434" y="193807"/>
                </a:lnTo>
                <a:lnTo>
                  <a:pt x="31605" y="153148"/>
                </a:lnTo>
                <a:lnTo>
                  <a:pt x="54636" y="116018"/>
                </a:lnTo>
                <a:lnTo>
                  <a:pt x="82946" y="82999"/>
                </a:lnTo>
                <a:lnTo>
                  <a:pt x="115955" y="54675"/>
                </a:lnTo>
                <a:lnTo>
                  <a:pt x="153079" y="31630"/>
                </a:lnTo>
                <a:lnTo>
                  <a:pt x="193739" y="14446"/>
                </a:lnTo>
                <a:lnTo>
                  <a:pt x="237351" y="3708"/>
                </a:lnTo>
                <a:lnTo>
                  <a:pt x="283337" y="0"/>
                </a:lnTo>
                <a:lnTo>
                  <a:pt x="1113535" y="0"/>
                </a:lnTo>
                <a:lnTo>
                  <a:pt x="1159524" y="3708"/>
                </a:lnTo>
                <a:lnTo>
                  <a:pt x="1203147" y="14446"/>
                </a:lnTo>
                <a:lnTo>
                  <a:pt x="1243820" y="31630"/>
                </a:lnTo>
                <a:lnTo>
                  <a:pt x="1280962" y="54675"/>
                </a:lnTo>
                <a:lnTo>
                  <a:pt x="1313989" y="82999"/>
                </a:lnTo>
                <a:lnTo>
                  <a:pt x="1342318" y="116018"/>
                </a:lnTo>
                <a:lnTo>
                  <a:pt x="1365367" y="153148"/>
                </a:lnTo>
                <a:lnTo>
                  <a:pt x="1382552" y="193807"/>
                </a:lnTo>
                <a:lnTo>
                  <a:pt x="1393290" y="237410"/>
                </a:lnTo>
                <a:lnTo>
                  <a:pt x="1397000" y="283375"/>
                </a:lnTo>
                <a:lnTo>
                  <a:pt x="1393290" y="329336"/>
                </a:lnTo>
                <a:lnTo>
                  <a:pt x="1382552" y="372936"/>
                </a:lnTo>
                <a:lnTo>
                  <a:pt x="1365367" y="413593"/>
                </a:lnTo>
                <a:lnTo>
                  <a:pt x="1342318" y="450722"/>
                </a:lnTo>
                <a:lnTo>
                  <a:pt x="1313989" y="483739"/>
                </a:lnTo>
                <a:lnTo>
                  <a:pt x="1280962" y="512062"/>
                </a:lnTo>
                <a:lnTo>
                  <a:pt x="1243820" y="535107"/>
                </a:lnTo>
                <a:lnTo>
                  <a:pt x="1203147" y="552290"/>
                </a:lnTo>
                <a:lnTo>
                  <a:pt x="1159524" y="563028"/>
                </a:lnTo>
                <a:lnTo>
                  <a:pt x="1113535" y="566737"/>
                </a:lnTo>
                <a:lnTo>
                  <a:pt x="283337" y="566737"/>
                </a:lnTo>
                <a:lnTo>
                  <a:pt x="237351" y="563028"/>
                </a:lnTo>
                <a:lnTo>
                  <a:pt x="193739" y="552290"/>
                </a:lnTo>
                <a:lnTo>
                  <a:pt x="153079" y="535107"/>
                </a:lnTo>
                <a:lnTo>
                  <a:pt x="115955" y="512062"/>
                </a:lnTo>
                <a:lnTo>
                  <a:pt x="82946" y="483739"/>
                </a:lnTo>
                <a:lnTo>
                  <a:pt x="54636" y="450722"/>
                </a:lnTo>
                <a:lnTo>
                  <a:pt x="31605" y="413593"/>
                </a:lnTo>
                <a:lnTo>
                  <a:pt x="14434" y="372936"/>
                </a:lnTo>
                <a:lnTo>
                  <a:pt x="3705" y="329336"/>
                </a:lnTo>
                <a:lnTo>
                  <a:pt x="938" y="306614"/>
                </a:lnTo>
                <a:lnTo>
                  <a:pt x="0" y="283375"/>
                </a:lnTo>
                <a:close/>
              </a:path>
            </a:pathLst>
          </a:custGeom>
          <a:ln w="19050">
            <a:solidFill>
              <a:srgbClr val="F8F8F8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436611" y="4047438"/>
            <a:ext cx="10922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8900" marR="6350" indent="-76200">
              <a:lnSpc>
                <a:spcPct val="100000"/>
              </a:lnSpc>
            </a:pPr>
            <a:r>
              <a:rPr dirty="0" sz="1200" b="1">
                <a:solidFill>
                  <a:srgbClr val="1C1C1C"/>
                </a:solidFill>
                <a:latin typeface="微软雅黑"/>
                <a:cs typeface="微软雅黑"/>
              </a:rPr>
              <a:t>货物不动数据动 减少物流成本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39268" y="835152"/>
            <a:ext cx="1488947" cy="6583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03200" y="785876"/>
            <a:ext cx="1485900" cy="655955"/>
          </a:xfrm>
          <a:custGeom>
            <a:avLst/>
            <a:gdLst/>
            <a:ahLst/>
            <a:cxnLst/>
            <a:rect l="l" t="t" r="r" b="b"/>
            <a:pathLst>
              <a:path w="1485900" h="655955">
                <a:moveTo>
                  <a:pt x="1158113" y="0"/>
                </a:moveTo>
                <a:lnTo>
                  <a:pt x="327825" y="0"/>
                </a:lnTo>
                <a:lnTo>
                  <a:pt x="300938" y="1086"/>
                </a:lnTo>
                <a:lnTo>
                  <a:pt x="249045" y="9522"/>
                </a:lnTo>
                <a:lnTo>
                  <a:pt x="200221" y="25749"/>
                </a:lnTo>
                <a:lnTo>
                  <a:pt x="155141" y="49093"/>
                </a:lnTo>
                <a:lnTo>
                  <a:pt x="114480" y="78880"/>
                </a:lnTo>
                <a:lnTo>
                  <a:pt x="78913" y="114438"/>
                </a:lnTo>
                <a:lnTo>
                  <a:pt x="49116" y="155091"/>
                </a:lnTo>
                <a:lnTo>
                  <a:pt x="25762" y="200167"/>
                </a:lnTo>
                <a:lnTo>
                  <a:pt x="9527" y="248993"/>
                </a:lnTo>
                <a:lnTo>
                  <a:pt x="1086" y="300893"/>
                </a:lnTo>
                <a:lnTo>
                  <a:pt x="0" y="327787"/>
                </a:lnTo>
                <a:lnTo>
                  <a:pt x="1086" y="354662"/>
                </a:lnTo>
                <a:lnTo>
                  <a:pt x="9527" y="406539"/>
                </a:lnTo>
                <a:lnTo>
                  <a:pt x="25762" y="455352"/>
                </a:lnTo>
                <a:lnTo>
                  <a:pt x="49116" y="500426"/>
                </a:lnTo>
                <a:lnTo>
                  <a:pt x="78913" y="541084"/>
                </a:lnTo>
                <a:lnTo>
                  <a:pt x="114480" y="576650"/>
                </a:lnTo>
                <a:lnTo>
                  <a:pt x="155141" y="606450"/>
                </a:lnTo>
                <a:lnTo>
                  <a:pt x="200221" y="629806"/>
                </a:lnTo>
                <a:lnTo>
                  <a:pt x="249045" y="646044"/>
                </a:lnTo>
                <a:lnTo>
                  <a:pt x="300938" y="654486"/>
                </a:lnTo>
                <a:lnTo>
                  <a:pt x="327825" y="655574"/>
                </a:lnTo>
                <a:lnTo>
                  <a:pt x="1158113" y="655574"/>
                </a:lnTo>
                <a:lnTo>
                  <a:pt x="1211267" y="651282"/>
                </a:lnTo>
                <a:lnTo>
                  <a:pt x="1261697" y="638857"/>
                </a:lnTo>
                <a:lnTo>
                  <a:pt x="1308724" y="618976"/>
                </a:lnTo>
                <a:lnTo>
                  <a:pt x="1351675" y="592313"/>
                </a:lnTo>
                <a:lnTo>
                  <a:pt x="1389872" y="559546"/>
                </a:lnTo>
                <a:lnTo>
                  <a:pt x="1422639" y="521349"/>
                </a:lnTo>
                <a:lnTo>
                  <a:pt x="1449302" y="478398"/>
                </a:lnTo>
                <a:lnTo>
                  <a:pt x="1469183" y="431371"/>
                </a:lnTo>
                <a:lnTo>
                  <a:pt x="1481608" y="380941"/>
                </a:lnTo>
                <a:lnTo>
                  <a:pt x="1485900" y="327787"/>
                </a:lnTo>
                <a:lnTo>
                  <a:pt x="1484812" y="300893"/>
                </a:lnTo>
                <a:lnTo>
                  <a:pt x="1476370" y="248993"/>
                </a:lnTo>
                <a:lnTo>
                  <a:pt x="1460132" y="200167"/>
                </a:lnTo>
                <a:lnTo>
                  <a:pt x="1436776" y="155091"/>
                </a:lnTo>
                <a:lnTo>
                  <a:pt x="1406976" y="114438"/>
                </a:lnTo>
                <a:lnTo>
                  <a:pt x="1371410" y="78880"/>
                </a:lnTo>
                <a:lnTo>
                  <a:pt x="1330752" y="49093"/>
                </a:lnTo>
                <a:lnTo>
                  <a:pt x="1285678" y="25749"/>
                </a:lnTo>
                <a:lnTo>
                  <a:pt x="1236865" y="9522"/>
                </a:lnTo>
                <a:lnTo>
                  <a:pt x="1184988" y="1086"/>
                </a:lnTo>
                <a:lnTo>
                  <a:pt x="1158113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227012" y="815975"/>
            <a:ext cx="1398587" cy="5668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27012" y="815975"/>
            <a:ext cx="1398905" cy="567055"/>
          </a:xfrm>
          <a:custGeom>
            <a:avLst/>
            <a:gdLst/>
            <a:ahLst/>
            <a:cxnLst/>
            <a:rect l="l" t="t" r="r" b="b"/>
            <a:pathLst>
              <a:path w="1398905" h="567055">
                <a:moveTo>
                  <a:pt x="0" y="283337"/>
                </a:moveTo>
                <a:lnTo>
                  <a:pt x="3708" y="237382"/>
                </a:lnTo>
                <a:lnTo>
                  <a:pt x="14446" y="193787"/>
                </a:lnTo>
                <a:lnTo>
                  <a:pt x="31630" y="153135"/>
                </a:lnTo>
                <a:lnTo>
                  <a:pt x="54675" y="116009"/>
                </a:lnTo>
                <a:lnTo>
                  <a:pt x="82999" y="82994"/>
                </a:lnTo>
                <a:lnTo>
                  <a:pt x="116018" y="54672"/>
                </a:lnTo>
                <a:lnTo>
                  <a:pt x="153148" y="31629"/>
                </a:lnTo>
                <a:lnTo>
                  <a:pt x="193807" y="14446"/>
                </a:lnTo>
                <a:lnTo>
                  <a:pt x="237410" y="3708"/>
                </a:lnTo>
                <a:lnTo>
                  <a:pt x="283375" y="0"/>
                </a:lnTo>
                <a:lnTo>
                  <a:pt x="1115250" y="0"/>
                </a:lnTo>
                <a:lnTo>
                  <a:pt x="1161204" y="3708"/>
                </a:lnTo>
                <a:lnTo>
                  <a:pt x="1204799" y="14446"/>
                </a:lnTo>
                <a:lnTo>
                  <a:pt x="1245451" y="31629"/>
                </a:lnTo>
                <a:lnTo>
                  <a:pt x="1282577" y="54672"/>
                </a:lnTo>
                <a:lnTo>
                  <a:pt x="1315593" y="82994"/>
                </a:lnTo>
                <a:lnTo>
                  <a:pt x="1343914" y="116009"/>
                </a:lnTo>
                <a:lnTo>
                  <a:pt x="1366958" y="153135"/>
                </a:lnTo>
                <a:lnTo>
                  <a:pt x="1384140" y="193787"/>
                </a:lnTo>
                <a:lnTo>
                  <a:pt x="1394878" y="237382"/>
                </a:lnTo>
                <a:lnTo>
                  <a:pt x="1398587" y="283337"/>
                </a:lnTo>
                <a:lnTo>
                  <a:pt x="1394878" y="329325"/>
                </a:lnTo>
                <a:lnTo>
                  <a:pt x="1384140" y="372948"/>
                </a:lnTo>
                <a:lnTo>
                  <a:pt x="1366958" y="413621"/>
                </a:lnTo>
                <a:lnTo>
                  <a:pt x="1343914" y="450763"/>
                </a:lnTo>
                <a:lnTo>
                  <a:pt x="1315593" y="483790"/>
                </a:lnTo>
                <a:lnTo>
                  <a:pt x="1282577" y="512119"/>
                </a:lnTo>
                <a:lnTo>
                  <a:pt x="1245451" y="535168"/>
                </a:lnTo>
                <a:lnTo>
                  <a:pt x="1204799" y="552353"/>
                </a:lnTo>
                <a:lnTo>
                  <a:pt x="1161204" y="563091"/>
                </a:lnTo>
                <a:lnTo>
                  <a:pt x="1115250" y="566801"/>
                </a:lnTo>
                <a:lnTo>
                  <a:pt x="283375" y="566801"/>
                </a:lnTo>
                <a:lnTo>
                  <a:pt x="237410" y="563091"/>
                </a:lnTo>
                <a:lnTo>
                  <a:pt x="193807" y="552353"/>
                </a:lnTo>
                <a:lnTo>
                  <a:pt x="153148" y="535168"/>
                </a:lnTo>
                <a:lnTo>
                  <a:pt x="116018" y="512119"/>
                </a:lnTo>
                <a:lnTo>
                  <a:pt x="82999" y="483790"/>
                </a:lnTo>
                <a:lnTo>
                  <a:pt x="54675" y="450763"/>
                </a:lnTo>
                <a:lnTo>
                  <a:pt x="31630" y="413621"/>
                </a:lnTo>
                <a:lnTo>
                  <a:pt x="14446" y="372948"/>
                </a:lnTo>
                <a:lnTo>
                  <a:pt x="3708" y="329325"/>
                </a:lnTo>
                <a:lnTo>
                  <a:pt x="939" y="306590"/>
                </a:lnTo>
                <a:lnTo>
                  <a:pt x="0" y="283337"/>
                </a:lnTo>
                <a:close/>
              </a:path>
            </a:pathLst>
          </a:custGeom>
          <a:ln w="19050">
            <a:solidFill>
              <a:srgbClr val="F8F8F8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74980" y="893698"/>
            <a:ext cx="9398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 indent="152400">
              <a:lnSpc>
                <a:spcPct val="100000"/>
              </a:lnSpc>
            </a:pPr>
            <a:r>
              <a:rPr dirty="0" sz="1200" b="1">
                <a:solidFill>
                  <a:srgbClr val="1C1C1C"/>
                </a:solidFill>
                <a:latin typeface="微软雅黑"/>
                <a:cs typeface="微软雅黑"/>
              </a:rPr>
              <a:t>电子运单 加快发货效率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159752" y="914400"/>
            <a:ext cx="1488948" cy="6568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7123176" y="865250"/>
            <a:ext cx="1485900" cy="654050"/>
          </a:xfrm>
          <a:custGeom>
            <a:avLst/>
            <a:gdLst/>
            <a:ahLst/>
            <a:cxnLst/>
            <a:rect l="l" t="t" r="r" b="b"/>
            <a:pathLst>
              <a:path w="1485900" h="654050">
                <a:moveTo>
                  <a:pt x="1158875" y="0"/>
                </a:moveTo>
                <a:lnTo>
                  <a:pt x="327025" y="0"/>
                </a:lnTo>
                <a:lnTo>
                  <a:pt x="300188" y="1083"/>
                </a:lnTo>
                <a:lnTo>
                  <a:pt x="248401" y="9497"/>
                </a:lnTo>
                <a:lnTo>
                  <a:pt x="199685" y="25683"/>
                </a:lnTo>
                <a:lnTo>
                  <a:pt x="154713" y="48969"/>
                </a:lnTo>
                <a:lnTo>
                  <a:pt x="114155" y="78683"/>
                </a:lnTo>
                <a:lnTo>
                  <a:pt x="78683" y="114155"/>
                </a:lnTo>
                <a:lnTo>
                  <a:pt x="48969" y="154713"/>
                </a:lnTo>
                <a:lnTo>
                  <a:pt x="25683" y="199685"/>
                </a:lnTo>
                <a:lnTo>
                  <a:pt x="9497" y="248401"/>
                </a:lnTo>
                <a:lnTo>
                  <a:pt x="1083" y="300188"/>
                </a:lnTo>
                <a:lnTo>
                  <a:pt x="0" y="327025"/>
                </a:lnTo>
                <a:lnTo>
                  <a:pt x="1083" y="353843"/>
                </a:lnTo>
                <a:lnTo>
                  <a:pt x="9497" y="405607"/>
                </a:lnTo>
                <a:lnTo>
                  <a:pt x="25683" y="454310"/>
                </a:lnTo>
                <a:lnTo>
                  <a:pt x="48969" y="499280"/>
                </a:lnTo>
                <a:lnTo>
                  <a:pt x="78683" y="539842"/>
                </a:lnTo>
                <a:lnTo>
                  <a:pt x="114155" y="575323"/>
                </a:lnTo>
                <a:lnTo>
                  <a:pt x="154713" y="605050"/>
                </a:lnTo>
                <a:lnTo>
                  <a:pt x="199685" y="628348"/>
                </a:lnTo>
                <a:lnTo>
                  <a:pt x="248401" y="644544"/>
                </a:lnTo>
                <a:lnTo>
                  <a:pt x="300188" y="652965"/>
                </a:lnTo>
                <a:lnTo>
                  <a:pt x="327025" y="654050"/>
                </a:lnTo>
                <a:lnTo>
                  <a:pt x="1158875" y="654050"/>
                </a:lnTo>
                <a:lnTo>
                  <a:pt x="1211916" y="649769"/>
                </a:lnTo>
                <a:lnTo>
                  <a:pt x="1262233" y="637376"/>
                </a:lnTo>
                <a:lnTo>
                  <a:pt x="1309154" y="617544"/>
                </a:lnTo>
                <a:lnTo>
                  <a:pt x="1352004" y="590948"/>
                </a:lnTo>
                <a:lnTo>
                  <a:pt x="1390110" y="558260"/>
                </a:lnTo>
                <a:lnTo>
                  <a:pt x="1422798" y="520154"/>
                </a:lnTo>
                <a:lnTo>
                  <a:pt x="1449394" y="477304"/>
                </a:lnTo>
                <a:lnTo>
                  <a:pt x="1469226" y="430383"/>
                </a:lnTo>
                <a:lnTo>
                  <a:pt x="1481619" y="380066"/>
                </a:lnTo>
                <a:lnTo>
                  <a:pt x="1485900" y="327025"/>
                </a:lnTo>
                <a:lnTo>
                  <a:pt x="1484815" y="300188"/>
                </a:lnTo>
                <a:lnTo>
                  <a:pt x="1476394" y="248401"/>
                </a:lnTo>
                <a:lnTo>
                  <a:pt x="1460198" y="199685"/>
                </a:lnTo>
                <a:lnTo>
                  <a:pt x="1436900" y="154713"/>
                </a:lnTo>
                <a:lnTo>
                  <a:pt x="1407173" y="114155"/>
                </a:lnTo>
                <a:lnTo>
                  <a:pt x="1371692" y="78683"/>
                </a:lnTo>
                <a:lnTo>
                  <a:pt x="1331130" y="48969"/>
                </a:lnTo>
                <a:lnTo>
                  <a:pt x="1286160" y="25683"/>
                </a:lnTo>
                <a:lnTo>
                  <a:pt x="1237457" y="9497"/>
                </a:lnTo>
                <a:lnTo>
                  <a:pt x="1185693" y="1083"/>
                </a:lnTo>
                <a:lnTo>
                  <a:pt x="115887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7148576" y="895350"/>
            <a:ext cx="1397000" cy="5668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148576" y="895350"/>
            <a:ext cx="1397000" cy="567055"/>
          </a:xfrm>
          <a:custGeom>
            <a:avLst/>
            <a:gdLst/>
            <a:ahLst/>
            <a:cxnLst/>
            <a:rect l="l" t="t" r="r" b="b"/>
            <a:pathLst>
              <a:path w="1397000" h="567055">
                <a:moveTo>
                  <a:pt x="0" y="283337"/>
                </a:moveTo>
                <a:lnTo>
                  <a:pt x="3705" y="237382"/>
                </a:lnTo>
                <a:lnTo>
                  <a:pt x="14434" y="193787"/>
                </a:lnTo>
                <a:lnTo>
                  <a:pt x="31605" y="153135"/>
                </a:lnTo>
                <a:lnTo>
                  <a:pt x="54636" y="116009"/>
                </a:lnTo>
                <a:lnTo>
                  <a:pt x="82946" y="82994"/>
                </a:lnTo>
                <a:lnTo>
                  <a:pt x="115955" y="54672"/>
                </a:lnTo>
                <a:lnTo>
                  <a:pt x="153079" y="31629"/>
                </a:lnTo>
                <a:lnTo>
                  <a:pt x="193739" y="14446"/>
                </a:lnTo>
                <a:lnTo>
                  <a:pt x="237351" y="3708"/>
                </a:lnTo>
                <a:lnTo>
                  <a:pt x="283337" y="0"/>
                </a:lnTo>
                <a:lnTo>
                  <a:pt x="1113535" y="0"/>
                </a:lnTo>
                <a:lnTo>
                  <a:pt x="1159524" y="3708"/>
                </a:lnTo>
                <a:lnTo>
                  <a:pt x="1203147" y="14446"/>
                </a:lnTo>
                <a:lnTo>
                  <a:pt x="1243820" y="31629"/>
                </a:lnTo>
                <a:lnTo>
                  <a:pt x="1280962" y="54672"/>
                </a:lnTo>
                <a:lnTo>
                  <a:pt x="1313989" y="82994"/>
                </a:lnTo>
                <a:lnTo>
                  <a:pt x="1342318" y="116009"/>
                </a:lnTo>
                <a:lnTo>
                  <a:pt x="1365367" y="153135"/>
                </a:lnTo>
                <a:lnTo>
                  <a:pt x="1382552" y="193787"/>
                </a:lnTo>
                <a:lnTo>
                  <a:pt x="1393290" y="237382"/>
                </a:lnTo>
                <a:lnTo>
                  <a:pt x="1397000" y="283337"/>
                </a:lnTo>
                <a:lnTo>
                  <a:pt x="1393290" y="329325"/>
                </a:lnTo>
                <a:lnTo>
                  <a:pt x="1382552" y="372948"/>
                </a:lnTo>
                <a:lnTo>
                  <a:pt x="1365367" y="413621"/>
                </a:lnTo>
                <a:lnTo>
                  <a:pt x="1342318" y="450763"/>
                </a:lnTo>
                <a:lnTo>
                  <a:pt x="1313989" y="483790"/>
                </a:lnTo>
                <a:lnTo>
                  <a:pt x="1280962" y="512119"/>
                </a:lnTo>
                <a:lnTo>
                  <a:pt x="1243820" y="535168"/>
                </a:lnTo>
                <a:lnTo>
                  <a:pt x="1203147" y="552353"/>
                </a:lnTo>
                <a:lnTo>
                  <a:pt x="1159524" y="563091"/>
                </a:lnTo>
                <a:lnTo>
                  <a:pt x="1113535" y="566801"/>
                </a:lnTo>
                <a:lnTo>
                  <a:pt x="283337" y="566801"/>
                </a:lnTo>
                <a:lnTo>
                  <a:pt x="237351" y="563091"/>
                </a:lnTo>
                <a:lnTo>
                  <a:pt x="193739" y="552353"/>
                </a:lnTo>
                <a:lnTo>
                  <a:pt x="153079" y="535168"/>
                </a:lnTo>
                <a:lnTo>
                  <a:pt x="115955" y="512119"/>
                </a:lnTo>
                <a:lnTo>
                  <a:pt x="82946" y="483790"/>
                </a:lnTo>
                <a:lnTo>
                  <a:pt x="54636" y="450763"/>
                </a:lnTo>
                <a:lnTo>
                  <a:pt x="31605" y="413621"/>
                </a:lnTo>
                <a:lnTo>
                  <a:pt x="14434" y="372948"/>
                </a:lnTo>
                <a:lnTo>
                  <a:pt x="3705" y="329325"/>
                </a:lnTo>
                <a:lnTo>
                  <a:pt x="938" y="306590"/>
                </a:lnTo>
                <a:lnTo>
                  <a:pt x="0" y="283337"/>
                </a:lnTo>
                <a:close/>
              </a:path>
            </a:pathLst>
          </a:custGeom>
          <a:ln w="19049">
            <a:solidFill>
              <a:srgbClr val="F8F8F8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7397242" y="973201"/>
            <a:ext cx="9398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200" spc="-5" b="1">
                <a:solidFill>
                  <a:srgbClr val="1C1C1C"/>
                </a:solidFill>
                <a:latin typeface="微软雅黑"/>
                <a:cs typeface="微软雅黑"/>
              </a:rPr>
              <a:t>库存前置</a:t>
            </a:r>
            <a:endParaRPr sz="12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</a:pPr>
            <a:r>
              <a:rPr dirty="0" sz="1200" b="1">
                <a:solidFill>
                  <a:srgbClr val="1C1C1C"/>
                </a:solidFill>
                <a:latin typeface="微软雅黑"/>
                <a:cs typeface="微软雅黑"/>
              </a:rPr>
              <a:t>本质提高时效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443100" y="1551050"/>
            <a:ext cx="688975" cy="847090"/>
          </a:xfrm>
          <a:custGeom>
            <a:avLst/>
            <a:gdLst/>
            <a:ahLst/>
            <a:cxnLst/>
            <a:rect l="l" t="t" r="r" b="b"/>
            <a:pathLst>
              <a:path w="688975" h="847089">
                <a:moveTo>
                  <a:pt x="108142" y="96255"/>
                </a:moveTo>
                <a:lnTo>
                  <a:pt x="71001" y="126188"/>
                </a:lnTo>
                <a:lnTo>
                  <a:pt x="651256" y="846709"/>
                </a:lnTo>
                <a:lnTo>
                  <a:pt x="688467" y="816863"/>
                </a:lnTo>
                <a:lnTo>
                  <a:pt x="108142" y="96255"/>
                </a:lnTo>
                <a:close/>
              </a:path>
              <a:path w="688975" h="847089">
                <a:moveTo>
                  <a:pt x="0" y="0"/>
                </a:moveTo>
                <a:lnTo>
                  <a:pt x="33909" y="156083"/>
                </a:lnTo>
                <a:lnTo>
                  <a:pt x="71001" y="126188"/>
                </a:lnTo>
                <a:lnTo>
                  <a:pt x="56007" y="107569"/>
                </a:lnTo>
                <a:lnTo>
                  <a:pt x="93218" y="77724"/>
                </a:lnTo>
                <a:lnTo>
                  <a:pt x="131136" y="77724"/>
                </a:lnTo>
                <a:lnTo>
                  <a:pt x="145161" y="66421"/>
                </a:lnTo>
                <a:lnTo>
                  <a:pt x="0" y="0"/>
                </a:lnTo>
                <a:close/>
              </a:path>
              <a:path w="688975" h="847089">
                <a:moveTo>
                  <a:pt x="93218" y="77724"/>
                </a:moveTo>
                <a:lnTo>
                  <a:pt x="56007" y="107569"/>
                </a:lnTo>
                <a:lnTo>
                  <a:pt x="71001" y="126188"/>
                </a:lnTo>
                <a:lnTo>
                  <a:pt x="108142" y="96255"/>
                </a:lnTo>
                <a:lnTo>
                  <a:pt x="93218" y="77724"/>
                </a:lnTo>
                <a:close/>
              </a:path>
              <a:path w="688975" h="847089">
                <a:moveTo>
                  <a:pt x="131136" y="77724"/>
                </a:moveTo>
                <a:lnTo>
                  <a:pt x="93218" y="77724"/>
                </a:lnTo>
                <a:lnTo>
                  <a:pt x="108142" y="96255"/>
                </a:lnTo>
                <a:lnTo>
                  <a:pt x="131136" y="7772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521577" y="1551050"/>
            <a:ext cx="768350" cy="819785"/>
          </a:xfrm>
          <a:custGeom>
            <a:avLst/>
            <a:gdLst/>
            <a:ahLst/>
            <a:cxnLst/>
            <a:rect l="l" t="t" r="r" b="b"/>
            <a:pathLst>
              <a:path w="768350" h="819785">
                <a:moveTo>
                  <a:pt x="653283" y="88007"/>
                </a:moveTo>
                <a:lnTo>
                  <a:pt x="0" y="786892"/>
                </a:lnTo>
                <a:lnTo>
                  <a:pt x="34671" y="819531"/>
                </a:lnTo>
                <a:lnTo>
                  <a:pt x="688081" y="120519"/>
                </a:lnTo>
                <a:lnTo>
                  <a:pt x="653283" y="88007"/>
                </a:lnTo>
                <a:close/>
              </a:path>
              <a:path w="768350" h="819785">
                <a:moveTo>
                  <a:pt x="747303" y="70612"/>
                </a:moveTo>
                <a:lnTo>
                  <a:pt x="669544" y="70612"/>
                </a:lnTo>
                <a:lnTo>
                  <a:pt x="704342" y="103124"/>
                </a:lnTo>
                <a:lnTo>
                  <a:pt x="688081" y="120519"/>
                </a:lnTo>
                <a:lnTo>
                  <a:pt x="722883" y="153035"/>
                </a:lnTo>
                <a:lnTo>
                  <a:pt x="747303" y="70612"/>
                </a:lnTo>
                <a:close/>
              </a:path>
              <a:path w="768350" h="819785">
                <a:moveTo>
                  <a:pt x="669544" y="70612"/>
                </a:moveTo>
                <a:lnTo>
                  <a:pt x="653283" y="88007"/>
                </a:lnTo>
                <a:lnTo>
                  <a:pt x="688081" y="120519"/>
                </a:lnTo>
                <a:lnTo>
                  <a:pt x="704342" y="103124"/>
                </a:lnTo>
                <a:lnTo>
                  <a:pt x="669544" y="70612"/>
                </a:lnTo>
                <a:close/>
              </a:path>
              <a:path w="768350" h="819785">
                <a:moveTo>
                  <a:pt x="768223" y="0"/>
                </a:moveTo>
                <a:lnTo>
                  <a:pt x="618490" y="55499"/>
                </a:lnTo>
                <a:lnTo>
                  <a:pt x="653283" y="88007"/>
                </a:lnTo>
                <a:lnTo>
                  <a:pt x="669544" y="70612"/>
                </a:lnTo>
                <a:lnTo>
                  <a:pt x="747303" y="70612"/>
                </a:lnTo>
                <a:lnTo>
                  <a:pt x="768223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6545198" y="2954401"/>
            <a:ext cx="744855" cy="984250"/>
          </a:xfrm>
          <a:custGeom>
            <a:avLst/>
            <a:gdLst/>
            <a:ahLst/>
            <a:cxnLst/>
            <a:rect l="l" t="t" r="r" b="b"/>
            <a:pathLst>
              <a:path w="744854" h="984250">
                <a:moveTo>
                  <a:pt x="639973" y="884106"/>
                </a:moveTo>
                <a:lnTo>
                  <a:pt x="601852" y="912622"/>
                </a:lnTo>
                <a:lnTo>
                  <a:pt x="744601" y="984186"/>
                </a:lnTo>
                <a:lnTo>
                  <a:pt x="729988" y="903097"/>
                </a:lnTo>
                <a:lnTo>
                  <a:pt x="654176" y="903097"/>
                </a:lnTo>
                <a:lnTo>
                  <a:pt x="639973" y="884106"/>
                </a:lnTo>
                <a:close/>
              </a:path>
              <a:path w="744854" h="984250">
                <a:moveTo>
                  <a:pt x="678188" y="855518"/>
                </a:moveTo>
                <a:lnTo>
                  <a:pt x="639973" y="884106"/>
                </a:lnTo>
                <a:lnTo>
                  <a:pt x="654176" y="903097"/>
                </a:lnTo>
                <a:lnTo>
                  <a:pt x="692403" y="874522"/>
                </a:lnTo>
                <a:lnTo>
                  <a:pt x="678188" y="855518"/>
                </a:lnTo>
                <a:close/>
              </a:path>
              <a:path w="744854" h="984250">
                <a:moveTo>
                  <a:pt x="716279" y="827024"/>
                </a:moveTo>
                <a:lnTo>
                  <a:pt x="678188" y="855518"/>
                </a:lnTo>
                <a:lnTo>
                  <a:pt x="692403" y="874522"/>
                </a:lnTo>
                <a:lnTo>
                  <a:pt x="654176" y="903097"/>
                </a:lnTo>
                <a:lnTo>
                  <a:pt x="729988" y="903097"/>
                </a:lnTo>
                <a:lnTo>
                  <a:pt x="716279" y="827024"/>
                </a:lnTo>
                <a:close/>
              </a:path>
              <a:path w="744854" h="984250">
                <a:moveTo>
                  <a:pt x="38226" y="0"/>
                </a:moveTo>
                <a:lnTo>
                  <a:pt x="0" y="28448"/>
                </a:lnTo>
                <a:lnTo>
                  <a:pt x="639973" y="884106"/>
                </a:lnTo>
                <a:lnTo>
                  <a:pt x="678188" y="855518"/>
                </a:lnTo>
                <a:lnTo>
                  <a:pt x="3822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1570100" y="2955163"/>
            <a:ext cx="622935" cy="888365"/>
          </a:xfrm>
          <a:custGeom>
            <a:avLst/>
            <a:gdLst/>
            <a:ahLst/>
            <a:cxnLst/>
            <a:rect l="l" t="t" r="r" b="b"/>
            <a:pathLst>
              <a:path w="622935" h="888364">
                <a:moveTo>
                  <a:pt x="22225" y="729996"/>
                </a:moveTo>
                <a:lnTo>
                  <a:pt x="0" y="888111"/>
                </a:lnTo>
                <a:lnTo>
                  <a:pt x="139826" y="811149"/>
                </a:lnTo>
                <a:lnTo>
                  <a:pt x="128968" y="803656"/>
                </a:lnTo>
                <a:lnTo>
                  <a:pt x="87122" y="803656"/>
                </a:lnTo>
                <a:lnTo>
                  <a:pt x="47879" y="776605"/>
                </a:lnTo>
                <a:lnTo>
                  <a:pt x="61387" y="757020"/>
                </a:lnTo>
                <a:lnTo>
                  <a:pt x="22225" y="729996"/>
                </a:lnTo>
                <a:close/>
              </a:path>
              <a:path w="622935" h="888364">
                <a:moveTo>
                  <a:pt x="61387" y="757020"/>
                </a:moveTo>
                <a:lnTo>
                  <a:pt x="47879" y="776605"/>
                </a:lnTo>
                <a:lnTo>
                  <a:pt x="87122" y="803656"/>
                </a:lnTo>
                <a:lnTo>
                  <a:pt x="100615" y="784090"/>
                </a:lnTo>
                <a:lnTo>
                  <a:pt x="61387" y="757020"/>
                </a:lnTo>
                <a:close/>
              </a:path>
              <a:path w="622935" h="888364">
                <a:moveTo>
                  <a:pt x="100615" y="784090"/>
                </a:moveTo>
                <a:lnTo>
                  <a:pt x="87122" y="803656"/>
                </a:lnTo>
                <a:lnTo>
                  <a:pt x="128968" y="803656"/>
                </a:lnTo>
                <a:lnTo>
                  <a:pt x="100615" y="784090"/>
                </a:lnTo>
                <a:close/>
              </a:path>
              <a:path w="622935" h="888364">
                <a:moveTo>
                  <a:pt x="583565" y="0"/>
                </a:moveTo>
                <a:lnTo>
                  <a:pt x="61387" y="757020"/>
                </a:lnTo>
                <a:lnTo>
                  <a:pt x="100615" y="784090"/>
                </a:lnTo>
                <a:lnTo>
                  <a:pt x="622807" y="26924"/>
                </a:lnTo>
                <a:lnTo>
                  <a:pt x="583565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700"/>
              <a:t>案例：菜鸟基于大数据</a:t>
            </a:r>
            <a:r>
              <a:rPr dirty="0" sz="2700" spc="5"/>
              <a:t>的</a:t>
            </a:r>
            <a:r>
              <a:rPr dirty="0" sz="2700"/>
              <a:t>”物流雷达预警系统”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4572000" y="1924050"/>
            <a:ext cx="3960749" cy="272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98487" y="1924050"/>
            <a:ext cx="3902075" cy="272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9590" y="936497"/>
            <a:ext cx="6198235" cy="872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dirty="0" sz="1600" spc="-10">
                <a:solidFill>
                  <a:srgbClr val="252525"/>
                </a:solidFill>
                <a:latin typeface="Arial"/>
                <a:cs typeface="Arial"/>
              </a:rPr>
              <a:t>•</a:t>
            </a:r>
            <a:r>
              <a:rPr dirty="0" sz="1600" spc="-1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实现对全国物流网络每个节点、线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路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的繁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忙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程度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和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未来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包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裹量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预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测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299085" algn="l"/>
              </a:tabLst>
            </a:pPr>
            <a:r>
              <a:rPr dirty="0" sz="1600" spc="-10">
                <a:solidFill>
                  <a:srgbClr val="252525"/>
                </a:solidFill>
                <a:latin typeface="Arial"/>
                <a:cs typeface="Arial"/>
              </a:rPr>
              <a:t>•</a:t>
            </a:r>
            <a:r>
              <a:rPr dirty="0" sz="1600" spc="-1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与交通部、国家气象局合作，数据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实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时分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享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给全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国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十几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大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物流</a:t>
            </a:r>
            <a:r>
              <a:rPr dirty="0" sz="1600" spc="-10">
                <a:solidFill>
                  <a:srgbClr val="252525"/>
                </a:solidFill>
                <a:latin typeface="微软雅黑"/>
                <a:cs typeface="微软雅黑"/>
              </a:rPr>
              <a:t>公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司</a:t>
            </a:r>
            <a:endParaRPr sz="16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  <a:tabLst>
                <a:tab pos="299085" algn="l"/>
              </a:tabLst>
            </a:pPr>
            <a:r>
              <a:rPr dirty="0" sz="1600" spc="-10">
                <a:solidFill>
                  <a:srgbClr val="252525"/>
                </a:solidFill>
                <a:latin typeface="Arial"/>
                <a:cs typeface="Arial"/>
              </a:rPr>
              <a:t>•</a:t>
            </a:r>
            <a:r>
              <a:rPr dirty="0" sz="1600" spc="-1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1600" spc="-25">
                <a:solidFill>
                  <a:srgbClr val="252525"/>
                </a:solidFill>
                <a:latin typeface="微软雅黑"/>
                <a:cs typeface="微软雅黑"/>
              </a:rPr>
              <a:t>一周多的时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间</a:t>
            </a:r>
            <a:r>
              <a:rPr dirty="0" sz="1600" spc="-25">
                <a:solidFill>
                  <a:srgbClr val="252525"/>
                </a:solidFill>
                <a:latin typeface="微软雅黑"/>
                <a:cs typeface="微软雅黑"/>
              </a:rPr>
              <a:t>，</a:t>
            </a:r>
            <a:r>
              <a:rPr dirty="0" sz="1600" spc="-15">
                <a:solidFill>
                  <a:srgbClr val="252525"/>
                </a:solidFill>
                <a:latin typeface="微软雅黑"/>
                <a:cs typeface="微软雅黑"/>
              </a:rPr>
              <a:t>2014</a:t>
            </a:r>
            <a:r>
              <a:rPr dirty="0" sz="1600" spc="-25">
                <a:solidFill>
                  <a:srgbClr val="252525"/>
                </a:solidFill>
                <a:latin typeface="微软雅黑"/>
                <a:cs typeface="微软雅黑"/>
              </a:rPr>
              <a:t>“双十一”</a:t>
            </a:r>
            <a:r>
              <a:rPr dirty="0" sz="1600" spc="-15">
                <a:solidFill>
                  <a:srgbClr val="252525"/>
                </a:solidFill>
                <a:latin typeface="微软雅黑"/>
                <a:cs typeface="微软雅黑"/>
              </a:rPr>
              <a:t>2.7</a:t>
            </a:r>
            <a:r>
              <a:rPr dirty="0" sz="1600">
                <a:solidFill>
                  <a:srgbClr val="252525"/>
                </a:solidFill>
                <a:latin typeface="微软雅黑"/>
                <a:cs typeface="微软雅黑"/>
              </a:rPr>
              <a:t>8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亿</a:t>
            </a:r>
            <a:r>
              <a:rPr dirty="0" sz="1600" spc="-25">
                <a:solidFill>
                  <a:srgbClr val="252525"/>
                </a:solidFill>
                <a:latin typeface="微软雅黑"/>
                <a:cs typeface="微软雅黑"/>
              </a:rPr>
              <a:t>个</a:t>
            </a:r>
            <a:r>
              <a:rPr dirty="0" sz="1600" spc="-15">
                <a:solidFill>
                  <a:srgbClr val="252525"/>
                </a:solidFill>
                <a:latin typeface="微软雅黑"/>
                <a:cs typeface="微软雅黑"/>
              </a:rPr>
              <a:t>包</a:t>
            </a:r>
            <a:r>
              <a:rPr dirty="0" sz="1600" spc="-25">
                <a:solidFill>
                  <a:srgbClr val="252525"/>
                </a:solidFill>
                <a:latin typeface="微软雅黑"/>
                <a:cs typeface="微软雅黑"/>
              </a:rPr>
              <a:t>裹</a:t>
            </a:r>
            <a:r>
              <a:rPr dirty="0" sz="1600" spc="-15">
                <a:solidFill>
                  <a:srgbClr val="252525"/>
                </a:solidFill>
                <a:latin typeface="微软雅黑"/>
                <a:cs typeface="微软雅黑"/>
              </a:rPr>
              <a:t>8</a:t>
            </a:r>
            <a:r>
              <a:rPr dirty="0" sz="1600">
                <a:solidFill>
                  <a:srgbClr val="252525"/>
                </a:solidFill>
                <a:latin typeface="微软雅黑"/>
                <a:cs typeface="微软雅黑"/>
              </a:rPr>
              <a:t>0</a:t>
            </a:r>
            <a:r>
              <a:rPr dirty="0" sz="1600" spc="-25">
                <a:solidFill>
                  <a:srgbClr val="252525"/>
                </a:solidFill>
                <a:latin typeface="微软雅黑"/>
                <a:cs typeface="微软雅黑"/>
              </a:rPr>
              <a:t>%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顺</a:t>
            </a:r>
            <a:r>
              <a:rPr dirty="0" sz="1600" spc="-15">
                <a:solidFill>
                  <a:srgbClr val="252525"/>
                </a:solidFill>
                <a:latin typeface="微软雅黑"/>
                <a:cs typeface="微软雅黑"/>
              </a:rPr>
              <a:t>利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完</a:t>
            </a:r>
            <a:r>
              <a:rPr dirty="0" sz="1600" spc="-25">
                <a:solidFill>
                  <a:srgbClr val="252525"/>
                </a:solidFill>
                <a:latin typeface="微软雅黑"/>
                <a:cs typeface="微软雅黑"/>
              </a:rPr>
              <a:t>成</a:t>
            </a:r>
            <a:r>
              <a:rPr dirty="0" sz="1600" spc="-15">
                <a:solidFill>
                  <a:srgbClr val="252525"/>
                </a:solidFill>
                <a:latin typeface="微软雅黑"/>
                <a:cs typeface="微软雅黑"/>
              </a:rPr>
              <a:t>签</a:t>
            </a:r>
            <a:r>
              <a:rPr dirty="0" sz="1600" spc="-20">
                <a:solidFill>
                  <a:srgbClr val="252525"/>
                </a:solidFill>
                <a:latin typeface="微软雅黑"/>
                <a:cs typeface="微软雅黑"/>
              </a:rPr>
              <a:t>收</a:t>
            </a:r>
            <a:endParaRPr sz="16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400"/>
              <a:t>互联网对流通体系的改变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534025" y="2698750"/>
            <a:ext cx="468312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3708400" y="2924175"/>
            <a:ext cx="1821180" cy="152400"/>
          </a:xfrm>
          <a:custGeom>
            <a:avLst/>
            <a:gdLst/>
            <a:ahLst/>
            <a:cxnLst/>
            <a:rect l="l" t="t" r="r" b="b"/>
            <a:pathLst>
              <a:path w="1821179" h="152400">
                <a:moveTo>
                  <a:pt x="381000" y="0"/>
                </a:moveTo>
                <a:lnTo>
                  <a:pt x="0" y="76200"/>
                </a:lnTo>
                <a:lnTo>
                  <a:pt x="381000" y="152400"/>
                </a:lnTo>
                <a:lnTo>
                  <a:pt x="381000" y="114300"/>
                </a:lnTo>
                <a:lnTo>
                  <a:pt x="342900" y="114300"/>
                </a:lnTo>
                <a:lnTo>
                  <a:pt x="342900" y="38100"/>
                </a:lnTo>
                <a:lnTo>
                  <a:pt x="381000" y="38100"/>
                </a:lnTo>
                <a:lnTo>
                  <a:pt x="381000" y="0"/>
                </a:lnTo>
                <a:close/>
              </a:path>
              <a:path w="1821179" h="152400">
                <a:moveTo>
                  <a:pt x="381000" y="38100"/>
                </a:moveTo>
                <a:lnTo>
                  <a:pt x="342900" y="38100"/>
                </a:lnTo>
                <a:lnTo>
                  <a:pt x="342900" y="114300"/>
                </a:lnTo>
                <a:lnTo>
                  <a:pt x="381000" y="114300"/>
                </a:lnTo>
                <a:lnTo>
                  <a:pt x="381000" y="38100"/>
                </a:lnTo>
                <a:close/>
              </a:path>
              <a:path w="1821179" h="152400">
                <a:moveTo>
                  <a:pt x="1820926" y="38100"/>
                </a:moveTo>
                <a:lnTo>
                  <a:pt x="381000" y="38100"/>
                </a:lnTo>
                <a:lnTo>
                  <a:pt x="381000" y="114300"/>
                </a:lnTo>
                <a:lnTo>
                  <a:pt x="1820926" y="114300"/>
                </a:lnTo>
                <a:lnTo>
                  <a:pt x="1820926" y="3810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68726" y="2690812"/>
            <a:ext cx="539750" cy="541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00227" y="1816607"/>
            <a:ext cx="2881884" cy="963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31775" y="1735201"/>
            <a:ext cx="2840228" cy="922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31775" y="1735201"/>
            <a:ext cx="2840355" cy="922655"/>
          </a:xfrm>
          <a:custGeom>
            <a:avLst/>
            <a:gdLst/>
            <a:ahLst/>
            <a:cxnLst/>
            <a:rect l="l" t="t" r="r" b="b"/>
            <a:pathLst>
              <a:path w="2840355" h="922655">
                <a:moveTo>
                  <a:pt x="0" y="100329"/>
                </a:moveTo>
                <a:lnTo>
                  <a:pt x="9050" y="58667"/>
                </a:lnTo>
                <a:lnTo>
                  <a:pt x="33536" y="25511"/>
                </a:lnTo>
                <a:lnTo>
                  <a:pt x="69461" y="4867"/>
                </a:lnTo>
                <a:lnTo>
                  <a:pt x="2739771" y="0"/>
                </a:lnTo>
                <a:lnTo>
                  <a:pt x="2754386" y="1054"/>
                </a:lnTo>
                <a:lnTo>
                  <a:pt x="2793719" y="15684"/>
                </a:lnTo>
                <a:lnTo>
                  <a:pt x="2823176" y="44399"/>
                </a:lnTo>
                <a:lnTo>
                  <a:pt x="2838767" y="83193"/>
                </a:lnTo>
                <a:lnTo>
                  <a:pt x="2840228" y="821944"/>
                </a:lnTo>
                <a:lnTo>
                  <a:pt x="2839173" y="836528"/>
                </a:lnTo>
                <a:lnTo>
                  <a:pt x="2824537" y="875798"/>
                </a:lnTo>
                <a:lnTo>
                  <a:pt x="2795797" y="905228"/>
                </a:lnTo>
                <a:lnTo>
                  <a:pt x="2756943" y="920813"/>
                </a:lnTo>
                <a:lnTo>
                  <a:pt x="100444" y="922274"/>
                </a:lnTo>
                <a:lnTo>
                  <a:pt x="85833" y="921219"/>
                </a:lnTo>
                <a:lnTo>
                  <a:pt x="46508" y="906587"/>
                </a:lnTo>
                <a:lnTo>
                  <a:pt x="17051" y="877869"/>
                </a:lnTo>
                <a:lnTo>
                  <a:pt x="1459" y="839071"/>
                </a:lnTo>
                <a:lnTo>
                  <a:pt x="0" y="10032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301193" y="1821433"/>
            <a:ext cx="617867" cy="7586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01193" y="1821433"/>
            <a:ext cx="618490" cy="758825"/>
          </a:xfrm>
          <a:custGeom>
            <a:avLst/>
            <a:gdLst/>
            <a:ahLst/>
            <a:cxnLst/>
            <a:rect l="l" t="t" r="r" b="b"/>
            <a:pathLst>
              <a:path w="618490" h="758825">
                <a:moveTo>
                  <a:pt x="0" y="73659"/>
                </a:moveTo>
                <a:lnTo>
                  <a:pt x="11998" y="33312"/>
                </a:lnTo>
                <a:lnTo>
                  <a:pt x="43046" y="6630"/>
                </a:lnTo>
                <a:lnTo>
                  <a:pt x="544207" y="0"/>
                </a:lnTo>
                <a:lnTo>
                  <a:pt x="558696" y="1421"/>
                </a:lnTo>
                <a:lnTo>
                  <a:pt x="595295" y="20565"/>
                </a:lnTo>
                <a:lnTo>
                  <a:pt x="615820" y="56317"/>
                </a:lnTo>
                <a:lnTo>
                  <a:pt x="617867" y="685038"/>
                </a:lnTo>
                <a:lnTo>
                  <a:pt x="616442" y="699516"/>
                </a:lnTo>
                <a:lnTo>
                  <a:pt x="597269" y="736111"/>
                </a:lnTo>
                <a:lnTo>
                  <a:pt x="561521" y="756649"/>
                </a:lnTo>
                <a:lnTo>
                  <a:pt x="73659" y="758697"/>
                </a:lnTo>
                <a:lnTo>
                  <a:pt x="59171" y="757271"/>
                </a:lnTo>
                <a:lnTo>
                  <a:pt x="22571" y="738086"/>
                </a:lnTo>
                <a:lnTo>
                  <a:pt x="2046" y="702339"/>
                </a:lnTo>
                <a:lnTo>
                  <a:pt x="0" y="7365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39382" y="1868932"/>
            <a:ext cx="306158" cy="373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60604" y="1863851"/>
            <a:ext cx="667512" cy="3474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17804" y="1863851"/>
            <a:ext cx="256032" cy="3474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60604" y="2046732"/>
            <a:ext cx="667512" cy="3474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17804" y="2046732"/>
            <a:ext cx="256032" cy="347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260604" y="2229611"/>
            <a:ext cx="362712" cy="3474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13004" y="2229611"/>
            <a:ext cx="256032" cy="347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45440" y="1910207"/>
            <a:ext cx="267589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681355" algn="l"/>
              </a:tabLst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物流覆	</a:t>
            </a:r>
            <a:r>
              <a:rPr dirty="0" sz="1200" b="1">
                <a:latin typeface="微软雅黑"/>
                <a:cs typeface="微软雅黑"/>
              </a:rPr>
              <a:t>电子商务突破了空间限制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tabLst>
                <a:tab pos="681355" algn="l"/>
              </a:tabLst>
            </a:pP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盖度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扩	</a:t>
            </a:r>
            <a:r>
              <a:rPr dirty="0" sz="1200" b="1">
                <a:latin typeface="微软雅黑"/>
                <a:cs typeface="微软雅黑"/>
              </a:rPr>
              <a:t>农村等传统商贸基础设施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tabLst>
                <a:tab pos="681355" algn="l"/>
              </a:tabLst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大	</a:t>
            </a:r>
            <a:r>
              <a:rPr dirty="0" sz="1200" spc="-5" b="1">
                <a:latin typeface="微软雅黑"/>
                <a:cs typeface="微软雅黑"/>
              </a:rPr>
              <a:t>不足的地区也可以无差别消费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3943" y="3128772"/>
            <a:ext cx="2880360" cy="9631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245656" y="3048000"/>
            <a:ext cx="2838538" cy="9223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45656" y="3048000"/>
            <a:ext cx="2839085" cy="922655"/>
          </a:xfrm>
          <a:custGeom>
            <a:avLst/>
            <a:gdLst/>
            <a:ahLst/>
            <a:cxnLst/>
            <a:rect l="l" t="t" r="r" b="b"/>
            <a:pathLst>
              <a:path w="2839085" h="922654">
                <a:moveTo>
                  <a:pt x="0" y="100330"/>
                </a:moveTo>
                <a:lnTo>
                  <a:pt x="9050" y="58667"/>
                </a:lnTo>
                <a:lnTo>
                  <a:pt x="33536" y="25511"/>
                </a:lnTo>
                <a:lnTo>
                  <a:pt x="69461" y="4867"/>
                </a:lnTo>
                <a:lnTo>
                  <a:pt x="2738081" y="0"/>
                </a:lnTo>
                <a:lnTo>
                  <a:pt x="2752697" y="1054"/>
                </a:lnTo>
                <a:lnTo>
                  <a:pt x="2792029" y="15684"/>
                </a:lnTo>
                <a:lnTo>
                  <a:pt x="2821487" y="44399"/>
                </a:lnTo>
                <a:lnTo>
                  <a:pt x="2837078" y="83193"/>
                </a:lnTo>
                <a:lnTo>
                  <a:pt x="2838538" y="821944"/>
                </a:lnTo>
                <a:lnTo>
                  <a:pt x="2837485" y="836536"/>
                </a:lnTo>
                <a:lnTo>
                  <a:pt x="2822857" y="875824"/>
                </a:lnTo>
                <a:lnTo>
                  <a:pt x="2794133" y="905268"/>
                </a:lnTo>
                <a:lnTo>
                  <a:pt x="2755298" y="920868"/>
                </a:lnTo>
                <a:lnTo>
                  <a:pt x="100444" y="922337"/>
                </a:lnTo>
                <a:lnTo>
                  <a:pt x="85838" y="921283"/>
                </a:lnTo>
                <a:lnTo>
                  <a:pt x="46523" y="906654"/>
                </a:lnTo>
                <a:lnTo>
                  <a:pt x="17068" y="877937"/>
                </a:lnTo>
                <a:lnTo>
                  <a:pt x="1467" y="839130"/>
                </a:lnTo>
                <a:lnTo>
                  <a:pt x="0" y="10033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33298" y="3134232"/>
            <a:ext cx="617867" cy="7542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33298" y="3134232"/>
            <a:ext cx="617855" cy="754380"/>
          </a:xfrm>
          <a:custGeom>
            <a:avLst/>
            <a:gdLst/>
            <a:ahLst/>
            <a:cxnLst/>
            <a:rect l="l" t="t" r="r" b="b"/>
            <a:pathLst>
              <a:path w="617855" h="754379">
                <a:moveTo>
                  <a:pt x="0" y="73660"/>
                </a:moveTo>
                <a:lnTo>
                  <a:pt x="11998" y="33312"/>
                </a:lnTo>
                <a:lnTo>
                  <a:pt x="43046" y="6630"/>
                </a:lnTo>
                <a:lnTo>
                  <a:pt x="544207" y="0"/>
                </a:lnTo>
                <a:lnTo>
                  <a:pt x="558696" y="1421"/>
                </a:lnTo>
                <a:lnTo>
                  <a:pt x="595295" y="20565"/>
                </a:lnTo>
                <a:lnTo>
                  <a:pt x="615820" y="56317"/>
                </a:lnTo>
                <a:lnTo>
                  <a:pt x="617867" y="680593"/>
                </a:lnTo>
                <a:lnTo>
                  <a:pt x="616443" y="695070"/>
                </a:lnTo>
                <a:lnTo>
                  <a:pt x="597272" y="731669"/>
                </a:lnTo>
                <a:lnTo>
                  <a:pt x="561529" y="752214"/>
                </a:lnTo>
                <a:lnTo>
                  <a:pt x="73659" y="754265"/>
                </a:lnTo>
                <a:lnTo>
                  <a:pt x="59172" y="752839"/>
                </a:lnTo>
                <a:lnTo>
                  <a:pt x="22575" y="733650"/>
                </a:lnTo>
                <a:lnTo>
                  <a:pt x="2048" y="697903"/>
                </a:lnTo>
                <a:lnTo>
                  <a:pt x="0" y="7366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13943" y="3144011"/>
            <a:ext cx="667512" cy="3474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71144" y="3144011"/>
            <a:ext cx="256031" cy="3474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13943" y="3326891"/>
            <a:ext cx="667512" cy="3474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71144" y="3326891"/>
            <a:ext cx="256031" cy="3474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13943" y="3509771"/>
            <a:ext cx="362712" cy="3474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66344" y="3509771"/>
            <a:ext cx="256031" cy="3474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98170" y="3190367"/>
            <a:ext cx="48260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电商新 型城镇 化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4839" y="3244595"/>
            <a:ext cx="200660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新型产业集聚的辐射周边区 域，带动支撑、衍生服务业和 其他行业，形成新型城镇化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04203" y="1842516"/>
            <a:ext cx="2622804" cy="9646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135751" y="1762125"/>
            <a:ext cx="2581275" cy="9224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135751" y="1762125"/>
            <a:ext cx="2581275" cy="922655"/>
          </a:xfrm>
          <a:custGeom>
            <a:avLst/>
            <a:gdLst/>
            <a:ahLst/>
            <a:cxnLst/>
            <a:rect l="l" t="t" r="r" b="b"/>
            <a:pathLst>
              <a:path w="2581275" h="922655">
                <a:moveTo>
                  <a:pt x="0" y="100457"/>
                </a:moveTo>
                <a:lnTo>
                  <a:pt x="9045" y="58719"/>
                </a:lnTo>
                <a:lnTo>
                  <a:pt x="33510" y="25527"/>
                </a:lnTo>
                <a:lnTo>
                  <a:pt x="69389" y="4870"/>
                </a:lnTo>
                <a:lnTo>
                  <a:pt x="2480818" y="0"/>
                </a:lnTo>
                <a:lnTo>
                  <a:pt x="2495396" y="1053"/>
                </a:lnTo>
                <a:lnTo>
                  <a:pt x="2534680" y="15671"/>
                </a:lnTo>
                <a:lnTo>
                  <a:pt x="2564155" y="44379"/>
                </a:lnTo>
                <a:lnTo>
                  <a:pt x="2579795" y="83195"/>
                </a:lnTo>
                <a:lnTo>
                  <a:pt x="2581275" y="821944"/>
                </a:lnTo>
                <a:lnTo>
                  <a:pt x="2580218" y="836522"/>
                </a:lnTo>
                <a:lnTo>
                  <a:pt x="2565572" y="875806"/>
                </a:lnTo>
                <a:lnTo>
                  <a:pt x="2536839" y="905281"/>
                </a:lnTo>
                <a:lnTo>
                  <a:pt x="2498047" y="920921"/>
                </a:lnTo>
                <a:lnTo>
                  <a:pt x="100329" y="922401"/>
                </a:lnTo>
                <a:lnTo>
                  <a:pt x="85745" y="921343"/>
                </a:lnTo>
                <a:lnTo>
                  <a:pt x="46475" y="906679"/>
                </a:lnTo>
                <a:lnTo>
                  <a:pt x="17045" y="877914"/>
                </a:lnTo>
                <a:lnTo>
                  <a:pt x="1460" y="839084"/>
                </a:lnTo>
                <a:lnTo>
                  <a:pt x="0" y="10045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6183376" y="1857375"/>
            <a:ext cx="617855" cy="754380"/>
          </a:xfrm>
          <a:custGeom>
            <a:avLst/>
            <a:gdLst/>
            <a:ahLst/>
            <a:cxnLst/>
            <a:rect l="l" t="t" r="r" b="b"/>
            <a:pathLst>
              <a:path w="617854" h="754380">
                <a:moveTo>
                  <a:pt x="543814" y="0"/>
                </a:moveTo>
                <a:lnTo>
                  <a:pt x="70640" y="55"/>
                </a:lnTo>
                <a:lnTo>
                  <a:pt x="31020" y="13553"/>
                </a:lnTo>
                <a:lnTo>
                  <a:pt x="5511" y="45637"/>
                </a:lnTo>
                <a:lnTo>
                  <a:pt x="0" y="73660"/>
                </a:lnTo>
                <a:lnTo>
                  <a:pt x="55" y="683359"/>
                </a:lnTo>
                <a:lnTo>
                  <a:pt x="13510" y="723021"/>
                </a:lnTo>
                <a:lnTo>
                  <a:pt x="45529" y="748595"/>
                </a:lnTo>
                <a:lnTo>
                  <a:pt x="73533" y="754126"/>
                </a:lnTo>
                <a:lnTo>
                  <a:pt x="546808" y="754066"/>
                </a:lnTo>
                <a:lnTo>
                  <a:pt x="586418" y="740537"/>
                </a:lnTo>
                <a:lnTo>
                  <a:pt x="611952" y="708466"/>
                </a:lnTo>
                <a:lnTo>
                  <a:pt x="617474" y="680466"/>
                </a:lnTo>
                <a:lnTo>
                  <a:pt x="617414" y="70665"/>
                </a:lnTo>
                <a:lnTo>
                  <a:pt x="603885" y="31055"/>
                </a:lnTo>
                <a:lnTo>
                  <a:pt x="571814" y="5521"/>
                </a:lnTo>
                <a:lnTo>
                  <a:pt x="543814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183376" y="1857375"/>
            <a:ext cx="617855" cy="754380"/>
          </a:xfrm>
          <a:custGeom>
            <a:avLst/>
            <a:gdLst/>
            <a:ahLst/>
            <a:cxnLst/>
            <a:rect l="l" t="t" r="r" b="b"/>
            <a:pathLst>
              <a:path w="617854" h="754380">
                <a:moveTo>
                  <a:pt x="0" y="73660"/>
                </a:moveTo>
                <a:lnTo>
                  <a:pt x="11989" y="33339"/>
                </a:lnTo>
                <a:lnTo>
                  <a:pt x="43024" y="6620"/>
                </a:lnTo>
                <a:lnTo>
                  <a:pt x="543814" y="0"/>
                </a:lnTo>
                <a:lnTo>
                  <a:pt x="558292" y="1426"/>
                </a:lnTo>
                <a:lnTo>
                  <a:pt x="594887" y="20611"/>
                </a:lnTo>
                <a:lnTo>
                  <a:pt x="615425" y="56358"/>
                </a:lnTo>
                <a:lnTo>
                  <a:pt x="617474" y="680466"/>
                </a:lnTo>
                <a:lnTo>
                  <a:pt x="616047" y="694944"/>
                </a:lnTo>
                <a:lnTo>
                  <a:pt x="596862" y="731539"/>
                </a:lnTo>
                <a:lnTo>
                  <a:pt x="561115" y="752077"/>
                </a:lnTo>
                <a:lnTo>
                  <a:pt x="73533" y="754126"/>
                </a:lnTo>
                <a:lnTo>
                  <a:pt x="59048" y="752697"/>
                </a:lnTo>
                <a:lnTo>
                  <a:pt x="22486" y="733480"/>
                </a:lnTo>
                <a:lnTo>
                  <a:pt x="2021" y="697683"/>
                </a:lnTo>
                <a:lnTo>
                  <a:pt x="0" y="7366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242303" y="1900427"/>
            <a:ext cx="515111" cy="3474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547104" y="1900427"/>
            <a:ext cx="256031" cy="3474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242303" y="2083307"/>
            <a:ext cx="515111" cy="3474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547104" y="2083307"/>
            <a:ext cx="256031" cy="34747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242303" y="2266188"/>
            <a:ext cx="515111" cy="3474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547104" y="2266188"/>
            <a:ext cx="256031" cy="3474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6327394" y="1946401"/>
            <a:ext cx="2379980" cy="561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  <a:tabLst>
                <a:tab pos="542925" algn="l"/>
              </a:tabLst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产业	</a:t>
            </a:r>
            <a:r>
              <a:rPr dirty="0" sz="1200" spc="-15" b="1">
                <a:latin typeface="微软雅黑"/>
                <a:cs typeface="微软雅黑"/>
              </a:rPr>
              <a:t>C2B</a:t>
            </a:r>
            <a:r>
              <a:rPr dirty="0" sz="1200" b="1">
                <a:latin typeface="微软雅黑"/>
                <a:cs typeface="微软雅黑"/>
              </a:rPr>
              <a:t>模式的发展，个性化制 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布局</a:t>
            </a:r>
            <a:endParaRPr sz="12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变化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57745" y="2129282"/>
            <a:ext cx="18542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造成为发展趋势，不再唯规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57745" y="2312542"/>
            <a:ext cx="939800" cy="195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 b="1">
                <a:latin typeface="微软雅黑"/>
                <a:cs typeface="微软雅黑"/>
              </a:rPr>
              <a:t>模化生产一途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45352" y="3127248"/>
            <a:ext cx="2622804" cy="96316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177026" y="3046476"/>
            <a:ext cx="2581275" cy="9222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177026" y="3046476"/>
            <a:ext cx="2581275" cy="922655"/>
          </a:xfrm>
          <a:custGeom>
            <a:avLst/>
            <a:gdLst/>
            <a:ahLst/>
            <a:cxnLst/>
            <a:rect l="l" t="t" r="r" b="b"/>
            <a:pathLst>
              <a:path w="2581275" h="922654">
                <a:moveTo>
                  <a:pt x="0" y="100330"/>
                </a:moveTo>
                <a:lnTo>
                  <a:pt x="9056" y="58645"/>
                </a:lnTo>
                <a:lnTo>
                  <a:pt x="33549" y="25479"/>
                </a:lnTo>
                <a:lnTo>
                  <a:pt x="69466" y="4845"/>
                </a:lnTo>
                <a:lnTo>
                  <a:pt x="2480818" y="0"/>
                </a:lnTo>
                <a:lnTo>
                  <a:pt x="2495405" y="1054"/>
                </a:lnTo>
                <a:lnTo>
                  <a:pt x="2534709" y="15684"/>
                </a:lnTo>
                <a:lnTo>
                  <a:pt x="2564189" y="44399"/>
                </a:lnTo>
                <a:lnTo>
                  <a:pt x="2579810" y="83193"/>
                </a:lnTo>
                <a:lnTo>
                  <a:pt x="2581275" y="821817"/>
                </a:lnTo>
                <a:lnTo>
                  <a:pt x="2580218" y="836420"/>
                </a:lnTo>
                <a:lnTo>
                  <a:pt x="2565572" y="875729"/>
                </a:lnTo>
                <a:lnTo>
                  <a:pt x="2536839" y="905184"/>
                </a:lnTo>
                <a:lnTo>
                  <a:pt x="2498047" y="920797"/>
                </a:lnTo>
                <a:lnTo>
                  <a:pt x="100329" y="922274"/>
                </a:lnTo>
                <a:lnTo>
                  <a:pt x="85745" y="921219"/>
                </a:lnTo>
                <a:lnTo>
                  <a:pt x="46475" y="906580"/>
                </a:lnTo>
                <a:lnTo>
                  <a:pt x="17045" y="877837"/>
                </a:lnTo>
                <a:lnTo>
                  <a:pt x="1460" y="838985"/>
                </a:lnTo>
                <a:lnTo>
                  <a:pt x="0" y="10033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226175" y="3138551"/>
            <a:ext cx="617855" cy="754380"/>
          </a:xfrm>
          <a:custGeom>
            <a:avLst/>
            <a:gdLst/>
            <a:ahLst/>
            <a:cxnLst/>
            <a:rect l="l" t="t" r="r" b="b"/>
            <a:pathLst>
              <a:path w="617854" h="754379">
                <a:moveTo>
                  <a:pt x="543941" y="0"/>
                </a:moveTo>
                <a:lnTo>
                  <a:pt x="70766" y="55"/>
                </a:lnTo>
                <a:lnTo>
                  <a:pt x="31104" y="13510"/>
                </a:lnTo>
                <a:lnTo>
                  <a:pt x="5530" y="45529"/>
                </a:lnTo>
                <a:lnTo>
                  <a:pt x="0" y="73532"/>
                </a:lnTo>
                <a:lnTo>
                  <a:pt x="59" y="683333"/>
                </a:lnTo>
                <a:lnTo>
                  <a:pt x="13588" y="722943"/>
                </a:lnTo>
                <a:lnTo>
                  <a:pt x="45659" y="748477"/>
                </a:lnTo>
                <a:lnTo>
                  <a:pt x="73660" y="753999"/>
                </a:lnTo>
                <a:lnTo>
                  <a:pt x="546935" y="753939"/>
                </a:lnTo>
                <a:lnTo>
                  <a:pt x="586545" y="740410"/>
                </a:lnTo>
                <a:lnTo>
                  <a:pt x="612079" y="708339"/>
                </a:lnTo>
                <a:lnTo>
                  <a:pt x="617601" y="680339"/>
                </a:lnTo>
                <a:lnTo>
                  <a:pt x="617545" y="70640"/>
                </a:lnTo>
                <a:lnTo>
                  <a:pt x="604047" y="31020"/>
                </a:lnTo>
                <a:lnTo>
                  <a:pt x="571963" y="5511"/>
                </a:lnTo>
                <a:lnTo>
                  <a:pt x="543941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226175" y="3138551"/>
            <a:ext cx="617855" cy="754380"/>
          </a:xfrm>
          <a:custGeom>
            <a:avLst/>
            <a:gdLst/>
            <a:ahLst/>
            <a:cxnLst/>
            <a:rect l="l" t="t" r="r" b="b"/>
            <a:pathLst>
              <a:path w="617854" h="754379">
                <a:moveTo>
                  <a:pt x="0" y="73532"/>
                </a:moveTo>
                <a:lnTo>
                  <a:pt x="12028" y="33250"/>
                </a:lnTo>
                <a:lnTo>
                  <a:pt x="43128" y="6597"/>
                </a:lnTo>
                <a:lnTo>
                  <a:pt x="543941" y="0"/>
                </a:lnTo>
                <a:lnTo>
                  <a:pt x="558431" y="1423"/>
                </a:lnTo>
                <a:lnTo>
                  <a:pt x="595048" y="20583"/>
                </a:lnTo>
                <a:lnTo>
                  <a:pt x="615572" y="56322"/>
                </a:lnTo>
                <a:lnTo>
                  <a:pt x="617601" y="680339"/>
                </a:lnTo>
                <a:lnTo>
                  <a:pt x="616174" y="694817"/>
                </a:lnTo>
                <a:lnTo>
                  <a:pt x="596989" y="731412"/>
                </a:lnTo>
                <a:lnTo>
                  <a:pt x="561242" y="751950"/>
                </a:lnTo>
                <a:lnTo>
                  <a:pt x="73660" y="753999"/>
                </a:lnTo>
                <a:lnTo>
                  <a:pt x="59181" y="752572"/>
                </a:lnTo>
                <a:lnTo>
                  <a:pt x="22586" y="733387"/>
                </a:lnTo>
                <a:lnTo>
                  <a:pt x="2048" y="697640"/>
                </a:lnTo>
                <a:lnTo>
                  <a:pt x="0" y="7353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291071" y="3171444"/>
            <a:ext cx="515112" cy="3474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6595871" y="3171444"/>
            <a:ext cx="256031" cy="34747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6291071" y="3354323"/>
            <a:ext cx="515112" cy="3474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595871" y="3354323"/>
            <a:ext cx="256031" cy="3474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291071" y="3537203"/>
            <a:ext cx="515112" cy="34747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595871" y="3537203"/>
            <a:ext cx="256031" cy="34747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376796" y="3218433"/>
            <a:ext cx="33020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</a:pP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新型 </a:t>
            </a: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产业</a:t>
            </a:r>
            <a:r>
              <a:rPr dirty="0" sz="1200" spc="-5" b="1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200" b="1">
                <a:solidFill>
                  <a:srgbClr val="FFFFFF"/>
                </a:solidFill>
                <a:latin typeface="微软雅黑"/>
                <a:cs typeface="微软雅黑"/>
              </a:rPr>
              <a:t>集聚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70572" y="3236086"/>
            <a:ext cx="185420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电商形成新的产业集聚， 全国涌现的</a:t>
            </a:r>
            <a:r>
              <a:rPr dirty="0" sz="1200" spc="-10" b="1">
                <a:latin typeface="微软雅黑"/>
                <a:cs typeface="微软雅黑"/>
              </a:rPr>
              <a:t>200</a:t>
            </a:r>
            <a:r>
              <a:rPr dirty="0" sz="1200" spc="-10" b="1">
                <a:latin typeface="微软雅黑"/>
                <a:cs typeface="微软雅黑"/>
              </a:rPr>
              <a:t>多个淘宝 村，是新型产业集聚的雏形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922776" y="1304925"/>
            <a:ext cx="1111885" cy="1379855"/>
          </a:xfrm>
          <a:custGeom>
            <a:avLst/>
            <a:gdLst/>
            <a:ahLst/>
            <a:cxnLst/>
            <a:rect l="l" t="t" r="r" b="b"/>
            <a:pathLst>
              <a:path w="1111885" h="1379855">
                <a:moveTo>
                  <a:pt x="1111631" y="1034669"/>
                </a:moveTo>
                <a:lnTo>
                  <a:pt x="421766" y="1034669"/>
                </a:lnTo>
                <a:lnTo>
                  <a:pt x="766699" y="1379601"/>
                </a:lnTo>
                <a:lnTo>
                  <a:pt x="1111631" y="1034669"/>
                </a:lnTo>
                <a:close/>
              </a:path>
              <a:path w="1111885" h="1379855">
                <a:moveTo>
                  <a:pt x="939164" y="896366"/>
                </a:moveTo>
                <a:lnTo>
                  <a:pt x="594233" y="896366"/>
                </a:lnTo>
                <a:lnTo>
                  <a:pt x="594233" y="1034669"/>
                </a:lnTo>
                <a:lnTo>
                  <a:pt x="939164" y="1034669"/>
                </a:lnTo>
                <a:lnTo>
                  <a:pt x="939164" y="896366"/>
                </a:lnTo>
                <a:close/>
              </a:path>
              <a:path w="1111885" h="1379855">
                <a:moveTo>
                  <a:pt x="1533525" y="0"/>
                </a:moveTo>
                <a:lnTo>
                  <a:pt x="0" y="0"/>
                </a:lnTo>
                <a:lnTo>
                  <a:pt x="0" y="896366"/>
                </a:lnTo>
                <a:lnTo>
                  <a:pt x="1533525" y="896366"/>
                </a:lnTo>
                <a:lnTo>
                  <a:pt x="153352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092066" y="1490726"/>
            <a:ext cx="9398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200" b="1">
                <a:latin typeface="微软雅黑"/>
                <a:cs typeface="微软雅黑"/>
              </a:rPr>
              <a:t>现代物流基础 设施不断完善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24839" y="1312926"/>
            <a:ext cx="109537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收货端的变化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30390" y="1331214"/>
            <a:ext cx="1095375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发货端的变化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074033" y="3382898"/>
            <a:ext cx="1273810" cy="226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微软雅黑"/>
                <a:cs typeface="微软雅黑"/>
              </a:rPr>
              <a:t>物流路径的变化</a:t>
            </a:r>
            <a:endParaRPr sz="1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2662" y="3041586"/>
            <a:ext cx="2533650" cy="1681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1632" y="81026"/>
            <a:ext cx="4483100" cy="411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35"/>
              </a:lnSpc>
            </a:pPr>
            <a:r>
              <a:rPr dirty="0" sz="2700" b="1">
                <a:solidFill>
                  <a:srgbClr val="FFFFFF"/>
                </a:solidFill>
                <a:latin typeface="微软雅黑"/>
                <a:cs typeface="微软雅黑"/>
              </a:rPr>
              <a:t>社会化物流与智慧物流是趋势</a:t>
            </a:r>
            <a:endParaRPr sz="27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6008" y="1060703"/>
            <a:ext cx="3019043" cy="1944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769937" y="1004950"/>
            <a:ext cx="2978785" cy="1903730"/>
          </a:xfrm>
          <a:custGeom>
            <a:avLst/>
            <a:gdLst/>
            <a:ahLst/>
            <a:cxnLst/>
            <a:rect l="l" t="t" r="r" b="b"/>
            <a:pathLst>
              <a:path w="2978785" h="1903730">
                <a:moveTo>
                  <a:pt x="2660967" y="0"/>
                </a:moveTo>
                <a:lnTo>
                  <a:pt x="317246" y="0"/>
                </a:lnTo>
                <a:lnTo>
                  <a:pt x="291227" y="1051"/>
                </a:lnTo>
                <a:lnTo>
                  <a:pt x="241008" y="9216"/>
                </a:lnTo>
                <a:lnTo>
                  <a:pt x="193759" y="24921"/>
                </a:lnTo>
                <a:lnTo>
                  <a:pt x="150134" y="47513"/>
                </a:lnTo>
                <a:lnTo>
                  <a:pt x="110786" y="76338"/>
                </a:lnTo>
                <a:lnTo>
                  <a:pt x="76367" y="110744"/>
                </a:lnTo>
                <a:lnTo>
                  <a:pt x="47530" y="150077"/>
                </a:lnTo>
                <a:lnTo>
                  <a:pt x="24930" y="193684"/>
                </a:lnTo>
                <a:lnTo>
                  <a:pt x="9220" y="240913"/>
                </a:lnTo>
                <a:lnTo>
                  <a:pt x="1051" y="291111"/>
                </a:lnTo>
                <a:lnTo>
                  <a:pt x="0" y="317119"/>
                </a:lnTo>
                <a:lnTo>
                  <a:pt x="0" y="1586103"/>
                </a:lnTo>
                <a:lnTo>
                  <a:pt x="4152" y="1637574"/>
                </a:lnTo>
                <a:lnTo>
                  <a:pt x="16173" y="1686396"/>
                </a:lnTo>
                <a:lnTo>
                  <a:pt x="35410" y="1731917"/>
                </a:lnTo>
                <a:lnTo>
                  <a:pt x="61210" y="1773485"/>
                </a:lnTo>
                <a:lnTo>
                  <a:pt x="92919" y="1810448"/>
                </a:lnTo>
                <a:lnTo>
                  <a:pt x="129885" y="1842153"/>
                </a:lnTo>
                <a:lnTo>
                  <a:pt x="171453" y="1867948"/>
                </a:lnTo>
                <a:lnTo>
                  <a:pt x="216972" y="1887180"/>
                </a:lnTo>
                <a:lnTo>
                  <a:pt x="265787" y="1899198"/>
                </a:lnTo>
                <a:lnTo>
                  <a:pt x="317246" y="1903349"/>
                </a:lnTo>
                <a:lnTo>
                  <a:pt x="2660967" y="1903349"/>
                </a:lnTo>
                <a:lnTo>
                  <a:pt x="2712407" y="1899198"/>
                </a:lnTo>
                <a:lnTo>
                  <a:pt x="2761212" y="1887180"/>
                </a:lnTo>
                <a:lnTo>
                  <a:pt x="2806726" y="1867948"/>
                </a:lnTo>
                <a:lnTo>
                  <a:pt x="2848295" y="1842153"/>
                </a:lnTo>
                <a:lnTo>
                  <a:pt x="2885265" y="1810448"/>
                </a:lnTo>
                <a:lnTo>
                  <a:pt x="2916981" y="1773485"/>
                </a:lnTo>
                <a:lnTo>
                  <a:pt x="2942788" y="1731917"/>
                </a:lnTo>
                <a:lnTo>
                  <a:pt x="2962032" y="1686396"/>
                </a:lnTo>
                <a:lnTo>
                  <a:pt x="2974059" y="1637574"/>
                </a:lnTo>
                <a:lnTo>
                  <a:pt x="2978213" y="1586103"/>
                </a:lnTo>
                <a:lnTo>
                  <a:pt x="2978213" y="317119"/>
                </a:lnTo>
                <a:lnTo>
                  <a:pt x="2974059" y="265682"/>
                </a:lnTo>
                <a:lnTo>
                  <a:pt x="2962032" y="216887"/>
                </a:lnTo>
                <a:lnTo>
                  <a:pt x="2942788" y="171387"/>
                </a:lnTo>
                <a:lnTo>
                  <a:pt x="2916981" y="129835"/>
                </a:lnTo>
                <a:lnTo>
                  <a:pt x="2885265" y="92884"/>
                </a:lnTo>
                <a:lnTo>
                  <a:pt x="2848295" y="61187"/>
                </a:lnTo>
                <a:lnTo>
                  <a:pt x="2806726" y="35397"/>
                </a:lnTo>
                <a:lnTo>
                  <a:pt x="2761212" y="16167"/>
                </a:lnTo>
                <a:lnTo>
                  <a:pt x="2712407" y="4150"/>
                </a:lnTo>
                <a:lnTo>
                  <a:pt x="2660967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769937" y="1004950"/>
            <a:ext cx="2978785" cy="1903730"/>
          </a:xfrm>
          <a:custGeom>
            <a:avLst/>
            <a:gdLst/>
            <a:ahLst/>
            <a:cxnLst/>
            <a:rect l="l" t="t" r="r" b="b"/>
            <a:pathLst>
              <a:path w="2978785" h="1903730">
                <a:moveTo>
                  <a:pt x="0" y="317119"/>
                </a:moveTo>
                <a:lnTo>
                  <a:pt x="4152" y="265682"/>
                </a:lnTo>
                <a:lnTo>
                  <a:pt x="16173" y="216887"/>
                </a:lnTo>
                <a:lnTo>
                  <a:pt x="35410" y="171387"/>
                </a:lnTo>
                <a:lnTo>
                  <a:pt x="61210" y="129835"/>
                </a:lnTo>
                <a:lnTo>
                  <a:pt x="92919" y="92884"/>
                </a:lnTo>
                <a:lnTo>
                  <a:pt x="129885" y="61187"/>
                </a:lnTo>
                <a:lnTo>
                  <a:pt x="171453" y="35397"/>
                </a:lnTo>
                <a:lnTo>
                  <a:pt x="216972" y="16167"/>
                </a:lnTo>
                <a:lnTo>
                  <a:pt x="265787" y="4150"/>
                </a:lnTo>
                <a:lnTo>
                  <a:pt x="317246" y="0"/>
                </a:lnTo>
                <a:lnTo>
                  <a:pt x="2660967" y="0"/>
                </a:lnTo>
                <a:lnTo>
                  <a:pt x="2712407" y="4150"/>
                </a:lnTo>
                <a:lnTo>
                  <a:pt x="2761212" y="16167"/>
                </a:lnTo>
                <a:lnTo>
                  <a:pt x="2806726" y="35397"/>
                </a:lnTo>
                <a:lnTo>
                  <a:pt x="2848295" y="61187"/>
                </a:lnTo>
                <a:lnTo>
                  <a:pt x="2885265" y="92884"/>
                </a:lnTo>
                <a:lnTo>
                  <a:pt x="2916981" y="129835"/>
                </a:lnTo>
                <a:lnTo>
                  <a:pt x="2942788" y="171387"/>
                </a:lnTo>
                <a:lnTo>
                  <a:pt x="2962032" y="216887"/>
                </a:lnTo>
                <a:lnTo>
                  <a:pt x="2974059" y="265682"/>
                </a:lnTo>
                <a:lnTo>
                  <a:pt x="2978213" y="317119"/>
                </a:lnTo>
                <a:lnTo>
                  <a:pt x="2978213" y="1586103"/>
                </a:lnTo>
                <a:lnTo>
                  <a:pt x="2974059" y="1637574"/>
                </a:lnTo>
                <a:lnTo>
                  <a:pt x="2962032" y="1686396"/>
                </a:lnTo>
                <a:lnTo>
                  <a:pt x="2942788" y="1731917"/>
                </a:lnTo>
                <a:lnTo>
                  <a:pt x="2916981" y="1773485"/>
                </a:lnTo>
                <a:lnTo>
                  <a:pt x="2885265" y="1810448"/>
                </a:lnTo>
                <a:lnTo>
                  <a:pt x="2848295" y="1842153"/>
                </a:lnTo>
                <a:lnTo>
                  <a:pt x="2806726" y="1867948"/>
                </a:lnTo>
                <a:lnTo>
                  <a:pt x="2761212" y="1887180"/>
                </a:lnTo>
                <a:lnTo>
                  <a:pt x="2712407" y="1899198"/>
                </a:lnTo>
                <a:lnTo>
                  <a:pt x="2660967" y="1903349"/>
                </a:lnTo>
                <a:lnTo>
                  <a:pt x="317246" y="1903349"/>
                </a:lnTo>
                <a:lnTo>
                  <a:pt x="265787" y="1899198"/>
                </a:lnTo>
                <a:lnTo>
                  <a:pt x="216972" y="1887180"/>
                </a:lnTo>
                <a:lnTo>
                  <a:pt x="171453" y="1867948"/>
                </a:lnTo>
                <a:lnTo>
                  <a:pt x="129885" y="1842153"/>
                </a:lnTo>
                <a:lnTo>
                  <a:pt x="92919" y="1810448"/>
                </a:lnTo>
                <a:lnTo>
                  <a:pt x="61210" y="1773485"/>
                </a:lnTo>
                <a:lnTo>
                  <a:pt x="35410" y="1731917"/>
                </a:lnTo>
                <a:lnTo>
                  <a:pt x="16173" y="1686396"/>
                </a:lnTo>
                <a:lnTo>
                  <a:pt x="4152" y="1637574"/>
                </a:lnTo>
                <a:lnTo>
                  <a:pt x="0" y="1586103"/>
                </a:lnTo>
                <a:lnTo>
                  <a:pt x="0" y="31711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93381" y="1025905"/>
            <a:ext cx="2733865" cy="263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132832" y="1060703"/>
            <a:ext cx="2970275" cy="1946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076825" y="1004950"/>
            <a:ext cx="2929255" cy="1905000"/>
          </a:xfrm>
          <a:custGeom>
            <a:avLst/>
            <a:gdLst/>
            <a:ahLst/>
            <a:cxnLst/>
            <a:rect l="l" t="t" r="r" b="b"/>
            <a:pathLst>
              <a:path w="2929254" h="1905000">
                <a:moveTo>
                  <a:pt x="2611374" y="0"/>
                </a:moveTo>
                <a:lnTo>
                  <a:pt x="317500" y="0"/>
                </a:lnTo>
                <a:lnTo>
                  <a:pt x="291455" y="1052"/>
                </a:lnTo>
                <a:lnTo>
                  <a:pt x="241189" y="9225"/>
                </a:lnTo>
                <a:lnTo>
                  <a:pt x="193899" y="24945"/>
                </a:lnTo>
                <a:lnTo>
                  <a:pt x="150238" y="47560"/>
                </a:lnTo>
                <a:lnTo>
                  <a:pt x="110859" y="76415"/>
                </a:lnTo>
                <a:lnTo>
                  <a:pt x="76415" y="110859"/>
                </a:lnTo>
                <a:lnTo>
                  <a:pt x="47560" y="150238"/>
                </a:lnTo>
                <a:lnTo>
                  <a:pt x="24945" y="193899"/>
                </a:lnTo>
                <a:lnTo>
                  <a:pt x="9225" y="241189"/>
                </a:lnTo>
                <a:lnTo>
                  <a:pt x="1052" y="291455"/>
                </a:lnTo>
                <a:lnTo>
                  <a:pt x="0" y="317500"/>
                </a:lnTo>
                <a:lnTo>
                  <a:pt x="0" y="1587373"/>
                </a:lnTo>
                <a:lnTo>
                  <a:pt x="4154" y="1638885"/>
                </a:lnTo>
                <a:lnTo>
                  <a:pt x="16182" y="1687754"/>
                </a:lnTo>
                <a:lnTo>
                  <a:pt x="35431" y="1733326"/>
                </a:lnTo>
                <a:lnTo>
                  <a:pt x="61248" y="1774944"/>
                </a:lnTo>
                <a:lnTo>
                  <a:pt x="92979" y="1811956"/>
                </a:lnTo>
                <a:lnTo>
                  <a:pt x="129972" y="1843706"/>
                </a:lnTo>
                <a:lnTo>
                  <a:pt x="171574" y="1869540"/>
                </a:lnTo>
                <a:lnTo>
                  <a:pt x="217131" y="1888803"/>
                </a:lnTo>
                <a:lnTo>
                  <a:pt x="265990" y="1900841"/>
                </a:lnTo>
                <a:lnTo>
                  <a:pt x="317500" y="1905000"/>
                </a:lnTo>
                <a:lnTo>
                  <a:pt x="2611374" y="1905000"/>
                </a:lnTo>
                <a:lnTo>
                  <a:pt x="2662886" y="1900841"/>
                </a:lnTo>
                <a:lnTo>
                  <a:pt x="2711755" y="1888803"/>
                </a:lnTo>
                <a:lnTo>
                  <a:pt x="2757327" y="1869540"/>
                </a:lnTo>
                <a:lnTo>
                  <a:pt x="2798945" y="1843706"/>
                </a:lnTo>
                <a:lnTo>
                  <a:pt x="2835957" y="1811956"/>
                </a:lnTo>
                <a:lnTo>
                  <a:pt x="2867707" y="1774944"/>
                </a:lnTo>
                <a:lnTo>
                  <a:pt x="2893541" y="1733326"/>
                </a:lnTo>
                <a:lnTo>
                  <a:pt x="2912804" y="1687754"/>
                </a:lnTo>
                <a:lnTo>
                  <a:pt x="2924842" y="1638885"/>
                </a:lnTo>
                <a:lnTo>
                  <a:pt x="2929001" y="1587373"/>
                </a:lnTo>
                <a:lnTo>
                  <a:pt x="2929001" y="317500"/>
                </a:lnTo>
                <a:lnTo>
                  <a:pt x="2924842" y="265990"/>
                </a:lnTo>
                <a:lnTo>
                  <a:pt x="2912804" y="217131"/>
                </a:lnTo>
                <a:lnTo>
                  <a:pt x="2893541" y="171574"/>
                </a:lnTo>
                <a:lnTo>
                  <a:pt x="2867707" y="129972"/>
                </a:lnTo>
                <a:lnTo>
                  <a:pt x="2835957" y="92979"/>
                </a:lnTo>
                <a:lnTo>
                  <a:pt x="2798945" y="61248"/>
                </a:lnTo>
                <a:lnTo>
                  <a:pt x="2757327" y="35431"/>
                </a:lnTo>
                <a:lnTo>
                  <a:pt x="2711755" y="16182"/>
                </a:lnTo>
                <a:lnTo>
                  <a:pt x="2662886" y="4154"/>
                </a:lnTo>
                <a:lnTo>
                  <a:pt x="261137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076825" y="1004950"/>
            <a:ext cx="2929255" cy="1905000"/>
          </a:xfrm>
          <a:custGeom>
            <a:avLst/>
            <a:gdLst/>
            <a:ahLst/>
            <a:cxnLst/>
            <a:rect l="l" t="t" r="r" b="b"/>
            <a:pathLst>
              <a:path w="2929254" h="1905000">
                <a:moveTo>
                  <a:pt x="0" y="317500"/>
                </a:moveTo>
                <a:lnTo>
                  <a:pt x="4154" y="265990"/>
                </a:lnTo>
                <a:lnTo>
                  <a:pt x="16182" y="217131"/>
                </a:lnTo>
                <a:lnTo>
                  <a:pt x="35431" y="171574"/>
                </a:lnTo>
                <a:lnTo>
                  <a:pt x="61248" y="129972"/>
                </a:lnTo>
                <a:lnTo>
                  <a:pt x="92979" y="92979"/>
                </a:lnTo>
                <a:lnTo>
                  <a:pt x="129972" y="61248"/>
                </a:lnTo>
                <a:lnTo>
                  <a:pt x="171574" y="35431"/>
                </a:lnTo>
                <a:lnTo>
                  <a:pt x="217131" y="16182"/>
                </a:lnTo>
                <a:lnTo>
                  <a:pt x="265990" y="4154"/>
                </a:lnTo>
                <a:lnTo>
                  <a:pt x="317500" y="0"/>
                </a:lnTo>
                <a:lnTo>
                  <a:pt x="2611374" y="0"/>
                </a:lnTo>
                <a:lnTo>
                  <a:pt x="2662886" y="4154"/>
                </a:lnTo>
                <a:lnTo>
                  <a:pt x="2711755" y="16182"/>
                </a:lnTo>
                <a:lnTo>
                  <a:pt x="2757327" y="35431"/>
                </a:lnTo>
                <a:lnTo>
                  <a:pt x="2798945" y="61248"/>
                </a:lnTo>
                <a:lnTo>
                  <a:pt x="2835957" y="92979"/>
                </a:lnTo>
                <a:lnTo>
                  <a:pt x="2867707" y="129972"/>
                </a:lnTo>
                <a:lnTo>
                  <a:pt x="2893541" y="171574"/>
                </a:lnTo>
                <a:lnTo>
                  <a:pt x="2912804" y="217131"/>
                </a:lnTo>
                <a:lnTo>
                  <a:pt x="2924842" y="265990"/>
                </a:lnTo>
                <a:lnTo>
                  <a:pt x="2929001" y="317500"/>
                </a:lnTo>
                <a:lnTo>
                  <a:pt x="2929001" y="1587373"/>
                </a:lnTo>
                <a:lnTo>
                  <a:pt x="2924842" y="1638885"/>
                </a:lnTo>
                <a:lnTo>
                  <a:pt x="2912804" y="1687754"/>
                </a:lnTo>
                <a:lnTo>
                  <a:pt x="2893541" y="1733326"/>
                </a:lnTo>
                <a:lnTo>
                  <a:pt x="2867707" y="1774944"/>
                </a:lnTo>
                <a:lnTo>
                  <a:pt x="2835957" y="1811956"/>
                </a:lnTo>
                <a:lnTo>
                  <a:pt x="2798945" y="1843706"/>
                </a:lnTo>
                <a:lnTo>
                  <a:pt x="2757327" y="1869540"/>
                </a:lnTo>
                <a:lnTo>
                  <a:pt x="2711755" y="1888803"/>
                </a:lnTo>
                <a:lnTo>
                  <a:pt x="2662886" y="1900841"/>
                </a:lnTo>
                <a:lnTo>
                  <a:pt x="2611374" y="1905000"/>
                </a:lnTo>
                <a:lnTo>
                  <a:pt x="317500" y="1905000"/>
                </a:lnTo>
                <a:lnTo>
                  <a:pt x="265990" y="1900841"/>
                </a:lnTo>
                <a:lnTo>
                  <a:pt x="217131" y="1888803"/>
                </a:lnTo>
                <a:lnTo>
                  <a:pt x="171574" y="1869540"/>
                </a:lnTo>
                <a:lnTo>
                  <a:pt x="129972" y="1843706"/>
                </a:lnTo>
                <a:lnTo>
                  <a:pt x="92979" y="1811956"/>
                </a:lnTo>
                <a:lnTo>
                  <a:pt x="61248" y="1774944"/>
                </a:lnTo>
                <a:lnTo>
                  <a:pt x="35431" y="1733326"/>
                </a:lnTo>
                <a:lnTo>
                  <a:pt x="16182" y="1687754"/>
                </a:lnTo>
                <a:lnTo>
                  <a:pt x="4154" y="1638885"/>
                </a:lnTo>
                <a:lnTo>
                  <a:pt x="0" y="1587373"/>
                </a:lnTo>
                <a:lnTo>
                  <a:pt x="0" y="31750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193157" y="1026794"/>
            <a:ext cx="2688716" cy="263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98905" y="784478"/>
            <a:ext cx="2411095" cy="1889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925194">
              <a:lnSpc>
                <a:spcPct val="100000"/>
              </a:lnSpc>
            </a:pPr>
            <a:r>
              <a:rPr dirty="0" sz="1100" spc="-5" b="1">
                <a:latin typeface="宋体"/>
                <a:cs typeface="宋体"/>
              </a:rPr>
              <a:t>社会</a:t>
            </a:r>
            <a:r>
              <a:rPr dirty="0" sz="1100" spc="-15" b="1">
                <a:latin typeface="宋体"/>
                <a:cs typeface="宋体"/>
              </a:rPr>
              <a:t>化物流</a:t>
            </a:r>
            <a:endParaRPr sz="1100">
              <a:latin typeface="宋体"/>
              <a:cs typeface="宋体"/>
            </a:endParaRPr>
          </a:p>
          <a:p>
            <a:pPr>
              <a:lnSpc>
                <a:spcPts val="1500"/>
              </a:lnSpc>
              <a:spcBef>
                <a:spcPts val="72"/>
              </a:spcBef>
            </a:pPr>
            <a:endParaRPr sz="1500"/>
          </a:p>
          <a:p>
            <a:pPr marL="12700" marR="6350">
              <a:lnSpc>
                <a:spcPct val="150000"/>
              </a:lnSpc>
            </a:pPr>
            <a:r>
              <a:rPr dirty="0" sz="1100" b="1">
                <a:latin typeface="微软雅黑"/>
                <a:cs typeface="微软雅黑"/>
              </a:rPr>
              <a:t>现代物流就是一个不断</a:t>
            </a:r>
            <a:r>
              <a:rPr dirty="0" sz="1100" spc="-10" b="1">
                <a:latin typeface="微软雅黑"/>
                <a:cs typeface="微软雅黑"/>
              </a:rPr>
              <a:t>接</a:t>
            </a:r>
            <a:r>
              <a:rPr dirty="0" sz="1100" b="1">
                <a:latin typeface="微软雅黑"/>
                <a:cs typeface="微软雅黑"/>
              </a:rPr>
              <a:t>力的</a:t>
            </a:r>
            <a:r>
              <a:rPr dirty="0" sz="1100" spc="-10" b="1">
                <a:latin typeface="微软雅黑"/>
                <a:cs typeface="微软雅黑"/>
              </a:rPr>
              <a:t>过</a:t>
            </a:r>
            <a:r>
              <a:rPr dirty="0" sz="1100" b="1">
                <a:latin typeface="微软雅黑"/>
                <a:cs typeface="微软雅黑"/>
              </a:rPr>
              <a:t>程</a:t>
            </a:r>
            <a:r>
              <a:rPr dirty="0" sz="1100" b="1">
                <a:latin typeface="微软雅黑"/>
                <a:cs typeface="微软雅黑"/>
              </a:rPr>
              <a:t> 社会化物流的成本与信</a:t>
            </a:r>
            <a:r>
              <a:rPr dirty="0" sz="1100" spc="-10" b="1">
                <a:latin typeface="微软雅黑"/>
                <a:cs typeface="微软雅黑"/>
              </a:rPr>
              <a:t>息</a:t>
            </a:r>
            <a:r>
              <a:rPr dirty="0" sz="1100" b="1">
                <a:latin typeface="微软雅黑"/>
                <a:cs typeface="微软雅黑"/>
              </a:rPr>
              <a:t>对称</a:t>
            </a:r>
            <a:r>
              <a:rPr dirty="0" sz="1100" spc="-10" b="1">
                <a:latin typeface="微软雅黑"/>
                <a:cs typeface="微软雅黑"/>
              </a:rPr>
              <a:t>性</a:t>
            </a:r>
            <a:r>
              <a:rPr dirty="0" sz="1100" b="1">
                <a:latin typeface="微软雅黑"/>
                <a:cs typeface="微软雅黑"/>
              </a:rPr>
              <a:t>成反比</a:t>
            </a:r>
            <a:r>
              <a:rPr dirty="0" sz="1100" b="1">
                <a:latin typeface="微软雅黑"/>
                <a:cs typeface="微软雅黑"/>
              </a:rPr>
              <a:t> 随着信息化的发展，社</a:t>
            </a:r>
            <a:r>
              <a:rPr dirty="0" sz="1100" spc="-10" b="1">
                <a:latin typeface="微软雅黑"/>
                <a:cs typeface="微软雅黑"/>
              </a:rPr>
              <a:t>会</a:t>
            </a:r>
            <a:r>
              <a:rPr dirty="0" sz="1100" b="1">
                <a:latin typeface="微软雅黑"/>
                <a:cs typeface="微软雅黑"/>
              </a:rPr>
              <a:t>物流</a:t>
            </a:r>
            <a:r>
              <a:rPr dirty="0" sz="1100" spc="-10" b="1">
                <a:latin typeface="微软雅黑"/>
                <a:cs typeface="微软雅黑"/>
              </a:rPr>
              <a:t>资</a:t>
            </a:r>
            <a:r>
              <a:rPr dirty="0" sz="1100" b="1">
                <a:latin typeface="微软雅黑"/>
                <a:cs typeface="微软雅黑"/>
              </a:rPr>
              <a:t>源配置</a:t>
            </a:r>
            <a:r>
              <a:rPr dirty="0" sz="1100" b="1">
                <a:latin typeface="微软雅黑"/>
                <a:cs typeface="微软雅黑"/>
              </a:rPr>
              <a:t> 将越来越优化 </a:t>
            </a:r>
            <a:r>
              <a:rPr dirty="0" sz="1100" b="1">
                <a:latin typeface="微软雅黑"/>
                <a:cs typeface="微软雅黑"/>
              </a:rPr>
              <a:t>201</a:t>
            </a:r>
            <a:r>
              <a:rPr dirty="0" sz="1100" spc="5" b="1">
                <a:latin typeface="微软雅黑"/>
                <a:cs typeface="微软雅黑"/>
              </a:rPr>
              <a:t>3</a:t>
            </a:r>
            <a:r>
              <a:rPr dirty="0" sz="1100" b="1">
                <a:latin typeface="微软雅黑"/>
                <a:cs typeface="微软雅黑"/>
              </a:rPr>
              <a:t>年</a:t>
            </a:r>
            <a:r>
              <a:rPr dirty="0" sz="1100" spc="-15" b="1">
                <a:latin typeface="微软雅黑"/>
                <a:cs typeface="微软雅黑"/>
              </a:rPr>
              <a:t>，</a:t>
            </a:r>
            <a:r>
              <a:rPr dirty="0" sz="1100" b="1">
                <a:latin typeface="微软雅黑"/>
                <a:cs typeface="微软雅黑"/>
              </a:rPr>
              <a:t>D</a:t>
            </a:r>
            <a:r>
              <a:rPr dirty="0" sz="1100" spc="-5" b="1">
                <a:latin typeface="微软雅黑"/>
                <a:cs typeface="微软雅黑"/>
              </a:rPr>
              <a:t>HL</a:t>
            </a:r>
            <a:r>
              <a:rPr dirty="0" sz="1100" b="1">
                <a:latin typeface="微软雅黑"/>
                <a:cs typeface="微软雅黑"/>
              </a:rPr>
              <a:t>在瑞</a:t>
            </a:r>
            <a:r>
              <a:rPr dirty="0" sz="1100" spc="-10" b="1">
                <a:latin typeface="微软雅黑"/>
                <a:cs typeface="微软雅黑"/>
              </a:rPr>
              <a:t>典</a:t>
            </a:r>
            <a:r>
              <a:rPr dirty="0" sz="1100" b="1">
                <a:latin typeface="微软雅黑"/>
                <a:cs typeface="微软雅黑"/>
              </a:rPr>
              <a:t>试点</a:t>
            </a:r>
            <a:r>
              <a:rPr dirty="0" sz="1100" spc="-10" b="1">
                <a:latin typeface="微软雅黑"/>
                <a:cs typeface="微软雅黑"/>
              </a:rPr>
              <a:t>路</a:t>
            </a:r>
            <a:r>
              <a:rPr dirty="0" sz="1100" b="1">
                <a:latin typeface="微软雅黑"/>
                <a:cs typeface="微软雅黑"/>
              </a:rPr>
              <a:t>人送货</a:t>
            </a:r>
            <a:endParaRPr sz="11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100" b="1">
                <a:latin typeface="微软雅黑"/>
                <a:cs typeface="微软雅黑"/>
              </a:rPr>
              <a:t>201</a:t>
            </a:r>
            <a:r>
              <a:rPr dirty="0" sz="1100" spc="5" b="1">
                <a:latin typeface="微软雅黑"/>
                <a:cs typeface="微软雅黑"/>
              </a:rPr>
              <a:t>4</a:t>
            </a:r>
            <a:r>
              <a:rPr dirty="0" sz="1100" b="1">
                <a:latin typeface="微软雅黑"/>
                <a:cs typeface="微软雅黑"/>
              </a:rPr>
              <a:t>年</a:t>
            </a:r>
            <a:r>
              <a:rPr dirty="0" sz="1100" spc="-10" b="1">
                <a:latin typeface="微软雅黑"/>
                <a:cs typeface="微软雅黑"/>
              </a:rPr>
              <a:t>，</a:t>
            </a:r>
            <a:r>
              <a:rPr dirty="0" sz="1100" b="1">
                <a:latin typeface="微软雅黑"/>
                <a:cs typeface="微软雅黑"/>
              </a:rPr>
              <a:t>亚马</a:t>
            </a:r>
            <a:r>
              <a:rPr dirty="0" sz="1100" spc="-10" b="1">
                <a:latin typeface="微软雅黑"/>
                <a:cs typeface="微软雅黑"/>
              </a:rPr>
              <a:t>逊</a:t>
            </a:r>
            <a:r>
              <a:rPr dirty="0" sz="1100" b="1">
                <a:latin typeface="微软雅黑"/>
                <a:cs typeface="微软雅黑"/>
              </a:rPr>
              <a:t>试点</a:t>
            </a:r>
            <a:r>
              <a:rPr dirty="0" sz="1100" spc="-10" b="1">
                <a:latin typeface="微软雅黑"/>
                <a:cs typeface="微软雅黑"/>
              </a:rPr>
              <a:t>出</a:t>
            </a:r>
            <a:r>
              <a:rPr dirty="0" sz="1100" b="1">
                <a:latin typeface="微软雅黑"/>
                <a:cs typeface="微软雅黑"/>
              </a:rPr>
              <a:t>租车</a:t>
            </a:r>
            <a:r>
              <a:rPr dirty="0" sz="1100" spc="-10" b="1">
                <a:latin typeface="微软雅黑"/>
                <a:cs typeface="微软雅黑"/>
              </a:rPr>
              <a:t>顺</a:t>
            </a:r>
            <a:r>
              <a:rPr dirty="0" sz="1100" b="1">
                <a:latin typeface="微软雅黑"/>
                <a:cs typeface="微软雅黑"/>
              </a:rPr>
              <a:t>路送货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3816" y="784478"/>
            <a:ext cx="2476500" cy="1973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871219">
              <a:lnSpc>
                <a:spcPct val="100000"/>
              </a:lnSpc>
            </a:pPr>
            <a:r>
              <a:rPr dirty="0" sz="1100" spc="-5" b="1">
                <a:latin typeface="宋体"/>
                <a:cs typeface="宋体"/>
              </a:rPr>
              <a:t>智能</a:t>
            </a:r>
            <a:r>
              <a:rPr dirty="0" sz="1100" spc="-15" b="1">
                <a:latin typeface="宋体"/>
                <a:cs typeface="宋体"/>
              </a:rPr>
              <a:t>物流</a:t>
            </a:r>
            <a:endParaRPr sz="1100">
              <a:latin typeface="宋体"/>
              <a:cs typeface="宋体"/>
            </a:endParaRPr>
          </a:p>
          <a:p>
            <a:pPr>
              <a:lnSpc>
                <a:spcPts val="1500"/>
              </a:lnSpc>
              <a:spcBef>
                <a:spcPts val="72"/>
              </a:spcBef>
            </a:pPr>
            <a:endParaRPr sz="1500"/>
          </a:p>
          <a:p>
            <a:pPr marL="12700" marR="89535">
              <a:lnSpc>
                <a:spcPct val="150000"/>
              </a:lnSpc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物流智能化是明显趋势 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2013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年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UP</a:t>
            </a:r>
            <a:r>
              <a:rPr dirty="0" sz="1100" spc="-5" b="1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D</a:t>
            </a:r>
            <a:r>
              <a:rPr dirty="0" sz="1100" spc="-5" b="1">
                <a:solidFill>
                  <a:srgbClr val="FFFFFF"/>
                </a:solidFill>
                <a:latin typeface="微软雅黑"/>
                <a:cs typeface="微软雅黑"/>
              </a:rPr>
              <a:t>HL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、</a:t>
            </a:r>
            <a:r>
              <a:rPr dirty="0" sz="1100" spc="-5" b="1">
                <a:solidFill>
                  <a:srgbClr val="FFFFFF"/>
                </a:solidFill>
                <a:latin typeface="微软雅黑"/>
                <a:cs typeface="微软雅黑"/>
              </a:rPr>
              <a:t>GO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O</a:t>
            </a:r>
            <a:r>
              <a:rPr dirty="0" sz="1100" spc="-5" b="1">
                <a:solidFill>
                  <a:srgbClr val="FFFFFF"/>
                </a:solidFill>
                <a:latin typeface="微软雅黑"/>
                <a:cs typeface="微软雅黑"/>
              </a:rPr>
              <a:t>GL</a:t>
            </a:r>
            <a:r>
              <a:rPr dirty="0" sz="1100" spc="-10" b="1">
                <a:solidFill>
                  <a:srgbClr val="FFFFFF"/>
                </a:solidFill>
                <a:latin typeface="微软雅黑"/>
                <a:cs typeface="微软雅黑"/>
              </a:rPr>
              <a:t>E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、顺</a:t>
            </a:r>
            <a:endParaRPr sz="11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丰</a:t>
            </a:r>
            <a:endParaRPr sz="11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等公司陆续公开无人机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试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点</a:t>
            </a:r>
            <a:endParaRPr sz="1100">
              <a:latin typeface="微软雅黑"/>
              <a:cs typeface="微软雅黑"/>
            </a:endParaRPr>
          </a:p>
          <a:p>
            <a:pPr marL="12700" marR="6350">
              <a:lnSpc>
                <a:spcPct val="100000"/>
              </a:lnSpc>
              <a:spcBef>
                <a:spcPts val="66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亚马逊公司启动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KIV</a:t>
            </a:r>
            <a:r>
              <a:rPr dirty="0" sz="1100" spc="-5" b="1">
                <a:solidFill>
                  <a:srgbClr val="FFFFFF"/>
                </a:solidFill>
                <a:latin typeface="微软雅黑"/>
                <a:cs typeface="微软雅黑"/>
              </a:rPr>
              <a:t>A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仓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库管理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机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器人，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 目前已投入实际应用</a:t>
            </a:r>
            <a:endParaRPr sz="11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很多企业正在研发自动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配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送机</a:t>
            </a:r>
            <a:r>
              <a:rPr dirty="0" sz="1100" spc="-15" b="1">
                <a:solidFill>
                  <a:srgbClr val="FFFFFF"/>
                </a:solidFill>
                <a:latin typeface="微软雅黑"/>
                <a:cs typeface="微软雅黑"/>
              </a:rPr>
              <a:t>器</a:t>
            </a:r>
            <a:r>
              <a:rPr dirty="0" sz="1100" b="1">
                <a:solidFill>
                  <a:srgbClr val="FFFFFF"/>
                </a:solidFill>
                <a:latin typeface="微软雅黑"/>
                <a:cs typeface="微软雅黑"/>
              </a:rPr>
              <a:t>人</a:t>
            </a:r>
            <a:endParaRPr sz="11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78501" y="3041586"/>
            <a:ext cx="2533650" cy="1636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835"/>
              </a:lnSpc>
            </a:pPr>
            <a:r>
              <a:rPr dirty="0"/>
              <a:t>新技术、新设备首先在</a:t>
            </a:r>
            <a:r>
              <a:rPr dirty="0" spc="-15"/>
              <a:t>电</a:t>
            </a:r>
            <a:r>
              <a:rPr dirty="0"/>
              <a:t>商物</a:t>
            </a:r>
            <a:r>
              <a:rPr dirty="0" spc="-15"/>
              <a:t>流</a:t>
            </a:r>
            <a:r>
              <a:rPr dirty="0"/>
              <a:t>业应</a:t>
            </a:r>
            <a:r>
              <a:rPr dirty="0" spc="-15"/>
              <a:t>用</a:t>
            </a:r>
            <a:r>
              <a:rPr dirty="0"/>
              <a:t>普及</a:t>
            </a:r>
          </a:p>
        </p:txBody>
      </p:sp>
      <p:sp>
        <p:nvSpPr>
          <p:cNvPr id="3" name="object 3"/>
          <p:cNvSpPr/>
          <p:nvPr/>
        </p:nvSpPr>
        <p:spPr>
          <a:xfrm>
            <a:off x="4932426" y="3160776"/>
            <a:ext cx="3311525" cy="1566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76184" y="959230"/>
            <a:ext cx="1212850" cy="927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热敏打印技术比 传统针式打印机 至少快</a:t>
            </a:r>
            <a:r>
              <a:rPr dirty="0" sz="1200">
                <a:latin typeface="微软雅黑"/>
                <a:cs typeface="微软雅黑"/>
              </a:rPr>
              <a:t>6</a:t>
            </a:r>
            <a:r>
              <a:rPr dirty="0" sz="1200">
                <a:latin typeface="微软雅黑"/>
                <a:cs typeface="微软雅黑"/>
              </a:rPr>
              <a:t>倍以上， </a:t>
            </a:r>
            <a:r>
              <a:rPr dirty="0" sz="1200">
                <a:latin typeface="微软雅黑"/>
                <a:cs typeface="微软雅黑"/>
              </a:rPr>
              <a:t>3000</a:t>
            </a:r>
            <a:r>
              <a:rPr dirty="0" sz="1200">
                <a:latin typeface="微软雅黑"/>
                <a:cs typeface="微软雅黑"/>
              </a:rPr>
              <a:t>单</a:t>
            </a:r>
            <a:r>
              <a:rPr dirty="0" sz="1200">
                <a:latin typeface="微软雅黑"/>
                <a:cs typeface="微软雅黑"/>
              </a:rPr>
              <a:t>/</a:t>
            </a:r>
            <a:r>
              <a:rPr dirty="0" sz="1200">
                <a:latin typeface="微软雅黑"/>
                <a:cs typeface="微软雅黑"/>
              </a:rPr>
              <a:t>小时，提 高发货出仓速度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8780" y="2661539"/>
            <a:ext cx="194437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高速自动分拣系统效率提升</a:t>
            </a:r>
            <a:r>
              <a:rPr dirty="0" sz="1200">
                <a:latin typeface="微软雅黑"/>
                <a:cs typeface="微软雅黑"/>
              </a:rPr>
              <a:t>3 </a:t>
            </a:r>
            <a:r>
              <a:rPr dirty="0" sz="1200">
                <a:latin typeface="微软雅黑"/>
                <a:cs typeface="微软雅黑"/>
              </a:rPr>
              <a:t>倍，差错率降低</a:t>
            </a:r>
            <a:r>
              <a:rPr dirty="0" sz="1200">
                <a:latin typeface="微软雅黑"/>
                <a:cs typeface="微软雅黑"/>
              </a:rPr>
              <a:t>10</a:t>
            </a:r>
            <a:r>
              <a:rPr dirty="0" sz="1200">
                <a:latin typeface="微软雅黑"/>
                <a:cs typeface="微软雅黑"/>
              </a:rPr>
              <a:t>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70550" y="620776"/>
            <a:ext cx="1835150" cy="195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68312" y="3190811"/>
            <a:ext cx="2689225" cy="1512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7217" y="2650235"/>
            <a:ext cx="15494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大的快递公司普遍采用 </a:t>
            </a:r>
            <a:r>
              <a:rPr dirty="0" sz="1200" spc="-15">
                <a:latin typeface="微软雅黑"/>
                <a:cs typeface="微软雅黑"/>
              </a:rPr>
              <a:t>G</a:t>
            </a:r>
            <a:r>
              <a:rPr dirty="0" sz="1200" spc="-10">
                <a:latin typeface="微软雅黑"/>
                <a:cs typeface="微软雅黑"/>
              </a:rPr>
              <a:t>PS</a:t>
            </a:r>
            <a:r>
              <a:rPr dirty="0" sz="1200">
                <a:latin typeface="微软雅黑"/>
                <a:cs typeface="微软雅黑"/>
              </a:rPr>
              <a:t>车辆定位系统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9750" y="754126"/>
            <a:ext cx="1728851" cy="1630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49144" y="794003"/>
            <a:ext cx="2468880" cy="561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00000"/>
              </a:lnSpc>
            </a:pPr>
            <a:r>
              <a:rPr dirty="0" sz="1200">
                <a:latin typeface="微软雅黑"/>
                <a:cs typeface="微软雅黑"/>
              </a:rPr>
              <a:t>快递人员手持终端普遍采用，可实现 快件操作与信息采集、传递同步，可 对快件运行状态进行全程全网监控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11476" y="1501775"/>
            <a:ext cx="3095625" cy="1568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931765"/>
            <a:ext cx="175260" cy="165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252525"/>
                </a:solidFill>
                <a:latin typeface="微软雅黑"/>
                <a:cs typeface="微软雅黑"/>
              </a:rPr>
              <a:t>95</a:t>
            </a:r>
            <a:endParaRPr sz="10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3820">
              <a:lnSpc>
                <a:spcPct val="100000"/>
              </a:lnSpc>
            </a:pPr>
            <a:r>
              <a:rPr dirty="0"/>
              <a:t>重要的启示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1440" y="944625"/>
            <a:ext cx="7486650" cy="1932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6350">
              <a:lnSpc>
                <a:spcPct val="150000"/>
              </a:lnSpc>
            </a:pPr>
            <a:r>
              <a:rPr dirty="0" sz="2800" spc="-30" b="1">
                <a:latin typeface="微软雅黑"/>
                <a:cs typeface="微软雅黑"/>
              </a:rPr>
              <a:t>中国正处于</a:t>
            </a:r>
            <a:r>
              <a:rPr dirty="0" sz="2800" spc="-30" b="1">
                <a:solidFill>
                  <a:srgbClr val="FF0000"/>
                </a:solidFill>
                <a:latin typeface="微软雅黑"/>
                <a:cs typeface="微软雅黑"/>
              </a:rPr>
              <a:t>从工业经济向信息经济</a:t>
            </a:r>
            <a:r>
              <a:rPr dirty="0" sz="2800" spc="-25" b="1">
                <a:solidFill>
                  <a:srgbClr val="FF0000"/>
                </a:solidFill>
                <a:latin typeface="微软雅黑"/>
                <a:cs typeface="微软雅黑"/>
              </a:rPr>
              <a:t>加</a:t>
            </a:r>
            <a:r>
              <a:rPr dirty="0" sz="2800" spc="-30" b="1">
                <a:solidFill>
                  <a:srgbClr val="FF0000"/>
                </a:solidFill>
                <a:latin typeface="微软雅黑"/>
                <a:cs typeface="微软雅黑"/>
              </a:rPr>
              <a:t>速演</a:t>
            </a:r>
            <a:r>
              <a:rPr dirty="0" sz="2800" spc="-25" b="1">
                <a:solidFill>
                  <a:srgbClr val="FF0000"/>
                </a:solidFill>
                <a:latin typeface="微软雅黑"/>
                <a:cs typeface="微软雅黑"/>
              </a:rPr>
              <a:t>变</a:t>
            </a:r>
            <a:r>
              <a:rPr dirty="0" sz="2800" spc="-30" b="1">
                <a:solidFill>
                  <a:srgbClr val="FF0000"/>
                </a:solidFill>
                <a:latin typeface="微软雅黑"/>
                <a:cs typeface="微软雅黑"/>
              </a:rPr>
              <a:t>的历</a:t>
            </a:r>
            <a:r>
              <a:rPr dirty="0" sz="2800" spc="-10" b="1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z="2800" spc="-35" b="1">
                <a:solidFill>
                  <a:srgbClr val="FF0000"/>
                </a:solidFill>
                <a:latin typeface="微软雅黑"/>
                <a:cs typeface="微软雅黑"/>
              </a:rPr>
              <a:t>史转折</a:t>
            </a:r>
            <a:r>
              <a:rPr dirty="0" sz="2800" spc="-30" b="1">
                <a:solidFill>
                  <a:srgbClr val="FF0000"/>
                </a:solidFill>
                <a:latin typeface="微软雅黑"/>
                <a:cs typeface="微软雅黑"/>
              </a:rPr>
              <a:t>点</a:t>
            </a:r>
            <a:r>
              <a:rPr dirty="0" sz="2800" spc="-35" b="1">
                <a:latin typeface="微软雅黑"/>
                <a:cs typeface="微软雅黑"/>
              </a:rPr>
              <a:t>，很多的变化是根本性、</a:t>
            </a:r>
            <a:r>
              <a:rPr dirty="0" sz="2800" spc="-25" b="1">
                <a:latin typeface="微软雅黑"/>
                <a:cs typeface="微软雅黑"/>
              </a:rPr>
              <a:t>长</a:t>
            </a:r>
            <a:r>
              <a:rPr dirty="0" sz="2800" spc="-35" b="1">
                <a:latin typeface="微软雅黑"/>
                <a:cs typeface="微软雅黑"/>
              </a:rPr>
              <a:t>期性</a:t>
            </a:r>
            <a:r>
              <a:rPr dirty="0" sz="2800" spc="-25" b="1">
                <a:latin typeface="微软雅黑"/>
                <a:cs typeface="微软雅黑"/>
              </a:rPr>
              <a:t>的</a:t>
            </a:r>
            <a:r>
              <a:rPr dirty="0" sz="2800" spc="-35" b="1">
                <a:latin typeface="微软雅黑"/>
                <a:cs typeface="微软雅黑"/>
              </a:rPr>
              <a:t>。对</a:t>
            </a:r>
            <a:r>
              <a:rPr dirty="0" sz="2800" spc="-15" b="1">
                <a:latin typeface="微软雅黑"/>
                <a:cs typeface="微软雅黑"/>
              </a:rPr>
              <a:t> </a:t>
            </a:r>
            <a:r>
              <a:rPr dirty="0" sz="2800" spc="-30" b="1">
                <a:latin typeface="微软雅黑"/>
                <a:cs typeface="微软雅黑"/>
              </a:rPr>
              <a:t>于中国经济未来的发展模式需要有</a:t>
            </a:r>
            <a:r>
              <a:rPr dirty="0" sz="2800" spc="-25" b="1">
                <a:latin typeface="微软雅黑"/>
                <a:cs typeface="微软雅黑"/>
              </a:rPr>
              <a:t>全</a:t>
            </a:r>
            <a:r>
              <a:rPr dirty="0" sz="2800" spc="-30" b="1">
                <a:latin typeface="微软雅黑"/>
                <a:cs typeface="微软雅黑"/>
              </a:rPr>
              <a:t>新的</a:t>
            </a:r>
            <a:r>
              <a:rPr dirty="0" sz="2800" spc="-25" b="1">
                <a:latin typeface="微软雅黑"/>
                <a:cs typeface="微软雅黑"/>
              </a:rPr>
              <a:t>思</a:t>
            </a:r>
            <a:r>
              <a:rPr dirty="0" sz="2800" spc="-15" b="1">
                <a:latin typeface="微软雅黑"/>
                <a:cs typeface="微软雅黑"/>
              </a:rPr>
              <a:t>考</a:t>
            </a:r>
            <a:r>
              <a:rPr dirty="0" sz="2800" spc="-30">
                <a:latin typeface="微软雅黑"/>
                <a:cs typeface="微软雅黑"/>
              </a:rPr>
              <a:t>。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83451" y="3028886"/>
            <a:ext cx="1604899" cy="1703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82422"/>
            <a:ext cx="7202805" cy="438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从“技</a:t>
            </a:r>
            <a:r>
              <a:rPr dirty="0" sz="2800" spc="-35" b="1">
                <a:solidFill>
                  <a:srgbClr val="FFFFFF"/>
                </a:solidFill>
                <a:latin typeface="微软雅黑"/>
                <a:cs typeface="微软雅黑"/>
              </a:rPr>
              <a:t>术</a:t>
            </a:r>
            <a:r>
              <a:rPr dirty="0" sz="2800" spc="-15" b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经济范式”转移来看待“</a:t>
            </a:r>
            <a:r>
              <a:rPr dirty="0" sz="2800" spc="-25" b="1">
                <a:solidFill>
                  <a:srgbClr val="FFFFFF"/>
                </a:solidFill>
                <a:latin typeface="微软雅黑"/>
                <a:cs typeface="微软雅黑"/>
              </a:rPr>
              <a:t>互</a:t>
            </a: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联</a:t>
            </a:r>
            <a:r>
              <a:rPr dirty="0" sz="2800" spc="-10" b="1">
                <a:solidFill>
                  <a:srgbClr val="FFFFFF"/>
                </a:solidFill>
                <a:latin typeface="微软雅黑"/>
                <a:cs typeface="微软雅黑"/>
              </a:rPr>
              <a:t>网</a:t>
            </a:r>
            <a:r>
              <a:rPr dirty="0" sz="2800" spc="-20" b="1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dirty="0" sz="2800" spc="-30" b="1">
                <a:solidFill>
                  <a:srgbClr val="FFFFFF"/>
                </a:solidFill>
                <a:latin typeface="微软雅黑"/>
                <a:cs typeface="微软雅黑"/>
              </a:rPr>
              <a:t>”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237234"/>
            <a:ext cx="3966845" cy="287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•	</a:t>
            </a:r>
            <a:r>
              <a:rPr dirty="0" sz="1800">
                <a:latin typeface="微软雅黑"/>
                <a:cs typeface="微软雅黑"/>
              </a:rPr>
              <a:t>“互联网</a:t>
            </a:r>
            <a:r>
              <a:rPr dirty="0" sz="1800" spc="-20">
                <a:latin typeface="微软雅黑"/>
                <a:cs typeface="微软雅黑"/>
              </a:rPr>
              <a:t>+</a:t>
            </a:r>
            <a:r>
              <a:rPr dirty="0" sz="1800">
                <a:latin typeface="微软雅黑"/>
                <a:cs typeface="微软雅黑"/>
              </a:rPr>
              <a:t>”推动信息经济加速来临</a:t>
            </a:r>
            <a:endParaRPr sz="1800">
              <a:latin typeface="微软雅黑"/>
              <a:cs typeface="微软雅黑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19150" y="1811401"/>
          <a:ext cx="7461250" cy="2663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0177"/>
                <a:gridCol w="1498981"/>
                <a:gridCol w="1796161"/>
                <a:gridCol w="1488439"/>
                <a:gridCol w="1488440"/>
              </a:tblGrid>
              <a:tr h="5090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时代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社会形态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资源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生产力特质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微软雅黑"/>
                          <a:cs typeface="微软雅黑"/>
                        </a:rPr>
                        <a:t>经济形态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238753">
                <a:tc rowSpan="2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农耕时代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农业社会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微软雅黑"/>
                          <a:cs typeface="微软雅黑"/>
                        </a:rPr>
                        <a:t>物质</a:t>
                      </a:r>
                      <a:r>
                        <a:rPr dirty="0" sz="1400">
                          <a:latin typeface="微软雅黑"/>
                          <a:cs typeface="微软雅黑"/>
                        </a:rPr>
                        <a:t>（主要是土地等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分散个体化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农业革命的结果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</a:tr>
              <a:tr h="42037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自然资源）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微软雅黑"/>
                          <a:cs typeface="微软雅黑"/>
                        </a:rPr>
                        <a:t>→以自然经济为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主的农业经济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238943">
                <a:tc rowSpan="2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工业时代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工业社会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微软雅黑"/>
                          <a:cs typeface="微软雅黑"/>
                        </a:rPr>
                        <a:t>物质</a:t>
                      </a:r>
                      <a:r>
                        <a:rPr dirty="0" sz="1400">
                          <a:latin typeface="微软雅黑"/>
                          <a:cs typeface="微软雅黑"/>
                        </a:rPr>
                        <a:t>和</a:t>
                      </a:r>
                      <a:r>
                        <a:rPr dirty="0" sz="1400" b="1">
                          <a:latin typeface="微软雅黑"/>
                          <a:cs typeface="微软雅黑"/>
                        </a:rPr>
                        <a:t>能量</a:t>
                      </a:r>
                      <a:r>
                        <a:rPr dirty="0" sz="1400">
                          <a:latin typeface="微软雅黑"/>
                          <a:cs typeface="微软雅黑"/>
                        </a:rPr>
                        <a:t>（特别是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集中规模化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工业革命的结果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9ECF4"/>
                    </a:solidFill>
                  </a:tcPr>
                </a:tc>
              </a:tr>
              <a:tr h="42018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微软雅黑"/>
                          <a:cs typeface="微软雅黑"/>
                        </a:rPr>
                        <a:t>资本和动力资源）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微软雅黑"/>
                          <a:cs typeface="微软雅黑"/>
                        </a:rPr>
                        <a:t>→以商品经济为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主的工业经济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280231">
                <a:tc rowSpan="3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信息时代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信息社会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微软雅黑"/>
                          <a:cs typeface="微软雅黑"/>
                        </a:rPr>
                        <a:t>物质</a:t>
                      </a:r>
                      <a:r>
                        <a:rPr dirty="0" sz="1400">
                          <a:latin typeface="微软雅黑"/>
                          <a:cs typeface="微软雅黑"/>
                        </a:rPr>
                        <a:t>、</a:t>
                      </a:r>
                      <a:r>
                        <a:rPr dirty="0" sz="1400" b="1">
                          <a:latin typeface="微软雅黑"/>
                          <a:cs typeface="微软雅黑"/>
                        </a:rPr>
                        <a:t>能量</a:t>
                      </a:r>
                      <a:r>
                        <a:rPr dirty="0" sz="1400">
                          <a:latin typeface="微软雅黑"/>
                          <a:cs typeface="微软雅黑"/>
                        </a:rPr>
                        <a:t>和</a:t>
                      </a:r>
                      <a:r>
                        <a:rPr dirty="0" sz="1400" b="1">
                          <a:latin typeface="微软雅黑"/>
                          <a:cs typeface="微软雅黑"/>
                        </a:rPr>
                        <a:t>信息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分布式多元协同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信息革命的结果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0D7E8"/>
                    </a:solidFill>
                  </a:tcPr>
                </a:tc>
              </a:tr>
              <a:tr h="26699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微软雅黑"/>
                          <a:cs typeface="微软雅黑"/>
                        </a:rPr>
                        <a:t>（信息资源上升为重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微软雅黑"/>
                          <a:cs typeface="微软雅黑"/>
                        </a:rPr>
                        <a:t>→以网络经济为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D0D7E8"/>
                    </a:solidFill>
                  </a:tcPr>
                </a:tc>
              </a:tr>
              <a:tr h="27656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要的战略资源）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微软雅黑"/>
                          <a:cs typeface="微软雅黑"/>
                        </a:rPr>
                        <a:t>主的信息经济</a:t>
                      </a:r>
                      <a:endParaRPr sz="1400">
                        <a:latin typeface="微软雅黑"/>
                        <a:cs typeface="微软雅黑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77039" y="3514725"/>
            <a:ext cx="1973580" cy="0"/>
          </a:xfrm>
          <a:custGeom>
            <a:avLst/>
            <a:gdLst/>
            <a:ahLst/>
            <a:cxnLst/>
            <a:rect l="l" t="t" r="r" b="b"/>
            <a:pathLst>
              <a:path w="1973579" h="0">
                <a:moveTo>
                  <a:pt x="0" y="0"/>
                </a:moveTo>
                <a:lnTo>
                  <a:pt x="1973261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3991038" y="3514725"/>
            <a:ext cx="2670175" cy="0"/>
          </a:xfrm>
          <a:custGeom>
            <a:avLst/>
            <a:gdLst/>
            <a:ahLst/>
            <a:cxnLst/>
            <a:rect l="l" t="t" r="r" b="b"/>
            <a:pathLst>
              <a:path w="2670175" h="0">
                <a:moveTo>
                  <a:pt x="0" y="0"/>
                </a:moveTo>
                <a:lnTo>
                  <a:pt x="2670111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20662" y="3514725"/>
            <a:ext cx="3655060" cy="0"/>
          </a:xfrm>
          <a:custGeom>
            <a:avLst/>
            <a:gdLst/>
            <a:ahLst/>
            <a:cxnLst/>
            <a:rect l="l" t="t" r="r" b="b"/>
            <a:pathLst>
              <a:path w="3655060" h="0">
                <a:moveTo>
                  <a:pt x="0" y="0"/>
                </a:moveTo>
                <a:lnTo>
                  <a:pt x="3654488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50850" y="3790950"/>
            <a:ext cx="2186305" cy="962025"/>
          </a:xfrm>
          <a:custGeom>
            <a:avLst/>
            <a:gdLst/>
            <a:ahLst/>
            <a:cxnLst/>
            <a:rect l="l" t="t" r="r" b="b"/>
            <a:pathLst>
              <a:path w="2186305" h="962025">
                <a:moveTo>
                  <a:pt x="1092962" y="0"/>
                </a:moveTo>
                <a:lnTo>
                  <a:pt x="1003324" y="1594"/>
                </a:lnTo>
                <a:lnTo>
                  <a:pt x="915682" y="6295"/>
                </a:lnTo>
                <a:lnTo>
                  <a:pt x="830317" y="13979"/>
                </a:lnTo>
                <a:lnTo>
                  <a:pt x="747509" y="24522"/>
                </a:lnTo>
                <a:lnTo>
                  <a:pt x="667540" y="37799"/>
                </a:lnTo>
                <a:lnTo>
                  <a:pt x="590692" y="53689"/>
                </a:lnTo>
                <a:lnTo>
                  <a:pt x="517245" y="72066"/>
                </a:lnTo>
                <a:lnTo>
                  <a:pt x="447481" y="92806"/>
                </a:lnTo>
                <a:lnTo>
                  <a:pt x="381682" y="115787"/>
                </a:lnTo>
                <a:lnTo>
                  <a:pt x="320128" y="140884"/>
                </a:lnTo>
                <a:lnTo>
                  <a:pt x="263102" y="167973"/>
                </a:lnTo>
                <a:lnTo>
                  <a:pt x="210884" y="196931"/>
                </a:lnTo>
                <a:lnTo>
                  <a:pt x="163755" y="227634"/>
                </a:lnTo>
                <a:lnTo>
                  <a:pt x="121998" y="259958"/>
                </a:lnTo>
                <a:lnTo>
                  <a:pt x="85893" y="293779"/>
                </a:lnTo>
                <a:lnTo>
                  <a:pt x="55721" y="328974"/>
                </a:lnTo>
                <a:lnTo>
                  <a:pt x="31765" y="365418"/>
                </a:lnTo>
                <a:lnTo>
                  <a:pt x="14305" y="402989"/>
                </a:lnTo>
                <a:lnTo>
                  <a:pt x="3623" y="441561"/>
                </a:lnTo>
                <a:lnTo>
                  <a:pt x="0" y="481012"/>
                </a:lnTo>
                <a:lnTo>
                  <a:pt x="3623" y="520463"/>
                </a:lnTo>
                <a:lnTo>
                  <a:pt x="14305" y="559035"/>
                </a:lnTo>
                <a:lnTo>
                  <a:pt x="31765" y="596606"/>
                </a:lnTo>
                <a:lnTo>
                  <a:pt x="55721" y="633050"/>
                </a:lnTo>
                <a:lnTo>
                  <a:pt x="85893" y="668245"/>
                </a:lnTo>
                <a:lnTo>
                  <a:pt x="121998" y="702066"/>
                </a:lnTo>
                <a:lnTo>
                  <a:pt x="163755" y="734390"/>
                </a:lnTo>
                <a:lnTo>
                  <a:pt x="210884" y="765093"/>
                </a:lnTo>
                <a:lnTo>
                  <a:pt x="263102" y="794051"/>
                </a:lnTo>
                <a:lnTo>
                  <a:pt x="320128" y="821140"/>
                </a:lnTo>
                <a:lnTo>
                  <a:pt x="381682" y="846237"/>
                </a:lnTo>
                <a:lnTo>
                  <a:pt x="447481" y="869218"/>
                </a:lnTo>
                <a:lnTo>
                  <a:pt x="517245" y="889958"/>
                </a:lnTo>
                <a:lnTo>
                  <a:pt x="590692" y="908335"/>
                </a:lnTo>
                <a:lnTo>
                  <a:pt x="667540" y="924225"/>
                </a:lnTo>
                <a:lnTo>
                  <a:pt x="747509" y="937502"/>
                </a:lnTo>
                <a:lnTo>
                  <a:pt x="830317" y="948045"/>
                </a:lnTo>
                <a:lnTo>
                  <a:pt x="915682" y="955729"/>
                </a:lnTo>
                <a:lnTo>
                  <a:pt x="1003324" y="960430"/>
                </a:lnTo>
                <a:lnTo>
                  <a:pt x="1092962" y="962025"/>
                </a:lnTo>
                <a:lnTo>
                  <a:pt x="1182603" y="960430"/>
                </a:lnTo>
                <a:lnTo>
                  <a:pt x="1270250" y="955729"/>
                </a:lnTo>
                <a:lnTo>
                  <a:pt x="1355622" y="948045"/>
                </a:lnTo>
                <a:lnTo>
                  <a:pt x="1438437" y="937502"/>
                </a:lnTo>
                <a:lnTo>
                  <a:pt x="1518413" y="924225"/>
                </a:lnTo>
                <a:lnTo>
                  <a:pt x="1595270" y="908335"/>
                </a:lnTo>
                <a:lnTo>
                  <a:pt x="1668725" y="889958"/>
                </a:lnTo>
                <a:lnTo>
                  <a:pt x="1738497" y="869218"/>
                </a:lnTo>
                <a:lnTo>
                  <a:pt x="1804305" y="846237"/>
                </a:lnTo>
                <a:lnTo>
                  <a:pt x="1865868" y="821140"/>
                </a:lnTo>
                <a:lnTo>
                  <a:pt x="1922903" y="794051"/>
                </a:lnTo>
                <a:lnTo>
                  <a:pt x="1975129" y="765093"/>
                </a:lnTo>
                <a:lnTo>
                  <a:pt x="2022265" y="734390"/>
                </a:lnTo>
                <a:lnTo>
                  <a:pt x="2064030" y="702066"/>
                </a:lnTo>
                <a:lnTo>
                  <a:pt x="2100141" y="668245"/>
                </a:lnTo>
                <a:lnTo>
                  <a:pt x="2130318" y="633050"/>
                </a:lnTo>
                <a:lnTo>
                  <a:pt x="2154279" y="596606"/>
                </a:lnTo>
                <a:lnTo>
                  <a:pt x="2171742" y="559035"/>
                </a:lnTo>
                <a:lnTo>
                  <a:pt x="2182426" y="520463"/>
                </a:lnTo>
                <a:lnTo>
                  <a:pt x="2186051" y="481012"/>
                </a:lnTo>
                <a:lnTo>
                  <a:pt x="2182426" y="441561"/>
                </a:lnTo>
                <a:lnTo>
                  <a:pt x="2171742" y="402989"/>
                </a:lnTo>
                <a:lnTo>
                  <a:pt x="2154279" y="365418"/>
                </a:lnTo>
                <a:lnTo>
                  <a:pt x="2130318" y="328974"/>
                </a:lnTo>
                <a:lnTo>
                  <a:pt x="2100141" y="293779"/>
                </a:lnTo>
                <a:lnTo>
                  <a:pt x="2064030" y="259958"/>
                </a:lnTo>
                <a:lnTo>
                  <a:pt x="2022265" y="227634"/>
                </a:lnTo>
                <a:lnTo>
                  <a:pt x="1975129" y="196931"/>
                </a:lnTo>
                <a:lnTo>
                  <a:pt x="1922903" y="167973"/>
                </a:lnTo>
                <a:lnTo>
                  <a:pt x="1865868" y="140884"/>
                </a:lnTo>
                <a:lnTo>
                  <a:pt x="1804305" y="115787"/>
                </a:lnTo>
                <a:lnTo>
                  <a:pt x="1738497" y="92806"/>
                </a:lnTo>
                <a:lnTo>
                  <a:pt x="1668725" y="72066"/>
                </a:lnTo>
                <a:lnTo>
                  <a:pt x="1595270" y="53689"/>
                </a:lnTo>
                <a:lnTo>
                  <a:pt x="1518413" y="37799"/>
                </a:lnTo>
                <a:lnTo>
                  <a:pt x="1438437" y="24522"/>
                </a:lnTo>
                <a:lnTo>
                  <a:pt x="1355622" y="13979"/>
                </a:lnTo>
                <a:lnTo>
                  <a:pt x="1270250" y="6295"/>
                </a:lnTo>
                <a:lnTo>
                  <a:pt x="1182603" y="1594"/>
                </a:lnTo>
                <a:lnTo>
                  <a:pt x="10929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50850" y="3790950"/>
            <a:ext cx="2186305" cy="962025"/>
          </a:xfrm>
          <a:custGeom>
            <a:avLst/>
            <a:gdLst/>
            <a:ahLst/>
            <a:cxnLst/>
            <a:rect l="l" t="t" r="r" b="b"/>
            <a:pathLst>
              <a:path w="2186305" h="962025">
                <a:moveTo>
                  <a:pt x="0" y="481012"/>
                </a:moveTo>
                <a:lnTo>
                  <a:pt x="3623" y="441561"/>
                </a:lnTo>
                <a:lnTo>
                  <a:pt x="14305" y="402989"/>
                </a:lnTo>
                <a:lnTo>
                  <a:pt x="31765" y="365418"/>
                </a:lnTo>
                <a:lnTo>
                  <a:pt x="55721" y="328974"/>
                </a:lnTo>
                <a:lnTo>
                  <a:pt x="85893" y="293779"/>
                </a:lnTo>
                <a:lnTo>
                  <a:pt x="121998" y="259958"/>
                </a:lnTo>
                <a:lnTo>
                  <a:pt x="163755" y="227634"/>
                </a:lnTo>
                <a:lnTo>
                  <a:pt x="210884" y="196931"/>
                </a:lnTo>
                <a:lnTo>
                  <a:pt x="263102" y="167973"/>
                </a:lnTo>
                <a:lnTo>
                  <a:pt x="320128" y="140884"/>
                </a:lnTo>
                <a:lnTo>
                  <a:pt x="381682" y="115787"/>
                </a:lnTo>
                <a:lnTo>
                  <a:pt x="447481" y="92806"/>
                </a:lnTo>
                <a:lnTo>
                  <a:pt x="517245" y="72066"/>
                </a:lnTo>
                <a:lnTo>
                  <a:pt x="590692" y="53689"/>
                </a:lnTo>
                <a:lnTo>
                  <a:pt x="667540" y="37799"/>
                </a:lnTo>
                <a:lnTo>
                  <a:pt x="747509" y="24522"/>
                </a:lnTo>
                <a:lnTo>
                  <a:pt x="830317" y="13979"/>
                </a:lnTo>
                <a:lnTo>
                  <a:pt x="915682" y="6295"/>
                </a:lnTo>
                <a:lnTo>
                  <a:pt x="1003324" y="1594"/>
                </a:lnTo>
                <a:lnTo>
                  <a:pt x="1092962" y="0"/>
                </a:lnTo>
                <a:lnTo>
                  <a:pt x="1182603" y="1594"/>
                </a:lnTo>
                <a:lnTo>
                  <a:pt x="1270250" y="6295"/>
                </a:lnTo>
                <a:lnTo>
                  <a:pt x="1355622" y="13979"/>
                </a:lnTo>
                <a:lnTo>
                  <a:pt x="1438437" y="24522"/>
                </a:lnTo>
                <a:lnTo>
                  <a:pt x="1518413" y="37799"/>
                </a:lnTo>
                <a:lnTo>
                  <a:pt x="1595270" y="53689"/>
                </a:lnTo>
                <a:lnTo>
                  <a:pt x="1668725" y="72066"/>
                </a:lnTo>
                <a:lnTo>
                  <a:pt x="1738497" y="92806"/>
                </a:lnTo>
                <a:lnTo>
                  <a:pt x="1804305" y="115787"/>
                </a:lnTo>
                <a:lnTo>
                  <a:pt x="1865868" y="140884"/>
                </a:lnTo>
                <a:lnTo>
                  <a:pt x="1922903" y="167973"/>
                </a:lnTo>
                <a:lnTo>
                  <a:pt x="1975129" y="196931"/>
                </a:lnTo>
                <a:lnTo>
                  <a:pt x="2022265" y="227634"/>
                </a:lnTo>
                <a:lnTo>
                  <a:pt x="2064030" y="259958"/>
                </a:lnTo>
                <a:lnTo>
                  <a:pt x="2100141" y="293779"/>
                </a:lnTo>
                <a:lnTo>
                  <a:pt x="2130318" y="328974"/>
                </a:lnTo>
                <a:lnTo>
                  <a:pt x="2154279" y="365418"/>
                </a:lnTo>
                <a:lnTo>
                  <a:pt x="2171742" y="402989"/>
                </a:lnTo>
                <a:lnTo>
                  <a:pt x="2182426" y="441561"/>
                </a:lnTo>
                <a:lnTo>
                  <a:pt x="2186051" y="481012"/>
                </a:lnTo>
                <a:lnTo>
                  <a:pt x="2182426" y="520463"/>
                </a:lnTo>
                <a:lnTo>
                  <a:pt x="2171742" y="559035"/>
                </a:lnTo>
                <a:lnTo>
                  <a:pt x="2154279" y="596606"/>
                </a:lnTo>
                <a:lnTo>
                  <a:pt x="2130318" y="633050"/>
                </a:lnTo>
                <a:lnTo>
                  <a:pt x="2100141" y="668245"/>
                </a:lnTo>
                <a:lnTo>
                  <a:pt x="2064030" y="702066"/>
                </a:lnTo>
                <a:lnTo>
                  <a:pt x="2022265" y="734390"/>
                </a:lnTo>
                <a:lnTo>
                  <a:pt x="1975129" y="765093"/>
                </a:lnTo>
                <a:lnTo>
                  <a:pt x="1922903" y="794051"/>
                </a:lnTo>
                <a:lnTo>
                  <a:pt x="1865868" y="821140"/>
                </a:lnTo>
                <a:lnTo>
                  <a:pt x="1804305" y="846237"/>
                </a:lnTo>
                <a:lnTo>
                  <a:pt x="1738497" y="869218"/>
                </a:lnTo>
                <a:lnTo>
                  <a:pt x="1668725" y="889958"/>
                </a:lnTo>
                <a:lnTo>
                  <a:pt x="1595270" y="908335"/>
                </a:lnTo>
                <a:lnTo>
                  <a:pt x="1518413" y="924225"/>
                </a:lnTo>
                <a:lnTo>
                  <a:pt x="1438437" y="937502"/>
                </a:lnTo>
                <a:lnTo>
                  <a:pt x="1355622" y="948045"/>
                </a:lnTo>
                <a:lnTo>
                  <a:pt x="1270250" y="955729"/>
                </a:lnTo>
                <a:lnTo>
                  <a:pt x="1182603" y="960430"/>
                </a:lnTo>
                <a:lnTo>
                  <a:pt x="1092962" y="962025"/>
                </a:lnTo>
                <a:lnTo>
                  <a:pt x="1003324" y="960430"/>
                </a:lnTo>
                <a:lnTo>
                  <a:pt x="915682" y="955729"/>
                </a:lnTo>
                <a:lnTo>
                  <a:pt x="830317" y="948045"/>
                </a:lnTo>
                <a:lnTo>
                  <a:pt x="747509" y="937502"/>
                </a:lnTo>
                <a:lnTo>
                  <a:pt x="667540" y="924225"/>
                </a:lnTo>
                <a:lnTo>
                  <a:pt x="590692" y="908335"/>
                </a:lnTo>
                <a:lnTo>
                  <a:pt x="517245" y="889958"/>
                </a:lnTo>
                <a:lnTo>
                  <a:pt x="447481" y="869218"/>
                </a:lnTo>
                <a:lnTo>
                  <a:pt x="381682" y="846237"/>
                </a:lnTo>
                <a:lnTo>
                  <a:pt x="320128" y="821140"/>
                </a:lnTo>
                <a:lnTo>
                  <a:pt x="263102" y="794051"/>
                </a:lnTo>
                <a:lnTo>
                  <a:pt x="210884" y="765093"/>
                </a:lnTo>
                <a:lnTo>
                  <a:pt x="163755" y="734390"/>
                </a:lnTo>
                <a:lnTo>
                  <a:pt x="121998" y="702066"/>
                </a:lnTo>
                <a:lnTo>
                  <a:pt x="85893" y="668245"/>
                </a:lnTo>
                <a:lnTo>
                  <a:pt x="55721" y="633050"/>
                </a:lnTo>
                <a:lnTo>
                  <a:pt x="31765" y="596606"/>
                </a:lnTo>
                <a:lnTo>
                  <a:pt x="14305" y="559035"/>
                </a:lnTo>
                <a:lnTo>
                  <a:pt x="3623" y="520463"/>
                </a:lnTo>
                <a:lnTo>
                  <a:pt x="0" y="481012"/>
                </a:lnTo>
                <a:close/>
              </a:path>
            </a:pathLst>
          </a:custGeom>
          <a:ln w="9524">
            <a:solidFill>
              <a:srgbClr val="1F487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98321" y="3782567"/>
            <a:ext cx="1092200" cy="9728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6350" indent="-1905">
              <a:lnSpc>
                <a:spcPct val="100000"/>
              </a:lnSpc>
            </a:pPr>
            <a:r>
              <a:rPr dirty="0" sz="2100" spc="-5">
                <a:solidFill>
                  <a:srgbClr val="FFFFFF"/>
                </a:solidFill>
                <a:latin typeface="微软雅黑"/>
                <a:cs typeface="微软雅黑"/>
              </a:rPr>
              <a:t>生产商 </a:t>
            </a:r>
            <a:r>
              <a:rPr dirty="0" sz="2100">
                <a:solidFill>
                  <a:srgbClr val="FFFFFF"/>
                </a:solidFill>
                <a:latin typeface="微软雅黑"/>
                <a:cs typeface="微软雅黑"/>
              </a:rPr>
              <a:t>大权在握</a:t>
            </a:r>
            <a:r>
              <a:rPr dirty="0" sz="2100">
                <a:solidFill>
                  <a:srgbClr val="FFFFFF"/>
                </a:solidFill>
                <a:latin typeface="微软雅黑"/>
                <a:cs typeface="微软雅黑"/>
              </a:rPr>
              <a:t> 时代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08450" y="3706876"/>
            <a:ext cx="2386330" cy="949325"/>
          </a:xfrm>
          <a:custGeom>
            <a:avLst/>
            <a:gdLst/>
            <a:ahLst/>
            <a:cxnLst/>
            <a:rect l="l" t="t" r="r" b="b"/>
            <a:pathLst>
              <a:path w="2386329" h="949325">
                <a:moveTo>
                  <a:pt x="1193038" y="0"/>
                </a:moveTo>
                <a:lnTo>
                  <a:pt x="1095193" y="1572"/>
                </a:lnTo>
                <a:lnTo>
                  <a:pt x="999526" y="6210"/>
                </a:lnTo>
                <a:lnTo>
                  <a:pt x="906343" y="13790"/>
                </a:lnTo>
                <a:lnTo>
                  <a:pt x="815953" y="24191"/>
                </a:lnTo>
                <a:lnTo>
                  <a:pt x="728662" y="37290"/>
                </a:lnTo>
                <a:lnTo>
                  <a:pt x="644777" y="52966"/>
                </a:lnTo>
                <a:lnTo>
                  <a:pt x="564605" y="71096"/>
                </a:lnTo>
                <a:lnTo>
                  <a:pt x="488454" y="91558"/>
                </a:lnTo>
                <a:lnTo>
                  <a:pt x="416630" y="114231"/>
                </a:lnTo>
                <a:lnTo>
                  <a:pt x="349440" y="138991"/>
                </a:lnTo>
                <a:lnTo>
                  <a:pt x="287192" y="165718"/>
                </a:lnTo>
                <a:lnTo>
                  <a:pt x="230193" y="194289"/>
                </a:lnTo>
                <a:lnTo>
                  <a:pt x="178749" y="224582"/>
                </a:lnTo>
                <a:lnTo>
                  <a:pt x="133168" y="256475"/>
                </a:lnTo>
                <a:lnTo>
                  <a:pt x="93757" y="289846"/>
                </a:lnTo>
                <a:lnTo>
                  <a:pt x="60823" y="324573"/>
                </a:lnTo>
                <a:lnTo>
                  <a:pt x="34674" y="360534"/>
                </a:lnTo>
                <a:lnTo>
                  <a:pt x="15615" y="397606"/>
                </a:lnTo>
                <a:lnTo>
                  <a:pt x="3955" y="435669"/>
                </a:lnTo>
                <a:lnTo>
                  <a:pt x="0" y="474599"/>
                </a:lnTo>
                <a:lnTo>
                  <a:pt x="3955" y="513529"/>
                </a:lnTo>
                <a:lnTo>
                  <a:pt x="15615" y="551592"/>
                </a:lnTo>
                <a:lnTo>
                  <a:pt x="34674" y="588667"/>
                </a:lnTo>
                <a:lnTo>
                  <a:pt x="60823" y="624630"/>
                </a:lnTo>
                <a:lnTo>
                  <a:pt x="93757" y="659360"/>
                </a:lnTo>
                <a:lnTo>
                  <a:pt x="133168" y="692735"/>
                </a:lnTo>
                <a:lnTo>
                  <a:pt x="178749" y="724632"/>
                </a:lnTo>
                <a:lnTo>
                  <a:pt x="230193" y="754930"/>
                </a:lnTo>
                <a:lnTo>
                  <a:pt x="287192" y="783506"/>
                </a:lnTo>
                <a:lnTo>
                  <a:pt x="349440" y="810237"/>
                </a:lnTo>
                <a:lnTo>
                  <a:pt x="416630" y="835003"/>
                </a:lnTo>
                <a:lnTo>
                  <a:pt x="488454" y="857680"/>
                </a:lnTo>
                <a:lnTo>
                  <a:pt x="564605" y="878147"/>
                </a:lnTo>
                <a:lnTo>
                  <a:pt x="644777" y="896281"/>
                </a:lnTo>
                <a:lnTo>
                  <a:pt x="728662" y="911960"/>
                </a:lnTo>
                <a:lnTo>
                  <a:pt x="815953" y="925063"/>
                </a:lnTo>
                <a:lnTo>
                  <a:pt x="906343" y="935466"/>
                </a:lnTo>
                <a:lnTo>
                  <a:pt x="999526" y="943049"/>
                </a:lnTo>
                <a:lnTo>
                  <a:pt x="1095193" y="947688"/>
                </a:lnTo>
                <a:lnTo>
                  <a:pt x="1193038" y="949261"/>
                </a:lnTo>
                <a:lnTo>
                  <a:pt x="1290882" y="947688"/>
                </a:lnTo>
                <a:lnTo>
                  <a:pt x="1386549" y="943049"/>
                </a:lnTo>
                <a:lnTo>
                  <a:pt x="1479732" y="935466"/>
                </a:lnTo>
                <a:lnTo>
                  <a:pt x="1570122" y="925063"/>
                </a:lnTo>
                <a:lnTo>
                  <a:pt x="1657413" y="911960"/>
                </a:lnTo>
                <a:lnTo>
                  <a:pt x="1741298" y="896281"/>
                </a:lnTo>
                <a:lnTo>
                  <a:pt x="1821470" y="878147"/>
                </a:lnTo>
                <a:lnTo>
                  <a:pt x="1897621" y="857680"/>
                </a:lnTo>
                <a:lnTo>
                  <a:pt x="1969445" y="835003"/>
                </a:lnTo>
                <a:lnTo>
                  <a:pt x="2036635" y="810237"/>
                </a:lnTo>
                <a:lnTo>
                  <a:pt x="2098883" y="783506"/>
                </a:lnTo>
                <a:lnTo>
                  <a:pt x="2155882" y="754930"/>
                </a:lnTo>
                <a:lnTo>
                  <a:pt x="2207326" y="724632"/>
                </a:lnTo>
                <a:lnTo>
                  <a:pt x="2252907" y="692735"/>
                </a:lnTo>
                <a:lnTo>
                  <a:pt x="2292318" y="659360"/>
                </a:lnTo>
                <a:lnTo>
                  <a:pt x="2325252" y="624630"/>
                </a:lnTo>
                <a:lnTo>
                  <a:pt x="2351401" y="588667"/>
                </a:lnTo>
                <a:lnTo>
                  <a:pt x="2370460" y="551592"/>
                </a:lnTo>
                <a:lnTo>
                  <a:pt x="2382120" y="513529"/>
                </a:lnTo>
                <a:lnTo>
                  <a:pt x="2386076" y="474599"/>
                </a:lnTo>
                <a:lnTo>
                  <a:pt x="2382120" y="435669"/>
                </a:lnTo>
                <a:lnTo>
                  <a:pt x="2370460" y="397606"/>
                </a:lnTo>
                <a:lnTo>
                  <a:pt x="2351401" y="360534"/>
                </a:lnTo>
                <a:lnTo>
                  <a:pt x="2325252" y="324573"/>
                </a:lnTo>
                <a:lnTo>
                  <a:pt x="2292318" y="289846"/>
                </a:lnTo>
                <a:lnTo>
                  <a:pt x="2252907" y="256475"/>
                </a:lnTo>
                <a:lnTo>
                  <a:pt x="2207326" y="224582"/>
                </a:lnTo>
                <a:lnTo>
                  <a:pt x="2155882" y="194289"/>
                </a:lnTo>
                <a:lnTo>
                  <a:pt x="2098883" y="165718"/>
                </a:lnTo>
                <a:lnTo>
                  <a:pt x="2036635" y="138991"/>
                </a:lnTo>
                <a:lnTo>
                  <a:pt x="1969445" y="114231"/>
                </a:lnTo>
                <a:lnTo>
                  <a:pt x="1897621" y="91558"/>
                </a:lnTo>
                <a:lnTo>
                  <a:pt x="1821470" y="71096"/>
                </a:lnTo>
                <a:lnTo>
                  <a:pt x="1741298" y="52966"/>
                </a:lnTo>
                <a:lnTo>
                  <a:pt x="1657413" y="37290"/>
                </a:lnTo>
                <a:lnTo>
                  <a:pt x="1570122" y="24191"/>
                </a:lnTo>
                <a:lnTo>
                  <a:pt x="1479732" y="13790"/>
                </a:lnTo>
                <a:lnTo>
                  <a:pt x="1386549" y="6210"/>
                </a:lnTo>
                <a:lnTo>
                  <a:pt x="1290882" y="1572"/>
                </a:lnTo>
                <a:lnTo>
                  <a:pt x="1193038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108450" y="3706876"/>
            <a:ext cx="2386330" cy="949325"/>
          </a:xfrm>
          <a:custGeom>
            <a:avLst/>
            <a:gdLst/>
            <a:ahLst/>
            <a:cxnLst/>
            <a:rect l="l" t="t" r="r" b="b"/>
            <a:pathLst>
              <a:path w="2386329" h="949325">
                <a:moveTo>
                  <a:pt x="0" y="474599"/>
                </a:moveTo>
                <a:lnTo>
                  <a:pt x="3955" y="435669"/>
                </a:lnTo>
                <a:lnTo>
                  <a:pt x="15615" y="397606"/>
                </a:lnTo>
                <a:lnTo>
                  <a:pt x="34674" y="360534"/>
                </a:lnTo>
                <a:lnTo>
                  <a:pt x="60823" y="324573"/>
                </a:lnTo>
                <a:lnTo>
                  <a:pt x="93757" y="289846"/>
                </a:lnTo>
                <a:lnTo>
                  <a:pt x="133168" y="256475"/>
                </a:lnTo>
                <a:lnTo>
                  <a:pt x="178749" y="224582"/>
                </a:lnTo>
                <a:lnTo>
                  <a:pt x="230193" y="194289"/>
                </a:lnTo>
                <a:lnTo>
                  <a:pt x="287192" y="165718"/>
                </a:lnTo>
                <a:lnTo>
                  <a:pt x="349440" y="138991"/>
                </a:lnTo>
                <a:lnTo>
                  <a:pt x="416630" y="114231"/>
                </a:lnTo>
                <a:lnTo>
                  <a:pt x="488454" y="91558"/>
                </a:lnTo>
                <a:lnTo>
                  <a:pt x="564605" y="71096"/>
                </a:lnTo>
                <a:lnTo>
                  <a:pt x="644777" y="52966"/>
                </a:lnTo>
                <a:lnTo>
                  <a:pt x="728662" y="37290"/>
                </a:lnTo>
                <a:lnTo>
                  <a:pt x="815953" y="24191"/>
                </a:lnTo>
                <a:lnTo>
                  <a:pt x="906343" y="13790"/>
                </a:lnTo>
                <a:lnTo>
                  <a:pt x="999526" y="6210"/>
                </a:lnTo>
                <a:lnTo>
                  <a:pt x="1095193" y="1572"/>
                </a:lnTo>
                <a:lnTo>
                  <a:pt x="1193038" y="0"/>
                </a:lnTo>
                <a:lnTo>
                  <a:pt x="1290882" y="1572"/>
                </a:lnTo>
                <a:lnTo>
                  <a:pt x="1386549" y="6210"/>
                </a:lnTo>
                <a:lnTo>
                  <a:pt x="1479732" y="13790"/>
                </a:lnTo>
                <a:lnTo>
                  <a:pt x="1570122" y="24191"/>
                </a:lnTo>
                <a:lnTo>
                  <a:pt x="1657413" y="37290"/>
                </a:lnTo>
                <a:lnTo>
                  <a:pt x="1741298" y="52966"/>
                </a:lnTo>
                <a:lnTo>
                  <a:pt x="1821470" y="71096"/>
                </a:lnTo>
                <a:lnTo>
                  <a:pt x="1897621" y="91558"/>
                </a:lnTo>
                <a:lnTo>
                  <a:pt x="1969445" y="114231"/>
                </a:lnTo>
                <a:lnTo>
                  <a:pt x="2036635" y="138991"/>
                </a:lnTo>
                <a:lnTo>
                  <a:pt x="2098883" y="165718"/>
                </a:lnTo>
                <a:lnTo>
                  <a:pt x="2155882" y="194289"/>
                </a:lnTo>
                <a:lnTo>
                  <a:pt x="2207326" y="224582"/>
                </a:lnTo>
                <a:lnTo>
                  <a:pt x="2252907" y="256475"/>
                </a:lnTo>
                <a:lnTo>
                  <a:pt x="2292318" y="289846"/>
                </a:lnTo>
                <a:lnTo>
                  <a:pt x="2325252" y="324573"/>
                </a:lnTo>
                <a:lnTo>
                  <a:pt x="2351401" y="360534"/>
                </a:lnTo>
                <a:lnTo>
                  <a:pt x="2370460" y="397606"/>
                </a:lnTo>
                <a:lnTo>
                  <a:pt x="2382120" y="435669"/>
                </a:lnTo>
                <a:lnTo>
                  <a:pt x="2386076" y="474599"/>
                </a:lnTo>
                <a:lnTo>
                  <a:pt x="2382120" y="513529"/>
                </a:lnTo>
                <a:lnTo>
                  <a:pt x="2370460" y="551592"/>
                </a:lnTo>
                <a:lnTo>
                  <a:pt x="2351401" y="588667"/>
                </a:lnTo>
                <a:lnTo>
                  <a:pt x="2325252" y="624630"/>
                </a:lnTo>
                <a:lnTo>
                  <a:pt x="2292318" y="659360"/>
                </a:lnTo>
                <a:lnTo>
                  <a:pt x="2252907" y="692735"/>
                </a:lnTo>
                <a:lnTo>
                  <a:pt x="2207326" y="724632"/>
                </a:lnTo>
                <a:lnTo>
                  <a:pt x="2155882" y="754930"/>
                </a:lnTo>
                <a:lnTo>
                  <a:pt x="2098883" y="783506"/>
                </a:lnTo>
                <a:lnTo>
                  <a:pt x="2036635" y="810237"/>
                </a:lnTo>
                <a:lnTo>
                  <a:pt x="1969445" y="835003"/>
                </a:lnTo>
                <a:lnTo>
                  <a:pt x="1897621" y="857680"/>
                </a:lnTo>
                <a:lnTo>
                  <a:pt x="1821470" y="878147"/>
                </a:lnTo>
                <a:lnTo>
                  <a:pt x="1741298" y="896281"/>
                </a:lnTo>
                <a:lnTo>
                  <a:pt x="1657413" y="911960"/>
                </a:lnTo>
                <a:lnTo>
                  <a:pt x="1570122" y="925063"/>
                </a:lnTo>
                <a:lnTo>
                  <a:pt x="1479732" y="935466"/>
                </a:lnTo>
                <a:lnTo>
                  <a:pt x="1386549" y="943049"/>
                </a:lnTo>
                <a:lnTo>
                  <a:pt x="1290882" y="947688"/>
                </a:lnTo>
                <a:lnTo>
                  <a:pt x="1193038" y="949261"/>
                </a:lnTo>
                <a:lnTo>
                  <a:pt x="1095193" y="947688"/>
                </a:lnTo>
                <a:lnTo>
                  <a:pt x="999526" y="943049"/>
                </a:lnTo>
                <a:lnTo>
                  <a:pt x="906343" y="935466"/>
                </a:lnTo>
                <a:lnTo>
                  <a:pt x="815953" y="925063"/>
                </a:lnTo>
                <a:lnTo>
                  <a:pt x="728662" y="911960"/>
                </a:lnTo>
                <a:lnTo>
                  <a:pt x="644777" y="896281"/>
                </a:lnTo>
                <a:lnTo>
                  <a:pt x="564605" y="878147"/>
                </a:lnTo>
                <a:lnTo>
                  <a:pt x="488454" y="857680"/>
                </a:lnTo>
                <a:lnTo>
                  <a:pt x="416630" y="835003"/>
                </a:lnTo>
                <a:lnTo>
                  <a:pt x="349440" y="810237"/>
                </a:lnTo>
                <a:lnTo>
                  <a:pt x="287192" y="783506"/>
                </a:lnTo>
                <a:lnTo>
                  <a:pt x="230193" y="754930"/>
                </a:lnTo>
                <a:lnTo>
                  <a:pt x="178749" y="724632"/>
                </a:lnTo>
                <a:lnTo>
                  <a:pt x="133168" y="692735"/>
                </a:lnTo>
                <a:lnTo>
                  <a:pt x="93757" y="659360"/>
                </a:lnTo>
                <a:lnTo>
                  <a:pt x="60823" y="624630"/>
                </a:lnTo>
                <a:lnTo>
                  <a:pt x="34674" y="588667"/>
                </a:lnTo>
                <a:lnTo>
                  <a:pt x="15615" y="551592"/>
                </a:lnTo>
                <a:lnTo>
                  <a:pt x="3955" y="513529"/>
                </a:lnTo>
                <a:lnTo>
                  <a:pt x="0" y="474599"/>
                </a:lnTo>
                <a:close/>
              </a:path>
            </a:pathLst>
          </a:custGeom>
          <a:ln w="9525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55896" y="3756050"/>
            <a:ext cx="1092200" cy="780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9400" marR="6350" indent="-266700">
              <a:lnSpc>
                <a:spcPct val="120000"/>
              </a:lnSpc>
            </a:pPr>
            <a:r>
              <a:rPr dirty="0" sz="2100">
                <a:solidFill>
                  <a:srgbClr val="FFFFFF"/>
                </a:solidFill>
                <a:latin typeface="微软雅黑"/>
                <a:cs typeface="微软雅黑"/>
              </a:rPr>
              <a:t>大众营销 时代</a:t>
            </a:r>
            <a:endParaRPr sz="2100">
              <a:latin typeface="微软雅黑"/>
              <a:cs typeface="微软雅黑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19950" y="2119376"/>
            <a:ext cx="1754505" cy="1132205"/>
          </a:xfrm>
          <a:custGeom>
            <a:avLst/>
            <a:gdLst/>
            <a:ahLst/>
            <a:cxnLst/>
            <a:rect l="l" t="t" r="r" b="b"/>
            <a:pathLst>
              <a:path w="1754504" h="1132204">
                <a:moveTo>
                  <a:pt x="877061" y="0"/>
                </a:moveTo>
                <a:lnTo>
                  <a:pt x="805130" y="1875"/>
                </a:lnTo>
                <a:lnTo>
                  <a:pt x="734800" y="7406"/>
                </a:lnTo>
                <a:lnTo>
                  <a:pt x="666297" y="16446"/>
                </a:lnTo>
                <a:lnTo>
                  <a:pt x="599846" y="28850"/>
                </a:lnTo>
                <a:lnTo>
                  <a:pt x="535674" y="44471"/>
                </a:lnTo>
                <a:lnTo>
                  <a:pt x="474005" y="63165"/>
                </a:lnTo>
                <a:lnTo>
                  <a:pt x="415067" y="84786"/>
                </a:lnTo>
                <a:lnTo>
                  <a:pt x="359084" y="109187"/>
                </a:lnTo>
                <a:lnTo>
                  <a:pt x="306283" y="136224"/>
                </a:lnTo>
                <a:lnTo>
                  <a:pt x="256889" y="165750"/>
                </a:lnTo>
                <a:lnTo>
                  <a:pt x="211127" y="197621"/>
                </a:lnTo>
                <a:lnTo>
                  <a:pt x="169224" y="231690"/>
                </a:lnTo>
                <a:lnTo>
                  <a:pt x="131406" y="267812"/>
                </a:lnTo>
                <a:lnTo>
                  <a:pt x="97897" y="305841"/>
                </a:lnTo>
                <a:lnTo>
                  <a:pt x="68925" y="345632"/>
                </a:lnTo>
                <a:lnTo>
                  <a:pt x="44714" y="387039"/>
                </a:lnTo>
                <a:lnTo>
                  <a:pt x="25490" y="429916"/>
                </a:lnTo>
                <a:lnTo>
                  <a:pt x="11479" y="474117"/>
                </a:lnTo>
                <a:lnTo>
                  <a:pt x="2907" y="519498"/>
                </a:lnTo>
                <a:lnTo>
                  <a:pt x="0" y="565912"/>
                </a:lnTo>
                <a:lnTo>
                  <a:pt x="2907" y="612325"/>
                </a:lnTo>
                <a:lnTo>
                  <a:pt x="11479" y="657706"/>
                </a:lnTo>
                <a:lnTo>
                  <a:pt x="25490" y="701907"/>
                </a:lnTo>
                <a:lnTo>
                  <a:pt x="44714" y="744784"/>
                </a:lnTo>
                <a:lnTo>
                  <a:pt x="68925" y="786191"/>
                </a:lnTo>
                <a:lnTo>
                  <a:pt x="97897" y="825982"/>
                </a:lnTo>
                <a:lnTo>
                  <a:pt x="131406" y="864011"/>
                </a:lnTo>
                <a:lnTo>
                  <a:pt x="169224" y="900133"/>
                </a:lnTo>
                <a:lnTo>
                  <a:pt x="211127" y="934202"/>
                </a:lnTo>
                <a:lnTo>
                  <a:pt x="256889" y="966073"/>
                </a:lnTo>
                <a:lnTo>
                  <a:pt x="306283" y="995599"/>
                </a:lnTo>
                <a:lnTo>
                  <a:pt x="359084" y="1022636"/>
                </a:lnTo>
                <a:lnTo>
                  <a:pt x="415067" y="1047037"/>
                </a:lnTo>
                <a:lnTo>
                  <a:pt x="474005" y="1068658"/>
                </a:lnTo>
                <a:lnTo>
                  <a:pt x="535674" y="1087352"/>
                </a:lnTo>
                <a:lnTo>
                  <a:pt x="599846" y="1102973"/>
                </a:lnTo>
                <a:lnTo>
                  <a:pt x="666297" y="1115377"/>
                </a:lnTo>
                <a:lnTo>
                  <a:pt x="734800" y="1124417"/>
                </a:lnTo>
                <a:lnTo>
                  <a:pt x="805130" y="1129948"/>
                </a:lnTo>
                <a:lnTo>
                  <a:pt x="877061" y="1131824"/>
                </a:lnTo>
                <a:lnTo>
                  <a:pt x="948993" y="1129948"/>
                </a:lnTo>
                <a:lnTo>
                  <a:pt x="1019323" y="1124417"/>
                </a:lnTo>
                <a:lnTo>
                  <a:pt x="1087826" y="1115377"/>
                </a:lnTo>
                <a:lnTo>
                  <a:pt x="1154277" y="1102973"/>
                </a:lnTo>
                <a:lnTo>
                  <a:pt x="1218449" y="1087352"/>
                </a:lnTo>
                <a:lnTo>
                  <a:pt x="1280118" y="1068658"/>
                </a:lnTo>
                <a:lnTo>
                  <a:pt x="1339056" y="1047037"/>
                </a:lnTo>
                <a:lnTo>
                  <a:pt x="1395039" y="1022636"/>
                </a:lnTo>
                <a:lnTo>
                  <a:pt x="1447840" y="995599"/>
                </a:lnTo>
                <a:lnTo>
                  <a:pt x="1497234" y="966073"/>
                </a:lnTo>
                <a:lnTo>
                  <a:pt x="1542996" y="934202"/>
                </a:lnTo>
                <a:lnTo>
                  <a:pt x="1584899" y="900133"/>
                </a:lnTo>
                <a:lnTo>
                  <a:pt x="1622717" y="864011"/>
                </a:lnTo>
                <a:lnTo>
                  <a:pt x="1656226" y="825982"/>
                </a:lnTo>
                <a:lnTo>
                  <a:pt x="1685198" y="786191"/>
                </a:lnTo>
                <a:lnTo>
                  <a:pt x="1709409" y="744784"/>
                </a:lnTo>
                <a:lnTo>
                  <a:pt x="1728633" y="701907"/>
                </a:lnTo>
                <a:lnTo>
                  <a:pt x="1742644" y="657706"/>
                </a:lnTo>
                <a:lnTo>
                  <a:pt x="1751216" y="612325"/>
                </a:lnTo>
                <a:lnTo>
                  <a:pt x="1754124" y="565912"/>
                </a:lnTo>
                <a:lnTo>
                  <a:pt x="1751216" y="519498"/>
                </a:lnTo>
                <a:lnTo>
                  <a:pt x="1742644" y="474117"/>
                </a:lnTo>
                <a:lnTo>
                  <a:pt x="1728633" y="429916"/>
                </a:lnTo>
                <a:lnTo>
                  <a:pt x="1709409" y="387039"/>
                </a:lnTo>
                <a:lnTo>
                  <a:pt x="1685198" y="345632"/>
                </a:lnTo>
                <a:lnTo>
                  <a:pt x="1656226" y="305841"/>
                </a:lnTo>
                <a:lnTo>
                  <a:pt x="1622717" y="267812"/>
                </a:lnTo>
                <a:lnTo>
                  <a:pt x="1584899" y="231690"/>
                </a:lnTo>
                <a:lnTo>
                  <a:pt x="1542996" y="197621"/>
                </a:lnTo>
                <a:lnTo>
                  <a:pt x="1497234" y="165750"/>
                </a:lnTo>
                <a:lnTo>
                  <a:pt x="1447840" y="136224"/>
                </a:lnTo>
                <a:lnTo>
                  <a:pt x="1395039" y="109187"/>
                </a:lnTo>
                <a:lnTo>
                  <a:pt x="1339056" y="84786"/>
                </a:lnTo>
                <a:lnTo>
                  <a:pt x="1280118" y="63165"/>
                </a:lnTo>
                <a:lnTo>
                  <a:pt x="1218449" y="44471"/>
                </a:lnTo>
                <a:lnTo>
                  <a:pt x="1154277" y="28850"/>
                </a:lnTo>
                <a:lnTo>
                  <a:pt x="1087826" y="16446"/>
                </a:lnTo>
                <a:lnTo>
                  <a:pt x="1019323" y="7406"/>
                </a:lnTo>
                <a:lnTo>
                  <a:pt x="948993" y="1875"/>
                </a:lnTo>
                <a:lnTo>
                  <a:pt x="877061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219950" y="2119376"/>
            <a:ext cx="1754505" cy="1132205"/>
          </a:xfrm>
          <a:custGeom>
            <a:avLst/>
            <a:gdLst/>
            <a:ahLst/>
            <a:cxnLst/>
            <a:rect l="l" t="t" r="r" b="b"/>
            <a:pathLst>
              <a:path w="1754504" h="1132204">
                <a:moveTo>
                  <a:pt x="0" y="565912"/>
                </a:moveTo>
                <a:lnTo>
                  <a:pt x="2907" y="519498"/>
                </a:lnTo>
                <a:lnTo>
                  <a:pt x="11479" y="474117"/>
                </a:lnTo>
                <a:lnTo>
                  <a:pt x="25490" y="429916"/>
                </a:lnTo>
                <a:lnTo>
                  <a:pt x="44714" y="387039"/>
                </a:lnTo>
                <a:lnTo>
                  <a:pt x="68925" y="345632"/>
                </a:lnTo>
                <a:lnTo>
                  <a:pt x="97897" y="305841"/>
                </a:lnTo>
                <a:lnTo>
                  <a:pt x="131406" y="267812"/>
                </a:lnTo>
                <a:lnTo>
                  <a:pt x="169224" y="231690"/>
                </a:lnTo>
                <a:lnTo>
                  <a:pt x="211127" y="197621"/>
                </a:lnTo>
                <a:lnTo>
                  <a:pt x="256889" y="165750"/>
                </a:lnTo>
                <a:lnTo>
                  <a:pt x="306283" y="136224"/>
                </a:lnTo>
                <a:lnTo>
                  <a:pt x="359084" y="109187"/>
                </a:lnTo>
                <a:lnTo>
                  <a:pt x="415067" y="84786"/>
                </a:lnTo>
                <a:lnTo>
                  <a:pt x="474005" y="63165"/>
                </a:lnTo>
                <a:lnTo>
                  <a:pt x="535674" y="44471"/>
                </a:lnTo>
                <a:lnTo>
                  <a:pt x="599846" y="28850"/>
                </a:lnTo>
                <a:lnTo>
                  <a:pt x="666297" y="16446"/>
                </a:lnTo>
                <a:lnTo>
                  <a:pt x="734800" y="7406"/>
                </a:lnTo>
                <a:lnTo>
                  <a:pt x="805130" y="1875"/>
                </a:lnTo>
                <a:lnTo>
                  <a:pt x="877061" y="0"/>
                </a:lnTo>
                <a:lnTo>
                  <a:pt x="948993" y="1875"/>
                </a:lnTo>
                <a:lnTo>
                  <a:pt x="1019323" y="7406"/>
                </a:lnTo>
                <a:lnTo>
                  <a:pt x="1087826" y="16446"/>
                </a:lnTo>
                <a:lnTo>
                  <a:pt x="1154277" y="28850"/>
                </a:lnTo>
                <a:lnTo>
                  <a:pt x="1218449" y="44471"/>
                </a:lnTo>
                <a:lnTo>
                  <a:pt x="1280118" y="63165"/>
                </a:lnTo>
                <a:lnTo>
                  <a:pt x="1339056" y="84786"/>
                </a:lnTo>
                <a:lnTo>
                  <a:pt x="1395039" y="109187"/>
                </a:lnTo>
                <a:lnTo>
                  <a:pt x="1447840" y="136224"/>
                </a:lnTo>
                <a:lnTo>
                  <a:pt x="1497234" y="165750"/>
                </a:lnTo>
                <a:lnTo>
                  <a:pt x="1542996" y="197621"/>
                </a:lnTo>
                <a:lnTo>
                  <a:pt x="1584899" y="231690"/>
                </a:lnTo>
                <a:lnTo>
                  <a:pt x="1622717" y="267812"/>
                </a:lnTo>
                <a:lnTo>
                  <a:pt x="1656226" y="305841"/>
                </a:lnTo>
                <a:lnTo>
                  <a:pt x="1685198" y="345632"/>
                </a:lnTo>
                <a:lnTo>
                  <a:pt x="1709409" y="387039"/>
                </a:lnTo>
                <a:lnTo>
                  <a:pt x="1728633" y="429916"/>
                </a:lnTo>
                <a:lnTo>
                  <a:pt x="1742644" y="474117"/>
                </a:lnTo>
                <a:lnTo>
                  <a:pt x="1751216" y="519498"/>
                </a:lnTo>
                <a:lnTo>
                  <a:pt x="1754124" y="565912"/>
                </a:lnTo>
                <a:lnTo>
                  <a:pt x="1751216" y="612325"/>
                </a:lnTo>
                <a:lnTo>
                  <a:pt x="1742644" y="657706"/>
                </a:lnTo>
                <a:lnTo>
                  <a:pt x="1728633" y="701907"/>
                </a:lnTo>
                <a:lnTo>
                  <a:pt x="1709409" y="744784"/>
                </a:lnTo>
                <a:lnTo>
                  <a:pt x="1685198" y="786191"/>
                </a:lnTo>
                <a:lnTo>
                  <a:pt x="1656226" y="825982"/>
                </a:lnTo>
                <a:lnTo>
                  <a:pt x="1622717" y="864011"/>
                </a:lnTo>
                <a:lnTo>
                  <a:pt x="1584899" y="900133"/>
                </a:lnTo>
                <a:lnTo>
                  <a:pt x="1542996" y="934202"/>
                </a:lnTo>
                <a:lnTo>
                  <a:pt x="1497234" y="966073"/>
                </a:lnTo>
                <a:lnTo>
                  <a:pt x="1447840" y="995599"/>
                </a:lnTo>
                <a:lnTo>
                  <a:pt x="1395039" y="1022636"/>
                </a:lnTo>
                <a:lnTo>
                  <a:pt x="1339056" y="1047037"/>
                </a:lnTo>
                <a:lnTo>
                  <a:pt x="1280118" y="1068658"/>
                </a:lnTo>
                <a:lnTo>
                  <a:pt x="1218449" y="1087352"/>
                </a:lnTo>
                <a:lnTo>
                  <a:pt x="1154277" y="1102973"/>
                </a:lnTo>
                <a:lnTo>
                  <a:pt x="1087826" y="1115377"/>
                </a:lnTo>
                <a:lnTo>
                  <a:pt x="1019323" y="1124417"/>
                </a:lnTo>
                <a:lnTo>
                  <a:pt x="948993" y="1129948"/>
                </a:lnTo>
                <a:lnTo>
                  <a:pt x="877061" y="1131824"/>
                </a:lnTo>
                <a:lnTo>
                  <a:pt x="805130" y="1129948"/>
                </a:lnTo>
                <a:lnTo>
                  <a:pt x="734800" y="1124417"/>
                </a:lnTo>
                <a:lnTo>
                  <a:pt x="666297" y="1115377"/>
                </a:lnTo>
                <a:lnTo>
                  <a:pt x="599846" y="1102973"/>
                </a:lnTo>
                <a:lnTo>
                  <a:pt x="535674" y="1087352"/>
                </a:lnTo>
                <a:lnTo>
                  <a:pt x="474005" y="1068658"/>
                </a:lnTo>
                <a:lnTo>
                  <a:pt x="415067" y="1047037"/>
                </a:lnTo>
                <a:lnTo>
                  <a:pt x="359084" y="1022636"/>
                </a:lnTo>
                <a:lnTo>
                  <a:pt x="306283" y="995599"/>
                </a:lnTo>
                <a:lnTo>
                  <a:pt x="256889" y="966073"/>
                </a:lnTo>
                <a:lnTo>
                  <a:pt x="211127" y="934202"/>
                </a:lnTo>
                <a:lnTo>
                  <a:pt x="169224" y="900133"/>
                </a:lnTo>
                <a:lnTo>
                  <a:pt x="131406" y="864011"/>
                </a:lnTo>
                <a:lnTo>
                  <a:pt x="97897" y="825982"/>
                </a:lnTo>
                <a:lnTo>
                  <a:pt x="68925" y="786191"/>
                </a:lnTo>
                <a:lnTo>
                  <a:pt x="44714" y="744784"/>
                </a:lnTo>
                <a:lnTo>
                  <a:pt x="25490" y="701907"/>
                </a:lnTo>
                <a:lnTo>
                  <a:pt x="11479" y="657706"/>
                </a:lnTo>
                <a:lnTo>
                  <a:pt x="2907" y="612325"/>
                </a:lnTo>
                <a:lnTo>
                  <a:pt x="0" y="565912"/>
                </a:lnTo>
                <a:close/>
              </a:path>
            </a:pathLst>
          </a:custGeom>
          <a:ln w="9525">
            <a:solidFill>
              <a:srgbClr val="4F81BC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450328" y="2523617"/>
            <a:ext cx="1297940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消费者时代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75151" y="3459226"/>
            <a:ext cx="116205" cy="111125"/>
          </a:xfrm>
          <a:custGeom>
            <a:avLst/>
            <a:gdLst/>
            <a:ahLst/>
            <a:cxnLst/>
            <a:rect l="l" t="t" r="r" b="b"/>
            <a:pathLst>
              <a:path w="116204" h="111125">
                <a:moveTo>
                  <a:pt x="0" y="111125"/>
                </a:moveTo>
                <a:lnTo>
                  <a:pt x="115887" y="111125"/>
                </a:lnTo>
                <a:lnTo>
                  <a:pt x="115887" y="0"/>
                </a:lnTo>
                <a:lnTo>
                  <a:pt x="0" y="0"/>
                </a:lnTo>
                <a:lnTo>
                  <a:pt x="0" y="1111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875151" y="3459226"/>
            <a:ext cx="116205" cy="111125"/>
          </a:xfrm>
          <a:custGeom>
            <a:avLst/>
            <a:gdLst/>
            <a:ahLst/>
            <a:cxnLst/>
            <a:rect l="l" t="t" r="r" b="b"/>
            <a:pathLst>
              <a:path w="116204" h="111125">
                <a:moveTo>
                  <a:pt x="0" y="111125"/>
                </a:moveTo>
                <a:lnTo>
                  <a:pt x="115887" y="111125"/>
                </a:lnTo>
                <a:lnTo>
                  <a:pt x="115887" y="0"/>
                </a:lnTo>
                <a:lnTo>
                  <a:pt x="0" y="0"/>
                </a:lnTo>
                <a:lnTo>
                  <a:pt x="0" y="1111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661150" y="3459226"/>
            <a:ext cx="116205" cy="111125"/>
          </a:xfrm>
          <a:custGeom>
            <a:avLst/>
            <a:gdLst/>
            <a:ahLst/>
            <a:cxnLst/>
            <a:rect l="l" t="t" r="r" b="b"/>
            <a:pathLst>
              <a:path w="116204" h="111125">
                <a:moveTo>
                  <a:pt x="0" y="111125"/>
                </a:moveTo>
                <a:lnTo>
                  <a:pt x="115888" y="111125"/>
                </a:lnTo>
                <a:lnTo>
                  <a:pt x="115888" y="0"/>
                </a:lnTo>
                <a:lnTo>
                  <a:pt x="0" y="0"/>
                </a:lnTo>
                <a:lnTo>
                  <a:pt x="0" y="1111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661150" y="3459226"/>
            <a:ext cx="116205" cy="111125"/>
          </a:xfrm>
          <a:custGeom>
            <a:avLst/>
            <a:gdLst/>
            <a:ahLst/>
            <a:cxnLst/>
            <a:rect l="l" t="t" r="r" b="b"/>
            <a:pathLst>
              <a:path w="116204" h="111125">
                <a:moveTo>
                  <a:pt x="0" y="111125"/>
                </a:moveTo>
                <a:lnTo>
                  <a:pt x="115888" y="111125"/>
                </a:lnTo>
                <a:lnTo>
                  <a:pt x="115888" y="0"/>
                </a:lnTo>
                <a:lnTo>
                  <a:pt x="0" y="0"/>
                </a:lnTo>
                <a:lnTo>
                  <a:pt x="0" y="1111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280275" y="3703637"/>
            <a:ext cx="1450975" cy="969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275576" y="3698875"/>
            <a:ext cx="1460500" cy="979805"/>
          </a:xfrm>
          <a:custGeom>
            <a:avLst/>
            <a:gdLst/>
            <a:ahLst/>
            <a:cxnLst/>
            <a:rect l="l" t="t" r="r" b="b"/>
            <a:pathLst>
              <a:path w="1460500" h="979804">
                <a:moveTo>
                  <a:pt x="0" y="979487"/>
                </a:moveTo>
                <a:lnTo>
                  <a:pt x="1460500" y="979487"/>
                </a:lnTo>
                <a:lnTo>
                  <a:pt x="1460500" y="0"/>
                </a:lnTo>
                <a:lnTo>
                  <a:pt x="0" y="0"/>
                </a:lnTo>
                <a:lnTo>
                  <a:pt x="0" y="97948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ct val="100000"/>
              </a:lnSpc>
            </a:pPr>
            <a:r>
              <a:rPr dirty="0"/>
              <a:t>新的主导：消费者中心</a:t>
            </a:r>
            <a:r>
              <a:rPr dirty="0" spc="-15"/>
              <a:t>时</a:t>
            </a:r>
            <a:r>
              <a:rPr dirty="0"/>
              <a:t>代来临</a:t>
            </a:r>
          </a:p>
        </p:txBody>
      </p:sp>
      <p:sp>
        <p:nvSpPr>
          <p:cNvPr id="21" name="object 21"/>
          <p:cNvSpPr/>
          <p:nvPr/>
        </p:nvSpPr>
        <p:spPr>
          <a:xfrm>
            <a:off x="661298" y="1097694"/>
            <a:ext cx="1203960" cy="903605"/>
          </a:xfrm>
          <a:custGeom>
            <a:avLst/>
            <a:gdLst/>
            <a:ahLst/>
            <a:cxnLst/>
            <a:rect l="l" t="t" r="r" b="b"/>
            <a:pathLst>
              <a:path w="1203960" h="903605">
                <a:moveTo>
                  <a:pt x="601794" y="0"/>
                </a:moveTo>
                <a:lnTo>
                  <a:pt x="552435" y="1496"/>
                </a:lnTo>
                <a:lnTo>
                  <a:pt x="504176" y="5909"/>
                </a:lnTo>
                <a:lnTo>
                  <a:pt x="457171" y="13122"/>
                </a:lnTo>
                <a:lnTo>
                  <a:pt x="411575" y="23020"/>
                </a:lnTo>
                <a:lnTo>
                  <a:pt x="367542" y="35485"/>
                </a:lnTo>
                <a:lnTo>
                  <a:pt x="325228" y="50402"/>
                </a:lnTo>
                <a:lnTo>
                  <a:pt x="284788" y="67655"/>
                </a:lnTo>
                <a:lnTo>
                  <a:pt x="246375" y="87128"/>
                </a:lnTo>
                <a:lnTo>
                  <a:pt x="210146" y="108704"/>
                </a:lnTo>
                <a:lnTo>
                  <a:pt x="176255" y="132268"/>
                </a:lnTo>
                <a:lnTo>
                  <a:pt x="144857" y="157704"/>
                </a:lnTo>
                <a:lnTo>
                  <a:pt x="116106" y="184895"/>
                </a:lnTo>
                <a:lnTo>
                  <a:pt x="90158" y="213725"/>
                </a:lnTo>
                <a:lnTo>
                  <a:pt x="47289" y="275840"/>
                </a:lnTo>
                <a:lnTo>
                  <a:pt x="17488" y="343120"/>
                </a:lnTo>
                <a:lnTo>
                  <a:pt x="1994" y="414636"/>
                </a:lnTo>
                <a:lnTo>
                  <a:pt x="0" y="451692"/>
                </a:lnTo>
                <a:lnTo>
                  <a:pt x="1994" y="488743"/>
                </a:lnTo>
                <a:lnTo>
                  <a:pt x="17488" y="560253"/>
                </a:lnTo>
                <a:lnTo>
                  <a:pt x="47289" y="627533"/>
                </a:lnTo>
                <a:lnTo>
                  <a:pt x="90158" y="689652"/>
                </a:lnTo>
                <a:lnTo>
                  <a:pt x="116106" y="718486"/>
                </a:lnTo>
                <a:lnTo>
                  <a:pt x="144857" y="745681"/>
                </a:lnTo>
                <a:lnTo>
                  <a:pt x="176255" y="771121"/>
                </a:lnTo>
                <a:lnTo>
                  <a:pt x="210146" y="794690"/>
                </a:lnTo>
                <a:lnTo>
                  <a:pt x="246375" y="816272"/>
                </a:lnTo>
                <a:lnTo>
                  <a:pt x="284788" y="835750"/>
                </a:lnTo>
                <a:lnTo>
                  <a:pt x="325228" y="853007"/>
                </a:lnTo>
                <a:lnTo>
                  <a:pt x="367542" y="867929"/>
                </a:lnTo>
                <a:lnTo>
                  <a:pt x="411575" y="880399"/>
                </a:lnTo>
                <a:lnTo>
                  <a:pt x="457171" y="890299"/>
                </a:lnTo>
                <a:lnTo>
                  <a:pt x="504176" y="897515"/>
                </a:lnTo>
                <a:lnTo>
                  <a:pt x="552435" y="901930"/>
                </a:lnTo>
                <a:lnTo>
                  <a:pt x="601794" y="903427"/>
                </a:lnTo>
                <a:lnTo>
                  <a:pt x="651153" y="901930"/>
                </a:lnTo>
                <a:lnTo>
                  <a:pt x="699412" y="897515"/>
                </a:lnTo>
                <a:lnTo>
                  <a:pt x="746417" y="890299"/>
                </a:lnTo>
                <a:lnTo>
                  <a:pt x="792014" y="880399"/>
                </a:lnTo>
                <a:lnTo>
                  <a:pt x="836046" y="867929"/>
                </a:lnTo>
                <a:lnTo>
                  <a:pt x="878360" y="853007"/>
                </a:lnTo>
                <a:lnTo>
                  <a:pt x="918801" y="835750"/>
                </a:lnTo>
                <a:lnTo>
                  <a:pt x="957213" y="816272"/>
                </a:lnTo>
                <a:lnTo>
                  <a:pt x="993442" y="794690"/>
                </a:lnTo>
                <a:lnTo>
                  <a:pt x="1027333" y="771121"/>
                </a:lnTo>
                <a:lnTo>
                  <a:pt x="1058731" y="745681"/>
                </a:lnTo>
                <a:lnTo>
                  <a:pt x="1087482" y="718486"/>
                </a:lnTo>
                <a:lnTo>
                  <a:pt x="1113430" y="689652"/>
                </a:lnTo>
                <a:lnTo>
                  <a:pt x="1156299" y="627533"/>
                </a:lnTo>
                <a:lnTo>
                  <a:pt x="1186100" y="560253"/>
                </a:lnTo>
                <a:lnTo>
                  <a:pt x="1201594" y="488743"/>
                </a:lnTo>
                <a:lnTo>
                  <a:pt x="1203589" y="451692"/>
                </a:lnTo>
                <a:lnTo>
                  <a:pt x="1201594" y="414636"/>
                </a:lnTo>
                <a:lnTo>
                  <a:pt x="1186100" y="343120"/>
                </a:lnTo>
                <a:lnTo>
                  <a:pt x="1156299" y="275840"/>
                </a:lnTo>
                <a:lnTo>
                  <a:pt x="1113430" y="213725"/>
                </a:lnTo>
                <a:lnTo>
                  <a:pt x="1087482" y="184895"/>
                </a:lnTo>
                <a:lnTo>
                  <a:pt x="1058731" y="157704"/>
                </a:lnTo>
                <a:lnTo>
                  <a:pt x="1027333" y="132268"/>
                </a:lnTo>
                <a:lnTo>
                  <a:pt x="993442" y="108704"/>
                </a:lnTo>
                <a:lnTo>
                  <a:pt x="957213" y="87128"/>
                </a:lnTo>
                <a:lnTo>
                  <a:pt x="918801" y="67655"/>
                </a:lnTo>
                <a:lnTo>
                  <a:pt x="878360" y="50402"/>
                </a:lnTo>
                <a:lnTo>
                  <a:pt x="836046" y="35485"/>
                </a:lnTo>
                <a:lnTo>
                  <a:pt x="792014" y="23020"/>
                </a:lnTo>
                <a:lnTo>
                  <a:pt x="746417" y="13122"/>
                </a:lnTo>
                <a:lnTo>
                  <a:pt x="699412" y="5909"/>
                </a:lnTo>
                <a:lnTo>
                  <a:pt x="651153" y="1496"/>
                </a:lnTo>
                <a:lnTo>
                  <a:pt x="601794" y="0"/>
                </a:lnTo>
                <a:close/>
              </a:path>
            </a:pathLst>
          </a:custGeom>
          <a:ln w="892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88662" y="1097694"/>
            <a:ext cx="1203960" cy="903605"/>
          </a:xfrm>
          <a:custGeom>
            <a:avLst/>
            <a:gdLst/>
            <a:ahLst/>
            <a:cxnLst/>
            <a:rect l="l" t="t" r="r" b="b"/>
            <a:pathLst>
              <a:path w="1203960" h="903605">
                <a:moveTo>
                  <a:pt x="601794" y="0"/>
                </a:moveTo>
                <a:lnTo>
                  <a:pt x="552435" y="1496"/>
                </a:lnTo>
                <a:lnTo>
                  <a:pt x="504176" y="5909"/>
                </a:lnTo>
                <a:lnTo>
                  <a:pt x="457171" y="13122"/>
                </a:lnTo>
                <a:lnTo>
                  <a:pt x="411575" y="23020"/>
                </a:lnTo>
                <a:lnTo>
                  <a:pt x="367542" y="35485"/>
                </a:lnTo>
                <a:lnTo>
                  <a:pt x="325228" y="50402"/>
                </a:lnTo>
                <a:lnTo>
                  <a:pt x="284788" y="67655"/>
                </a:lnTo>
                <a:lnTo>
                  <a:pt x="246375" y="87128"/>
                </a:lnTo>
                <a:lnTo>
                  <a:pt x="210146" y="108704"/>
                </a:lnTo>
                <a:lnTo>
                  <a:pt x="176255" y="132268"/>
                </a:lnTo>
                <a:lnTo>
                  <a:pt x="144857" y="157704"/>
                </a:lnTo>
                <a:lnTo>
                  <a:pt x="116106" y="184895"/>
                </a:lnTo>
                <a:lnTo>
                  <a:pt x="90158" y="213725"/>
                </a:lnTo>
                <a:lnTo>
                  <a:pt x="47289" y="275840"/>
                </a:lnTo>
                <a:lnTo>
                  <a:pt x="17488" y="343120"/>
                </a:lnTo>
                <a:lnTo>
                  <a:pt x="1994" y="414636"/>
                </a:lnTo>
                <a:lnTo>
                  <a:pt x="0" y="451692"/>
                </a:lnTo>
                <a:lnTo>
                  <a:pt x="1994" y="488743"/>
                </a:lnTo>
                <a:lnTo>
                  <a:pt x="17488" y="560253"/>
                </a:lnTo>
                <a:lnTo>
                  <a:pt x="47289" y="627533"/>
                </a:lnTo>
                <a:lnTo>
                  <a:pt x="90158" y="689652"/>
                </a:lnTo>
                <a:lnTo>
                  <a:pt x="116106" y="718486"/>
                </a:lnTo>
                <a:lnTo>
                  <a:pt x="144857" y="745681"/>
                </a:lnTo>
                <a:lnTo>
                  <a:pt x="176255" y="771121"/>
                </a:lnTo>
                <a:lnTo>
                  <a:pt x="210146" y="794690"/>
                </a:lnTo>
                <a:lnTo>
                  <a:pt x="246375" y="816272"/>
                </a:lnTo>
                <a:lnTo>
                  <a:pt x="284788" y="835750"/>
                </a:lnTo>
                <a:lnTo>
                  <a:pt x="325228" y="853007"/>
                </a:lnTo>
                <a:lnTo>
                  <a:pt x="367542" y="867929"/>
                </a:lnTo>
                <a:lnTo>
                  <a:pt x="411575" y="880399"/>
                </a:lnTo>
                <a:lnTo>
                  <a:pt x="457171" y="890299"/>
                </a:lnTo>
                <a:lnTo>
                  <a:pt x="504176" y="897515"/>
                </a:lnTo>
                <a:lnTo>
                  <a:pt x="552435" y="901930"/>
                </a:lnTo>
                <a:lnTo>
                  <a:pt x="601794" y="903427"/>
                </a:lnTo>
                <a:lnTo>
                  <a:pt x="651153" y="901930"/>
                </a:lnTo>
                <a:lnTo>
                  <a:pt x="699412" y="897515"/>
                </a:lnTo>
                <a:lnTo>
                  <a:pt x="746417" y="890299"/>
                </a:lnTo>
                <a:lnTo>
                  <a:pt x="792014" y="880399"/>
                </a:lnTo>
                <a:lnTo>
                  <a:pt x="836046" y="867929"/>
                </a:lnTo>
                <a:lnTo>
                  <a:pt x="878360" y="853007"/>
                </a:lnTo>
                <a:lnTo>
                  <a:pt x="918801" y="835750"/>
                </a:lnTo>
                <a:lnTo>
                  <a:pt x="957213" y="816272"/>
                </a:lnTo>
                <a:lnTo>
                  <a:pt x="993442" y="794690"/>
                </a:lnTo>
                <a:lnTo>
                  <a:pt x="1027333" y="771121"/>
                </a:lnTo>
                <a:lnTo>
                  <a:pt x="1058731" y="745681"/>
                </a:lnTo>
                <a:lnTo>
                  <a:pt x="1087482" y="718486"/>
                </a:lnTo>
                <a:lnTo>
                  <a:pt x="1113430" y="689652"/>
                </a:lnTo>
                <a:lnTo>
                  <a:pt x="1156299" y="627533"/>
                </a:lnTo>
                <a:lnTo>
                  <a:pt x="1186100" y="560253"/>
                </a:lnTo>
                <a:lnTo>
                  <a:pt x="1201594" y="488743"/>
                </a:lnTo>
                <a:lnTo>
                  <a:pt x="1203589" y="451692"/>
                </a:lnTo>
                <a:lnTo>
                  <a:pt x="1201594" y="414636"/>
                </a:lnTo>
                <a:lnTo>
                  <a:pt x="1186100" y="343120"/>
                </a:lnTo>
                <a:lnTo>
                  <a:pt x="1156299" y="275840"/>
                </a:lnTo>
                <a:lnTo>
                  <a:pt x="1113430" y="213725"/>
                </a:lnTo>
                <a:lnTo>
                  <a:pt x="1087482" y="184895"/>
                </a:lnTo>
                <a:lnTo>
                  <a:pt x="1058731" y="157704"/>
                </a:lnTo>
                <a:lnTo>
                  <a:pt x="1027333" y="132268"/>
                </a:lnTo>
                <a:lnTo>
                  <a:pt x="993442" y="108704"/>
                </a:lnTo>
                <a:lnTo>
                  <a:pt x="957213" y="87128"/>
                </a:lnTo>
                <a:lnTo>
                  <a:pt x="918801" y="67655"/>
                </a:lnTo>
                <a:lnTo>
                  <a:pt x="878360" y="50402"/>
                </a:lnTo>
                <a:lnTo>
                  <a:pt x="836046" y="35485"/>
                </a:lnTo>
                <a:lnTo>
                  <a:pt x="792014" y="23020"/>
                </a:lnTo>
                <a:lnTo>
                  <a:pt x="746417" y="13122"/>
                </a:lnTo>
                <a:lnTo>
                  <a:pt x="699412" y="5909"/>
                </a:lnTo>
                <a:lnTo>
                  <a:pt x="651153" y="1496"/>
                </a:lnTo>
                <a:lnTo>
                  <a:pt x="601794" y="0"/>
                </a:lnTo>
                <a:close/>
              </a:path>
            </a:pathLst>
          </a:custGeom>
          <a:ln w="892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614211" y="1097694"/>
            <a:ext cx="1203960" cy="903605"/>
          </a:xfrm>
          <a:custGeom>
            <a:avLst/>
            <a:gdLst/>
            <a:ahLst/>
            <a:cxnLst/>
            <a:rect l="l" t="t" r="r" b="b"/>
            <a:pathLst>
              <a:path w="1203960" h="903605">
                <a:moveTo>
                  <a:pt x="601865" y="0"/>
                </a:moveTo>
                <a:lnTo>
                  <a:pt x="552500" y="1496"/>
                </a:lnTo>
                <a:lnTo>
                  <a:pt x="504235" y="5909"/>
                </a:lnTo>
                <a:lnTo>
                  <a:pt x="457224" y="13122"/>
                </a:lnTo>
                <a:lnTo>
                  <a:pt x="411622" y="23020"/>
                </a:lnTo>
                <a:lnTo>
                  <a:pt x="367584" y="35485"/>
                </a:lnTo>
                <a:lnTo>
                  <a:pt x="325265" y="50402"/>
                </a:lnTo>
                <a:lnTo>
                  <a:pt x="284820" y="67655"/>
                </a:lnTo>
                <a:lnTo>
                  <a:pt x="246403" y="87128"/>
                </a:lnTo>
                <a:lnTo>
                  <a:pt x="210170" y="108704"/>
                </a:lnTo>
                <a:lnTo>
                  <a:pt x="176275" y="132268"/>
                </a:lnTo>
                <a:lnTo>
                  <a:pt x="144873" y="157704"/>
                </a:lnTo>
                <a:lnTo>
                  <a:pt x="116119" y="184895"/>
                </a:lnTo>
                <a:lnTo>
                  <a:pt x="90168" y="213725"/>
                </a:lnTo>
                <a:lnTo>
                  <a:pt x="47294" y="275840"/>
                </a:lnTo>
                <a:lnTo>
                  <a:pt x="17490" y="343120"/>
                </a:lnTo>
                <a:lnTo>
                  <a:pt x="1995" y="414636"/>
                </a:lnTo>
                <a:lnTo>
                  <a:pt x="0" y="451692"/>
                </a:lnTo>
                <a:lnTo>
                  <a:pt x="1995" y="488743"/>
                </a:lnTo>
                <a:lnTo>
                  <a:pt x="17490" y="560253"/>
                </a:lnTo>
                <a:lnTo>
                  <a:pt x="47294" y="627533"/>
                </a:lnTo>
                <a:lnTo>
                  <a:pt x="90168" y="689652"/>
                </a:lnTo>
                <a:lnTo>
                  <a:pt x="116119" y="718486"/>
                </a:lnTo>
                <a:lnTo>
                  <a:pt x="144873" y="745681"/>
                </a:lnTo>
                <a:lnTo>
                  <a:pt x="176275" y="771121"/>
                </a:lnTo>
                <a:lnTo>
                  <a:pt x="210170" y="794690"/>
                </a:lnTo>
                <a:lnTo>
                  <a:pt x="246403" y="816272"/>
                </a:lnTo>
                <a:lnTo>
                  <a:pt x="284820" y="835750"/>
                </a:lnTo>
                <a:lnTo>
                  <a:pt x="325265" y="853007"/>
                </a:lnTo>
                <a:lnTo>
                  <a:pt x="367584" y="867929"/>
                </a:lnTo>
                <a:lnTo>
                  <a:pt x="411622" y="880399"/>
                </a:lnTo>
                <a:lnTo>
                  <a:pt x="457224" y="890299"/>
                </a:lnTo>
                <a:lnTo>
                  <a:pt x="504235" y="897515"/>
                </a:lnTo>
                <a:lnTo>
                  <a:pt x="552500" y="901930"/>
                </a:lnTo>
                <a:lnTo>
                  <a:pt x="601865" y="903427"/>
                </a:lnTo>
                <a:lnTo>
                  <a:pt x="651210" y="901930"/>
                </a:lnTo>
                <a:lnTo>
                  <a:pt x="699457" y="897515"/>
                </a:lnTo>
                <a:lnTo>
                  <a:pt x="746452" y="890299"/>
                </a:lnTo>
                <a:lnTo>
                  <a:pt x="792039" y="880399"/>
                </a:lnTo>
                <a:lnTo>
                  <a:pt x="836064" y="867929"/>
                </a:lnTo>
                <a:lnTo>
                  <a:pt x="878372" y="853007"/>
                </a:lnTo>
                <a:lnTo>
                  <a:pt x="918808" y="835750"/>
                </a:lnTo>
                <a:lnTo>
                  <a:pt x="957216" y="816272"/>
                </a:lnTo>
                <a:lnTo>
                  <a:pt x="993442" y="794690"/>
                </a:lnTo>
                <a:lnTo>
                  <a:pt x="1027331" y="771121"/>
                </a:lnTo>
                <a:lnTo>
                  <a:pt x="1058728" y="745681"/>
                </a:lnTo>
                <a:lnTo>
                  <a:pt x="1087478" y="718486"/>
                </a:lnTo>
                <a:lnTo>
                  <a:pt x="1113426" y="689652"/>
                </a:lnTo>
                <a:lnTo>
                  <a:pt x="1156296" y="627533"/>
                </a:lnTo>
                <a:lnTo>
                  <a:pt x="1186098" y="560253"/>
                </a:lnTo>
                <a:lnTo>
                  <a:pt x="1201594" y="488743"/>
                </a:lnTo>
                <a:lnTo>
                  <a:pt x="1203589" y="451692"/>
                </a:lnTo>
                <a:lnTo>
                  <a:pt x="1201594" y="414636"/>
                </a:lnTo>
                <a:lnTo>
                  <a:pt x="1186098" y="343120"/>
                </a:lnTo>
                <a:lnTo>
                  <a:pt x="1156296" y="275840"/>
                </a:lnTo>
                <a:lnTo>
                  <a:pt x="1113426" y="213725"/>
                </a:lnTo>
                <a:lnTo>
                  <a:pt x="1087478" y="184895"/>
                </a:lnTo>
                <a:lnTo>
                  <a:pt x="1058728" y="157704"/>
                </a:lnTo>
                <a:lnTo>
                  <a:pt x="1027331" y="132268"/>
                </a:lnTo>
                <a:lnTo>
                  <a:pt x="993442" y="108704"/>
                </a:lnTo>
                <a:lnTo>
                  <a:pt x="957216" y="87128"/>
                </a:lnTo>
                <a:lnTo>
                  <a:pt x="918808" y="67655"/>
                </a:lnTo>
                <a:lnTo>
                  <a:pt x="878372" y="50402"/>
                </a:lnTo>
                <a:lnTo>
                  <a:pt x="836064" y="35485"/>
                </a:lnTo>
                <a:lnTo>
                  <a:pt x="792039" y="23020"/>
                </a:lnTo>
                <a:lnTo>
                  <a:pt x="746452" y="13122"/>
                </a:lnTo>
                <a:lnTo>
                  <a:pt x="699457" y="5909"/>
                </a:lnTo>
                <a:lnTo>
                  <a:pt x="651210" y="1496"/>
                </a:lnTo>
                <a:lnTo>
                  <a:pt x="601865" y="0"/>
                </a:lnTo>
                <a:close/>
              </a:path>
            </a:pathLst>
          </a:custGeom>
          <a:ln w="892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938989" y="1097694"/>
            <a:ext cx="1203960" cy="903605"/>
          </a:xfrm>
          <a:custGeom>
            <a:avLst/>
            <a:gdLst/>
            <a:ahLst/>
            <a:cxnLst/>
            <a:rect l="l" t="t" r="r" b="b"/>
            <a:pathLst>
              <a:path w="1203960" h="903605">
                <a:moveTo>
                  <a:pt x="601865" y="0"/>
                </a:moveTo>
                <a:lnTo>
                  <a:pt x="552500" y="1496"/>
                </a:lnTo>
                <a:lnTo>
                  <a:pt x="504235" y="5909"/>
                </a:lnTo>
                <a:lnTo>
                  <a:pt x="457224" y="13122"/>
                </a:lnTo>
                <a:lnTo>
                  <a:pt x="411622" y="23020"/>
                </a:lnTo>
                <a:lnTo>
                  <a:pt x="367584" y="35485"/>
                </a:lnTo>
                <a:lnTo>
                  <a:pt x="325265" y="50402"/>
                </a:lnTo>
                <a:lnTo>
                  <a:pt x="284820" y="67655"/>
                </a:lnTo>
                <a:lnTo>
                  <a:pt x="246403" y="87128"/>
                </a:lnTo>
                <a:lnTo>
                  <a:pt x="210170" y="108704"/>
                </a:lnTo>
                <a:lnTo>
                  <a:pt x="176275" y="132268"/>
                </a:lnTo>
                <a:lnTo>
                  <a:pt x="144873" y="157704"/>
                </a:lnTo>
                <a:lnTo>
                  <a:pt x="116119" y="184895"/>
                </a:lnTo>
                <a:lnTo>
                  <a:pt x="90168" y="213725"/>
                </a:lnTo>
                <a:lnTo>
                  <a:pt x="47294" y="275840"/>
                </a:lnTo>
                <a:lnTo>
                  <a:pt x="17490" y="343120"/>
                </a:lnTo>
                <a:lnTo>
                  <a:pt x="1995" y="414636"/>
                </a:lnTo>
                <a:lnTo>
                  <a:pt x="0" y="451692"/>
                </a:lnTo>
                <a:lnTo>
                  <a:pt x="1995" y="488743"/>
                </a:lnTo>
                <a:lnTo>
                  <a:pt x="17490" y="560253"/>
                </a:lnTo>
                <a:lnTo>
                  <a:pt x="47294" y="627533"/>
                </a:lnTo>
                <a:lnTo>
                  <a:pt x="90168" y="689652"/>
                </a:lnTo>
                <a:lnTo>
                  <a:pt x="116119" y="718486"/>
                </a:lnTo>
                <a:lnTo>
                  <a:pt x="144873" y="745681"/>
                </a:lnTo>
                <a:lnTo>
                  <a:pt x="176275" y="771121"/>
                </a:lnTo>
                <a:lnTo>
                  <a:pt x="210170" y="794690"/>
                </a:lnTo>
                <a:lnTo>
                  <a:pt x="246403" y="816272"/>
                </a:lnTo>
                <a:lnTo>
                  <a:pt x="284820" y="835750"/>
                </a:lnTo>
                <a:lnTo>
                  <a:pt x="325265" y="853007"/>
                </a:lnTo>
                <a:lnTo>
                  <a:pt x="367584" y="867929"/>
                </a:lnTo>
                <a:lnTo>
                  <a:pt x="411622" y="880399"/>
                </a:lnTo>
                <a:lnTo>
                  <a:pt x="457224" y="890299"/>
                </a:lnTo>
                <a:lnTo>
                  <a:pt x="504235" y="897515"/>
                </a:lnTo>
                <a:lnTo>
                  <a:pt x="552500" y="901930"/>
                </a:lnTo>
                <a:lnTo>
                  <a:pt x="601865" y="903427"/>
                </a:lnTo>
                <a:lnTo>
                  <a:pt x="651210" y="901930"/>
                </a:lnTo>
                <a:lnTo>
                  <a:pt x="699457" y="897515"/>
                </a:lnTo>
                <a:lnTo>
                  <a:pt x="746452" y="890299"/>
                </a:lnTo>
                <a:lnTo>
                  <a:pt x="792039" y="880399"/>
                </a:lnTo>
                <a:lnTo>
                  <a:pt x="836064" y="867929"/>
                </a:lnTo>
                <a:lnTo>
                  <a:pt x="878372" y="853007"/>
                </a:lnTo>
                <a:lnTo>
                  <a:pt x="918808" y="835750"/>
                </a:lnTo>
                <a:lnTo>
                  <a:pt x="957216" y="816272"/>
                </a:lnTo>
                <a:lnTo>
                  <a:pt x="993442" y="794690"/>
                </a:lnTo>
                <a:lnTo>
                  <a:pt x="1027331" y="771121"/>
                </a:lnTo>
                <a:lnTo>
                  <a:pt x="1058728" y="745681"/>
                </a:lnTo>
                <a:lnTo>
                  <a:pt x="1087478" y="718486"/>
                </a:lnTo>
                <a:lnTo>
                  <a:pt x="1113426" y="689652"/>
                </a:lnTo>
                <a:lnTo>
                  <a:pt x="1156296" y="627533"/>
                </a:lnTo>
                <a:lnTo>
                  <a:pt x="1186098" y="560253"/>
                </a:lnTo>
                <a:lnTo>
                  <a:pt x="1201594" y="488743"/>
                </a:lnTo>
                <a:lnTo>
                  <a:pt x="1203589" y="451692"/>
                </a:lnTo>
                <a:lnTo>
                  <a:pt x="1201594" y="414636"/>
                </a:lnTo>
                <a:lnTo>
                  <a:pt x="1186098" y="343120"/>
                </a:lnTo>
                <a:lnTo>
                  <a:pt x="1156296" y="275840"/>
                </a:lnTo>
                <a:lnTo>
                  <a:pt x="1113426" y="213725"/>
                </a:lnTo>
                <a:lnTo>
                  <a:pt x="1087478" y="184895"/>
                </a:lnTo>
                <a:lnTo>
                  <a:pt x="1058728" y="157704"/>
                </a:lnTo>
                <a:lnTo>
                  <a:pt x="1027331" y="132268"/>
                </a:lnTo>
                <a:lnTo>
                  <a:pt x="993442" y="108704"/>
                </a:lnTo>
                <a:lnTo>
                  <a:pt x="957216" y="87128"/>
                </a:lnTo>
                <a:lnTo>
                  <a:pt x="918808" y="67655"/>
                </a:lnTo>
                <a:lnTo>
                  <a:pt x="878372" y="50402"/>
                </a:lnTo>
                <a:lnTo>
                  <a:pt x="836064" y="35485"/>
                </a:lnTo>
                <a:lnTo>
                  <a:pt x="792039" y="23020"/>
                </a:lnTo>
                <a:lnTo>
                  <a:pt x="746452" y="13122"/>
                </a:lnTo>
                <a:lnTo>
                  <a:pt x="699457" y="5909"/>
                </a:lnTo>
                <a:lnTo>
                  <a:pt x="651210" y="1496"/>
                </a:lnTo>
                <a:lnTo>
                  <a:pt x="601865" y="0"/>
                </a:lnTo>
                <a:close/>
              </a:path>
            </a:pathLst>
          </a:custGeom>
          <a:ln w="892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652034" y="1097694"/>
            <a:ext cx="1203960" cy="903605"/>
          </a:xfrm>
          <a:custGeom>
            <a:avLst/>
            <a:gdLst/>
            <a:ahLst/>
            <a:cxnLst/>
            <a:rect l="l" t="t" r="r" b="b"/>
            <a:pathLst>
              <a:path w="1203960" h="903605">
                <a:moveTo>
                  <a:pt x="601723" y="0"/>
                </a:moveTo>
                <a:lnTo>
                  <a:pt x="552379" y="1496"/>
                </a:lnTo>
                <a:lnTo>
                  <a:pt x="504131" y="5909"/>
                </a:lnTo>
                <a:lnTo>
                  <a:pt x="457137" y="13122"/>
                </a:lnTo>
                <a:lnTo>
                  <a:pt x="411549" y="23020"/>
                </a:lnTo>
                <a:lnTo>
                  <a:pt x="367524" y="35485"/>
                </a:lnTo>
                <a:lnTo>
                  <a:pt x="325216" y="50402"/>
                </a:lnTo>
                <a:lnTo>
                  <a:pt x="284781" y="67655"/>
                </a:lnTo>
                <a:lnTo>
                  <a:pt x="246372" y="87128"/>
                </a:lnTo>
                <a:lnTo>
                  <a:pt x="210146" y="108704"/>
                </a:lnTo>
                <a:lnTo>
                  <a:pt x="176257" y="132268"/>
                </a:lnTo>
                <a:lnTo>
                  <a:pt x="144860" y="157704"/>
                </a:lnTo>
                <a:lnTo>
                  <a:pt x="116110" y="184895"/>
                </a:lnTo>
                <a:lnTo>
                  <a:pt x="90162" y="213725"/>
                </a:lnTo>
                <a:lnTo>
                  <a:pt x="47292" y="275840"/>
                </a:lnTo>
                <a:lnTo>
                  <a:pt x="17490" y="343120"/>
                </a:lnTo>
                <a:lnTo>
                  <a:pt x="1995" y="414636"/>
                </a:lnTo>
                <a:lnTo>
                  <a:pt x="0" y="451692"/>
                </a:lnTo>
                <a:lnTo>
                  <a:pt x="1995" y="488743"/>
                </a:lnTo>
                <a:lnTo>
                  <a:pt x="17490" y="560253"/>
                </a:lnTo>
                <a:lnTo>
                  <a:pt x="47292" y="627533"/>
                </a:lnTo>
                <a:lnTo>
                  <a:pt x="90162" y="689652"/>
                </a:lnTo>
                <a:lnTo>
                  <a:pt x="116110" y="718486"/>
                </a:lnTo>
                <a:lnTo>
                  <a:pt x="144860" y="745681"/>
                </a:lnTo>
                <a:lnTo>
                  <a:pt x="176257" y="771121"/>
                </a:lnTo>
                <a:lnTo>
                  <a:pt x="210146" y="794690"/>
                </a:lnTo>
                <a:lnTo>
                  <a:pt x="246372" y="816272"/>
                </a:lnTo>
                <a:lnTo>
                  <a:pt x="284781" y="835750"/>
                </a:lnTo>
                <a:lnTo>
                  <a:pt x="325216" y="853007"/>
                </a:lnTo>
                <a:lnTo>
                  <a:pt x="367524" y="867929"/>
                </a:lnTo>
                <a:lnTo>
                  <a:pt x="411549" y="880399"/>
                </a:lnTo>
                <a:lnTo>
                  <a:pt x="457137" y="890299"/>
                </a:lnTo>
                <a:lnTo>
                  <a:pt x="504131" y="897515"/>
                </a:lnTo>
                <a:lnTo>
                  <a:pt x="552379" y="901930"/>
                </a:lnTo>
                <a:lnTo>
                  <a:pt x="601723" y="903427"/>
                </a:lnTo>
                <a:lnTo>
                  <a:pt x="651088" y="901930"/>
                </a:lnTo>
                <a:lnTo>
                  <a:pt x="699354" y="897515"/>
                </a:lnTo>
                <a:lnTo>
                  <a:pt x="746365" y="890299"/>
                </a:lnTo>
                <a:lnTo>
                  <a:pt x="791967" y="880399"/>
                </a:lnTo>
                <a:lnTo>
                  <a:pt x="836004" y="867929"/>
                </a:lnTo>
                <a:lnTo>
                  <a:pt x="878323" y="853007"/>
                </a:lnTo>
                <a:lnTo>
                  <a:pt x="918769" y="835750"/>
                </a:lnTo>
                <a:lnTo>
                  <a:pt x="957185" y="816272"/>
                </a:lnTo>
                <a:lnTo>
                  <a:pt x="993419" y="794690"/>
                </a:lnTo>
                <a:lnTo>
                  <a:pt x="1027313" y="771121"/>
                </a:lnTo>
                <a:lnTo>
                  <a:pt x="1058715" y="745681"/>
                </a:lnTo>
                <a:lnTo>
                  <a:pt x="1087469" y="718486"/>
                </a:lnTo>
                <a:lnTo>
                  <a:pt x="1113420" y="689652"/>
                </a:lnTo>
                <a:lnTo>
                  <a:pt x="1156294" y="627533"/>
                </a:lnTo>
                <a:lnTo>
                  <a:pt x="1186098" y="560253"/>
                </a:lnTo>
                <a:lnTo>
                  <a:pt x="1201594" y="488743"/>
                </a:lnTo>
                <a:lnTo>
                  <a:pt x="1203589" y="451692"/>
                </a:lnTo>
                <a:lnTo>
                  <a:pt x="1201594" y="414636"/>
                </a:lnTo>
                <a:lnTo>
                  <a:pt x="1186098" y="343120"/>
                </a:lnTo>
                <a:lnTo>
                  <a:pt x="1156294" y="275840"/>
                </a:lnTo>
                <a:lnTo>
                  <a:pt x="1113420" y="213725"/>
                </a:lnTo>
                <a:lnTo>
                  <a:pt x="1087469" y="184895"/>
                </a:lnTo>
                <a:lnTo>
                  <a:pt x="1058715" y="157704"/>
                </a:lnTo>
                <a:lnTo>
                  <a:pt x="1027313" y="132268"/>
                </a:lnTo>
                <a:lnTo>
                  <a:pt x="993419" y="108704"/>
                </a:lnTo>
                <a:lnTo>
                  <a:pt x="957185" y="87128"/>
                </a:lnTo>
                <a:lnTo>
                  <a:pt x="918769" y="67655"/>
                </a:lnTo>
                <a:lnTo>
                  <a:pt x="878323" y="50402"/>
                </a:lnTo>
                <a:lnTo>
                  <a:pt x="836004" y="35485"/>
                </a:lnTo>
                <a:lnTo>
                  <a:pt x="791967" y="23020"/>
                </a:lnTo>
                <a:lnTo>
                  <a:pt x="746365" y="13122"/>
                </a:lnTo>
                <a:lnTo>
                  <a:pt x="699354" y="5909"/>
                </a:lnTo>
                <a:lnTo>
                  <a:pt x="651088" y="1496"/>
                </a:lnTo>
                <a:lnTo>
                  <a:pt x="601723" y="0"/>
                </a:lnTo>
                <a:close/>
              </a:path>
            </a:pathLst>
          </a:custGeom>
          <a:ln w="892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161490" y="1097694"/>
            <a:ext cx="1203960" cy="903605"/>
          </a:xfrm>
          <a:custGeom>
            <a:avLst/>
            <a:gdLst/>
            <a:ahLst/>
            <a:cxnLst/>
            <a:rect l="l" t="t" r="r" b="b"/>
            <a:pathLst>
              <a:path w="1203960" h="903605">
                <a:moveTo>
                  <a:pt x="601723" y="0"/>
                </a:moveTo>
                <a:lnTo>
                  <a:pt x="552379" y="1496"/>
                </a:lnTo>
                <a:lnTo>
                  <a:pt x="504131" y="5909"/>
                </a:lnTo>
                <a:lnTo>
                  <a:pt x="457137" y="13122"/>
                </a:lnTo>
                <a:lnTo>
                  <a:pt x="411549" y="23020"/>
                </a:lnTo>
                <a:lnTo>
                  <a:pt x="367524" y="35485"/>
                </a:lnTo>
                <a:lnTo>
                  <a:pt x="325216" y="50402"/>
                </a:lnTo>
                <a:lnTo>
                  <a:pt x="284781" y="67655"/>
                </a:lnTo>
                <a:lnTo>
                  <a:pt x="246372" y="87128"/>
                </a:lnTo>
                <a:lnTo>
                  <a:pt x="210146" y="108704"/>
                </a:lnTo>
                <a:lnTo>
                  <a:pt x="176257" y="132268"/>
                </a:lnTo>
                <a:lnTo>
                  <a:pt x="144860" y="157704"/>
                </a:lnTo>
                <a:lnTo>
                  <a:pt x="116110" y="184895"/>
                </a:lnTo>
                <a:lnTo>
                  <a:pt x="90162" y="213725"/>
                </a:lnTo>
                <a:lnTo>
                  <a:pt x="47292" y="275840"/>
                </a:lnTo>
                <a:lnTo>
                  <a:pt x="17490" y="343120"/>
                </a:lnTo>
                <a:lnTo>
                  <a:pt x="1995" y="414636"/>
                </a:lnTo>
                <a:lnTo>
                  <a:pt x="0" y="451692"/>
                </a:lnTo>
                <a:lnTo>
                  <a:pt x="1995" y="488743"/>
                </a:lnTo>
                <a:lnTo>
                  <a:pt x="17490" y="560253"/>
                </a:lnTo>
                <a:lnTo>
                  <a:pt x="47292" y="627533"/>
                </a:lnTo>
                <a:lnTo>
                  <a:pt x="90162" y="689652"/>
                </a:lnTo>
                <a:lnTo>
                  <a:pt x="116110" y="718486"/>
                </a:lnTo>
                <a:lnTo>
                  <a:pt x="144860" y="745681"/>
                </a:lnTo>
                <a:lnTo>
                  <a:pt x="176257" y="771121"/>
                </a:lnTo>
                <a:lnTo>
                  <a:pt x="210146" y="794690"/>
                </a:lnTo>
                <a:lnTo>
                  <a:pt x="246372" y="816272"/>
                </a:lnTo>
                <a:lnTo>
                  <a:pt x="284781" y="835750"/>
                </a:lnTo>
                <a:lnTo>
                  <a:pt x="325216" y="853007"/>
                </a:lnTo>
                <a:lnTo>
                  <a:pt x="367524" y="867929"/>
                </a:lnTo>
                <a:lnTo>
                  <a:pt x="411549" y="880399"/>
                </a:lnTo>
                <a:lnTo>
                  <a:pt x="457137" y="890299"/>
                </a:lnTo>
                <a:lnTo>
                  <a:pt x="504131" y="897515"/>
                </a:lnTo>
                <a:lnTo>
                  <a:pt x="552379" y="901930"/>
                </a:lnTo>
                <a:lnTo>
                  <a:pt x="601723" y="903427"/>
                </a:lnTo>
                <a:lnTo>
                  <a:pt x="651088" y="901930"/>
                </a:lnTo>
                <a:lnTo>
                  <a:pt x="699354" y="897515"/>
                </a:lnTo>
                <a:lnTo>
                  <a:pt x="746365" y="890299"/>
                </a:lnTo>
                <a:lnTo>
                  <a:pt x="791967" y="880399"/>
                </a:lnTo>
                <a:lnTo>
                  <a:pt x="836004" y="867929"/>
                </a:lnTo>
                <a:lnTo>
                  <a:pt x="878323" y="853007"/>
                </a:lnTo>
                <a:lnTo>
                  <a:pt x="918769" y="835750"/>
                </a:lnTo>
                <a:lnTo>
                  <a:pt x="957185" y="816272"/>
                </a:lnTo>
                <a:lnTo>
                  <a:pt x="993419" y="794690"/>
                </a:lnTo>
                <a:lnTo>
                  <a:pt x="1027313" y="771121"/>
                </a:lnTo>
                <a:lnTo>
                  <a:pt x="1058715" y="745681"/>
                </a:lnTo>
                <a:lnTo>
                  <a:pt x="1087469" y="718486"/>
                </a:lnTo>
                <a:lnTo>
                  <a:pt x="1113420" y="689652"/>
                </a:lnTo>
                <a:lnTo>
                  <a:pt x="1156294" y="627533"/>
                </a:lnTo>
                <a:lnTo>
                  <a:pt x="1186098" y="560253"/>
                </a:lnTo>
                <a:lnTo>
                  <a:pt x="1201594" y="488743"/>
                </a:lnTo>
                <a:lnTo>
                  <a:pt x="1203589" y="451692"/>
                </a:lnTo>
                <a:lnTo>
                  <a:pt x="1201594" y="414636"/>
                </a:lnTo>
                <a:lnTo>
                  <a:pt x="1186098" y="343120"/>
                </a:lnTo>
                <a:lnTo>
                  <a:pt x="1156294" y="275840"/>
                </a:lnTo>
                <a:lnTo>
                  <a:pt x="1113420" y="213725"/>
                </a:lnTo>
                <a:lnTo>
                  <a:pt x="1087469" y="184895"/>
                </a:lnTo>
                <a:lnTo>
                  <a:pt x="1058715" y="157704"/>
                </a:lnTo>
                <a:lnTo>
                  <a:pt x="1027313" y="132268"/>
                </a:lnTo>
                <a:lnTo>
                  <a:pt x="993419" y="108704"/>
                </a:lnTo>
                <a:lnTo>
                  <a:pt x="957185" y="87128"/>
                </a:lnTo>
                <a:lnTo>
                  <a:pt x="918769" y="67655"/>
                </a:lnTo>
                <a:lnTo>
                  <a:pt x="878323" y="50402"/>
                </a:lnTo>
                <a:lnTo>
                  <a:pt x="836004" y="35485"/>
                </a:lnTo>
                <a:lnTo>
                  <a:pt x="791967" y="23020"/>
                </a:lnTo>
                <a:lnTo>
                  <a:pt x="746365" y="13122"/>
                </a:lnTo>
                <a:lnTo>
                  <a:pt x="699354" y="5909"/>
                </a:lnTo>
                <a:lnTo>
                  <a:pt x="651088" y="1496"/>
                </a:lnTo>
                <a:lnTo>
                  <a:pt x="601723" y="0"/>
                </a:lnTo>
                <a:close/>
              </a:path>
            </a:pathLst>
          </a:custGeom>
          <a:ln w="8920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104756" y="1380218"/>
            <a:ext cx="382270" cy="331470"/>
          </a:xfrm>
          <a:custGeom>
            <a:avLst/>
            <a:gdLst/>
            <a:ahLst/>
            <a:cxnLst/>
            <a:rect l="l" t="t" r="r" b="b"/>
            <a:pathLst>
              <a:path w="382269" h="331469">
                <a:moveTo>
                  <a:pt x="286568" y="0"/>
                </a:moveTo>
                <a:lnTo>
                  <a:pt x="286568" y="82857"/>
                </a:lnTo>
                <a:lnTo>
                  <a:pt x="0" y="82857"/>
                </a:lnTo>
                <a:lnTo>
                  <a:pt x="0" y="248573"/>
                </a:lnTo>
                <a:lnTo>
                  <a:pt x="286568" y="248573"/>
                </a:lnTo>
                <a:lnTo>
                  <a:pt x="286568" y="331431"/>
                </a:lnTo>
                <a:lnTo>
                  <a:pt x="382091" y="165715"/>
                </a:lnTo>
                <a:lnTo>
                  <a:pt x="286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104756" y="1380218"/>
            <a:ext cx="382270" cy="331470"/>
          </a:xfrm>
          <a:custGeom>
            <a:avLst/>
            <a:gdLst/>
            <a:ahLst/>
            <a:cxnLst/>
            <a:rect l="l" t="t" r="r" b="b"/>
            <a:pathLst>
              <a:path w="382269" h="331469">
                <a:moveTo>
                  <a:pt x="286568" y="0"/>
                </a:moveTo>
                <a:lnTo>
                  <a:pt x="286568" y="82857"/>
                </a:lnTo>
                <a:lnTo>
                  <a:pt x="0" y="82857"/>
                </a:lnTo>
                <a:lnTo>
                  <a:pt x="0" y="248573"/>
                </a:lnTo>
                <a:lnTo>
                  <a:pt x="286568" y="248573"/>
                </a:lnTo>
                <a:lnTo>
                  <a:pt x="286568" y="331431"/>
                </a:lnTo>
                <a:lnTo>
                  <a:pt x="382091" y="165715"/>
                </a:lnTo>
                <a:lnTo>
                  <a:pt x="286568" y="0"/>
                </a:lnTo>
                <a:close/>
              </a:path>
            </a:pathLst>
          </a:custGeom>
          <a:ln w="9103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206261" y="1380218"/>
            <a:ext cx="382270" cy="331470"/>
          </a:xfrm>
          <a:custGeom>
            <a:avLst/>
            <a:gdLst/>
            <a:ahLst/>
            <a:cxnLst/>
            <a:rect l="l" t="t" r="r" b="b"/>
            <a:pathLst>
              <a:path w="382270" h="331469">
                <a:moveTo>
                  <a:pt x="286568" y="0"/>
                </a:moveTo>
                <a:lnTo>
                  <a:pt x="286568" y="82857"/>
                </a:lnTo>
                <a:lnTo>
                  <a:pt x="0" y="82857"/>
                </a:lnTo>
                <a:lnTo>
                  <a:pt x="0" y="248573"/>
                </a:lnTo>
                <a:lnTo>
                  <a:pt x="286568" y="248573"/>
                </a:lnTo>
                <a:lnTo>
                  <a:pt x="286568" y="331431"/>
                </a:lnTo>
                <a:lnTo>
                  <a:pt x="382091" y="165715"/>
                </a:lnTo>
                <a:lnTo>
                  <a:pt x="286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206261" y="1380218"/>
            <a:ext cx="382270" cy="331470"/>
          </a:xfrm>
          <a:custGeom>
            <a:avLst/>
            <a:gdLst/>
            <a:ahLst/>
            <a:cxnLst/>
            <a:rect l="l" t="t" r="r" b="b"/>
            <a:pathLst>
              <a:path w="382270" h="331469">
                <a:moveTo>
                  <a:pt x="286568" y="0"/>
                </a:moveTo>
                <a:lnTo>
                  <a:pt x="286568" y="82857"/>
                </a:lnTo>
                <a:lnTo>
                  <a:pt x="0" y="82857"/>
                </a:lnTo>
                <a:lnTo>
                  <a:pt x="0" y="248573"/>
                </a:lnTo>
                <a:lnTo>
                  <a:pt x="286568" y="248573"/>
                </a:lnTo>
                <a:lnTo>
                  <a:pt x="286568" y="331431"/>
                </a:lnTo>
                <a:lnTo>
                  <a:pt x="382091" y="165715"/>
                </a:lnTo>
                <a:lnTo>
                  <a:pt x="286568" y="0"/>
                </a:lnTo>
                <a:close/>
              </a:path>
            </a:pathLst>
          </a:custGeom>
          <a:ln w="9103">
            <a:solidFill>
              <a:srgbClr val="000000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04651" y="1483003"/>
            <a:ext cx="66167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160">
                <a:latin typeface="Calibri"/>
                <a:cs typeface="Calibri"/>
              </a:rPr>
              <a:t>9</a:t>
            </a:r>
            <a:r>
              <a:rPr dirty="0" sz="850" spc="150">
                <a:latin typeface="Calibri"/>
                <a:cs typeface="Calibri"/>
              </a:rPr>
              <a:t>0</a:t>
            </a:r>
            <a:r>
              <a:rPr dirty="0" sz="850" spc="229">
                <a:latin typeface="Calibri"/>
                <a:cs typeface="Calibri"/>
              </a:rPr>
              <a:t>%</a:t>
            </a:r>
            <a:r>
              <a:rPr dirty="0" sz="850" spc="80">
                <a:latin typeface="Calibri"/>
                <a:cs typeface="Calibri"/>
              </a:rPr>
              <a:t>-</a:t>
            </a:r>
            <a:r>
              <a:rPr dirty="0" sz="850" spc="160">
                <a:latin typeface="Calibri"/>
                <a:cs typeface="Calibri"/>
              </a:rPr>
              <a:t>1</a:t>
            </a:r>
            <a:r>
              <a:rPr dirty="0" sz="850" spc="150">
                <a:latin typeface="Calibri"/>
                <a:cs typeface="Calibri"/>
              </a:rPr>
              <a:t>0</a:t>
            </a:r>
            <a:r>
              <a:rPr dirty="0" sz="850" spc="195">
                <a:latin typeface="Calibri"/>
                <a:cs typeface="Calibri"/>
              </a:rPr>
              <a:t>0%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97098" y="1483003"/>
            <a:ext cx="58547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160">
                <a:latin typeface="Calibri"/>
                <a:cs typeface="Calibri"/>
              </a:rPr>
              <a:t>6</a:t>
            </a:r>
            <a:r>
              <a:rPr dirty="0" sz="850" spc="150">
                <a:latin typeface="Calibri"/>
                <a:cs typeface="Calibri"/>
              </a:rPr>
              <a:t>0</a:t>
            </a:r>
            <a:r>
              <a:rPr dirty="0" sz="850" spc="229">
                <a:latin typeface="Calibri"/>
                <a:cs typeface="Calibri"/>
              </a:rPr>
              <a:t>%</a:t>
            </a:r>
            <a:r>
              <a:rPr dirty="0" sz="850" spc="80">
                <a:latin typeface="Calibri"/>
                <a:cs typeface="Calibri"/>
              </a:rPr>
              <a:t>-</a:t>
            </a:r>
            <a:r>
              <a:rPr dirty="0" sz="850" spc="160">
                <a:latin typeface="Calibri"/>
                <a:cs typeface="Calibri"/>
              </a:rPr>
              <a:t>8</a:t>
            </a:r>
            <a:r>
              <a:rPr dirty="0" sz="850" spc="150">
                <a:latin typeface="Calibri"/>
                <a:cs typeface="Calibri"/>
              </a:rPr>
              <a:t>0</a:t>
            </a:r>
            <a:r>
              <a:rPr dirty="0" sz="850" spc="229">
                <a:latin typeface="Calibri"/>
                <a:cs typeface="Calibri"/>
              </a:rPr>
              <a:t>%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40633" y="1483003"/>
            <a:ext cx="58610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160">
                <a:latin typeface="Calibri"/>
                <a:cs typeface="Calibri"/>
              </a:rPr>
              <a:t>4</a:t>
            </a:r>
            <a:r>
              <a:rPr dirty="0" sz="850" spc="150">
                <a:latin typeface="Calibri"/>
                <a:cs typeface="Calibri"/>
              </a:rPr>
              <a:t>0</a:t>
            </a:r>
            <a:r>
              <a:rPr dirty="0" sz="850" spc="235">
                <a:latin typeface="Calibri"/>
                <a:cs typeface="Calibri"/>
              </a:rPr>
              <a:t>%</a:t>
            </a:r>
            <a:r>
              <a:rPr dirty="0" sz="850" spc="80">
                <a:latin typeface="Calibri"/>
                <a:cs typeface="Calibri"/>
              </a:rPr>
              <a:t>-</a:t>
            </a:r>
            <a:r>
              <a:rPr dirty="0" sz="850" spc="160">
                <a:latin typeface="Calibri"/>
                <a:cs typeface="Calibri"/>
              </a:rPr>
              <a:t>6</a:t>
            </a:r>
            <a:r>
              <a:rPr dirty="0" sz="850" spc="150">
                <a:latin typeface="Calibri"/>
                <a:cs typeface="Calibri"/>
              </a:rPr>
              <a:t>0</a:t>
            </a:r>
            <a:r>
              <a:rPr dirty="0" sz="850" spc="229">
                <a:latin typeface="Calibri"/>
                <a:cs typeface="Calibri"/>
              </a:rPr>
              <a:t>%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1586" y="2177991"/>
            <a:ext cx="5738495" cy="64135"/>
          </a:xfrm>
          <a:custGeom>
            <a:avLst/>
            <a:gdLst/>
            <a:ahLst/>
            <a:cxnLst/>
            <a:rect l="l" t="t" r="r" b="b"/>
            <a:pathLst>
              <a:path w="5738495" h="64135">
                <a:moveTo>
                  <a:pt x="5653543" y="0"/>
                </a:moveTo>
                <a:lnTo>
                  <a:pt x="5653543" y="63736"/>
                </a:lnTo>
                <a:lnTo>
                  <a:pt x="5724301" y="37179"/>
                </a:lnTo>
                <a:lnTo>
                  <a:pt x="5671657" y="37179"/>
                </a:lnTo>
                <a:lnTo>
                  <a:pt x="5674770" y="34800"/>
                </a:lnTo>
                <a:lnTo>
                  <a:pt x="5674770" y="28936"/>
                </a:lnTo>
                <a:lnTo>
                  <a:pt x="5671657" y="26557"/>
                </a:lnTo>
                <a:lnTo>
                  <a:pt x="5724301" y="26557"/>
                </a:lnTo>
                <a:lnTo>
                  <a:pt x="5653543" y="0"/>
                </a:lnTo>
                <a:close/>
              </a:path>
              <a:path w="5738495" h="64135">
                <a:moveTo>
                  <a:pt x="5653543" y="26557"/>
                </a:moveTo>
                <a:lnTo>
                  <a:pt x="3168" y="26557"/>
                </a:lnTo>
                <a:lnTo>
                  <a:pt x="0" y="28936"/>
                </a:lnTo>
                <a:lnTo>
                  <a:pt x="0" y="34800"/>
                </a:lnTo>
                <a:lnTo>
                  <a:pt x="3168" y="37179"/>
                </a:lnTo>
                <a:lnTo>
                  <a:pt x="5653543" y="37179"/>
                </a:lnTo>
                <a:lnTo>
                  <a:pt x="5653543" y="26557"/>
                </a:lnTo>
                <a:close/>
              </a:path>
              <a:path w="5738495" h="64135">
                <a:moveTo>
                  <a:pt x="5724301" y="26557"/>
                </a:moveTo>
                <a:lnTo>
                  <a:pt x="5671657" y="26557"/>
                </a:lnTo>
                <a:lnTo>
                  <a:pt x="5674770" y="28936"/>
                </a:lnTo>
                <a:lnTo>
                  <a:pt x="5674770" y="34800"/>
                </a:lnTo>
                <a:lnTo>
                  <a:pt x="5671657" y="37179"/>
                </a:lnTo>
                <a:lnTo>
                  <a:pt x="5724301" y="37179"/>
                </a:lnTo>
                <a:lnTo>
                  <a:pt x="5738452" y="31868"/>
                </a:lnTo>
                <a:lnTo>
                  <a:pt x="5724301" y="2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49923" y="2054595"/>
            <a:ext cx="5614035" cy="1033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050414" algn="l"/>
                <a:tab pos="4088765" algn="l"/>
              </a:tabLst>
            </a:pPr>
            <a:r>
              <a:rPr dirty="0" sz="850" spc="165">
                <a:latin typeface="Calibri"/>
                <a:cs typeface="Calibri"/>
              </a:rPr>
              <a:t>2</a:t>
            </a:r>
            <a:r>
              <a:rPr dirty="0" sz="850" spc="160">
                <a:latin typeface="Calibri"/>
                <a:cs typeface="Calibri"/>
              </a:rPr>
              <a:t>0</a:t>
            </a:r>
            <a:r>
              <a:rPr dirty="0" sz="850" spc="90">
                <a:latin typeface="Calibri"/>
                <a:cs typeface="Calibri"/>
              </a:rPr>
              <a:t> </a:t>
            </a:r>
            <a:r>
              <a:rPr dirty="0" sz="850" spc="305">
                <a:latin typeface="宋体"/>
                <a:cs typeface="宋体"/>
              </a:rPr>
              <a:t>世</a:t>
            </a:r>
            <a:r>
              <a:rPr dirty="0" sz="850" spc="320">
                <a:latin typeface="宋体"/>
                <a:cs typeface="宋体"/>
              </a:rPr>
              <a:t>纪</a:t>
            </a:r>
            <a:r>
              <a:rPr dirty="0" sz="850" spc="-135">
                <a:latin typeface="宋体"/>
                <a:cs typeface="宋体"/>
              </a:rPr>
              <a:t> </a:t>
            </a:r>
            <a:r>
              <a:rPr dirty="0" sz="850" spc="150">
                <a:latin typeface="Calibri"/>
                <a:cs typeface="Calibri"/>
              </a:rPr>
              <a:t>7</a:t>
            </a:r>
            <a:r>
              <a:rPr dirty="0" sz="850" spc="160">
                <a:latin typeface="Calibri"/>
                <a:cs typeface="Calibri"/>
              </a:rPr>
              <a:t>0</a:t>
            </a:r>
            <a:r>
              <a:rPr dirty="0" sz="850">
                <a:latin typeface="Calibri"/>
                <a:cs typeface="Calibri"/>
              </a:rPr>
              <a:t> </a:t>
            </a:r>
            <a:r>
              <a:rPr dirty="0" sz="850" spc="-85">
                <a:latin typeface="Calibri"/>
                <a:cs typeface="Calibri"/>
              </a:rPr>
              <a:t> </a:t>
            </a:r>
            <a:r>
              <a:rPr dirty="0" sz="850" spc="305">
                <a:latin typeface="宋体"/>
                <a:cs typeface="宋体"/>
              </a:rPr>
              <a:t>年</a:t>
            </a:r>
            <a:r>
              <a:rPr dirty="0" sz="850" spc="320">
                <a:latin typeface="宋体"/>
                <a:cs typeface="宋体"/>
              </a:rPr>
              <a:t>代</a:t>
            </a:r>
            <a:r>
              <a:rPr dirty="0" sz="850">
                <a:latin typeface="宋体"/>
                <a:cs typeface="宋体"/>
              </a:rPr>
              <a:t>	</a:t>
            </a:r>
            <a:r>
              <a:rPr dirty="0" sz="850" spc="165">
                <a:latin typeface="Calibri"/>
                <a:cs typeface="Calibri"/>
              </a:rPr>
              <a:t>2</a:t>
            </a:r>
            <a:r>
              <a:rPr dirty="0" sz="850" spc="160">
                <a:latin typeface="Calibri"/>
                <a:cs typeface="Calibri"/>
              </a:rPr>
              <a:t>0</a:t>
            </a:r>
            <a:r>
              <a:rPr dirty="0" sz="850" spc="90">
                <a:latin typeface="Calibri"/>
                <a:cs typeface="Calibri"/>
              </a:rPr>
              <a:t> </a:t>
            </a:r>
            <a:r>
              <a:rPr dirty="0" sz="850" spc="305">
                <a:latin typeface="宋体"/>
                <a:cs typeface="宋体"/>
              </a:rPr>
              <a:t>世</a:t>
            </a:r>
            <a:r>
              <a:rPr dirty="0" sz="850" spc="320">
                <a:latin typeface="宋体"/>
                <a:cs typeface="宋体"/>
              </a:rPr>
              <a:t>纪</a:t>
            </a:r>
            <a:r>
              <a:rPr dirty="0" sz="850" spc="-135">
                <a:latin typeface="宋体"/>
                <a:cs typeface="宋体"/>
              </a:rPr>
              <a:t> </a:t>
            </a:r>
            <a:r>
              <a:rPr dirty="0" sz="850" spc="150">
                <a:latin typeface="Calibri"/>
                <a:cs typeface="Calibri"/>
              </a:rPr>
              <a:t>8</a:t>
            </a:r>
            <a:r>
              <a:rPr dirty="0" sz="850" spc="160">
                <a:latin typeface="Calibri"/>
                <a:cs typeface="Calibri"/>
              </a:rPr>
              <a:t>0</a:t>
            </a:r>
            <a:r>
              <a:rPr dirty="0" sz="850">
                <a:latin typeface="Calibri"/>
                <a:cs typeface="Calibri"/>
              </a:rPr>
              <a:t> </a:t>
            </a:r>
            <a:r>
              <a:rPr dirty="0" sz="850" spc="-85">
                <a:latin typeface="Calibri"/>
                <a:cs typeface="Calibri"/>
              </a:rPr>
              <a:t> </a:t>
            </a:r>
            <a:r>
              <a:rPr dirty="0" sz="850" spc="305">
                <a:latin typeface="宋体"/>
                <a:cs typeface="宋体"/>
              </a:rPr>
              <a:t>年</a:t>
            </a:r>
            <a:r>
              <a:rPr dirty="0" sz="850" spc="320">
                <a:latin typeface="宋体"/>
                <a:cs typeface="宋体"/>
              </a:rPr>
              <a:t>代</a:t>
            </a:r>
            <a:r>
              <a:rPr dirty="0" sz="850">
                <a:latin typeface="宋体"/>
                <a:cs typeface="宋体"/>
              </a:rPr>
              <a:t>	</a:t>
            </a:r>
            <a:r>
              <a:rPr dirty="0" sz="850" spc="165">
                <a:latin typeface="Calibri"/>
                <a:cs typeface="Calibri"/>
              </a:rPr>
              <a:t>2</a:t>
            </a:r>
            <a:r>
              <a:rPr dirty="0" sz="850" spc="160">
                <a:latin typeface="Calibri"/>
                <a:cs typeface="Calibri"/>
              </a:rPr>
              <a:t>0</a:t>
            </a:r>
            <a:r>
              <a:rPr dirty="0" sz="850" spc="90">
                <a:latin typeface="Calibri"/>
                <a:cs typeface="Calibri"/>
              </a:rPr>
              <a:t> </a:t>
            </a:r>
            <a:r>
              <a:rPr dirty="0" sz="850" spc="320">
                <a:latin typeface="宋体"/>
                <a:cs typeface="宋体"/>
              </a:rPr>
              <a:t>世</a:t>
            </a:r>
            <a:r>
              <a:rPr dirty="0" sz="850" spc="305">
                <a:latin typeface="宋体"/>
                <a:cs typeface="宋体"/>
              </a:rPr>
              <a:t>纪</a:t>
            </a:r>
            <a:r>
              <a:rPr dirty="0" sz="850" spc="320">
                <a:latin typeface="宋体"/>
                <a:cs typeface="宋体"/>
              </a:rPr>
              <a:t>末</a:t>
            </a:r>
            <a:r>
              <a:rPr dirty="0" sz="850" spc="-145">
                <a:latin typeface="宋体"/>
                <a:cs typeface="宋体"/>
              </a:rPr>
              <a:t> </a:t>
            </a:r>
            <a:r>
              <a:rPr dirty="0" sz="850" spc="165">
                <a:latin typeface="Calibri"/>
                <a:cs typeface="Calibri"/>
              </a:rPr>
              <a:t>2</a:t>
            </a:r>
            <a:r>
              <a:rPr dirty="0" sz="850" spc="160">
                <a:latin typeface="Calibri"/>
                <a:cs typeface="Calibri"/>
              </a:rPr>
              <a:t>1</a:t>
            </a:r>
            <a:r>
              <a:rPr dirty="0" sz="850" spc="90">
                <a:latin typeface="Calibri"/>
                <a:cs typeface="Calibri"/>
              </a:rPr>
              <a:t> </a:t>
            </a:r>
            <a:r>
              <a:rPr dirty="0" sz="850" spc="320">
                <a:latin typeface="宋体"/>
                <a:cs typeface="宋体"/>
              </a:rPr>
              <a:t>世</a:t>
            </a:r>
            <a:r>
              <a:rPr dirty="0" sz="850" spc="305">
                <a:latin typeface="宋体"/>
                <a:cs typeface="宋体"/>
              </a:rPr>
              <a:t>纪初</a:t>
            </a:r>
            <a:r>
              <a:rPr dirty="0" sz="850" spc="220">
                <a:latin typeface="Calibri"/>
                <a:cs typeface="Calibri"/>
              </a:rPr>
              <a:t>……</a:t>
            </a:r>
            <a:endParaRPr sz="850">
              <a:latin typeface="Calibri"/>
              <a:cs typeface="Calibri"/>
            </a:endParaRPr>
          </a:p>
          <a:p>
            <a:pPr marL="114300" marR="234315">
              <a:lnSpc>
                <a:spcPct val="150100"/>
              </a:lnSpc>
              <a:spcBef>
                <a:spcPts val="530"/>
              </a:spcBef>
            </a:pPr>
            <a:r>
              <a:rPr dirty="0" sz="1800">
                <a:solidFill>
                  <a:srgbClr val="1F487C"/>
                </a:solidFill>
                <a:latin typeface="微软雅黑"/>
                <a:cs typeface="微软雅黑"/>
              </a:rPr>
              <a:t>需求漂移：企业供给与市场实际需求间交集越来越小 消费者开始处于商业活动的中心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07763" y="2152750"/>
            <a:ext cx="324485" cy="136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320">
                <a:latin typeface="宋体"/>
                <a:cs typeface="宋体"/>
              </a:rPr>
              <a:t>时间</a:t>
            </a:r>
            <a:endParaRPr sz="85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63195">
              <a:lnSpc>
                <a:spcPts val="3835"/>
              </a:lnSpc>
            </a:pPr>
            <a:r>
              <a:rPr dirty="0" spc="-5"/>
              <a:t>新的经济基础设施正在</a:t>
            </a:r>
            <a:r>
              <a:rPr dirty="0" spc="-20"/>
              <a:t>形</a:t>
            </a:r>
            <a:r>
              <a:rPr dirty="0"/>
              <a:t>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39795" y="864108"/>
            <a:ext cx="2463800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75"/>
              </a:lnSpc>
            </a:pPr>
            <a:r>
              <a:rPr dirty="0" sz="2400" b="1">
                <a:latin typeface="微软雅黑"/>
                <a:cs typeface="微软雅黑"/>
              </a:rPr>
              <a:t>信息经济基础设施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5801" y="2252726"/>
            <a:ext cx="718185" cy="741680"/>
          </a:xfrm>
          <a:custGeom>
            <a:avLst/>
            <a:gdLst/>
            <a:ahLst/>
            <a:cxnLst/>
            <a:rect l="l" t="t" r="r" b="b"/>
            <a:pathLst>
              <a:path w="718185" h="741680">
                <a:moveTo>
                  <a:pt x="717931" y="370586"/>
                </a:moveTo>
                <a:lnTo>
                  <a:pt x="239268" y="370586"/>
                </a:lnTo>
                <a:lnTo>
                  <a:pt x="239268" y="741299"/>
                </a:lnTo>
                <a:lnTo>
                  <a:pt x="717931" y="741299"/>
                </a:lnTo>
                <a:lnTo>
                  <a:pt x="717931" y="370586"/>
                </a:lnTo>
                <a:close/>
              </a:path>
              <a:path w="718185" h="741680">
                <a:moveTo>
                  <a:pt x="478536" y="0"/>
                </a:moveTo>
                <a:lnTo>
                  <a:pt x="0" y="370586"/>
                </a:lnTo>
                <a:lnTo>
                  <a:pt x="957199" y="370586"/>
                </a:lnTo>
                <a:lnTo>
                  <a:pt x="47853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995801" y="2252726"/>
            <a:ext cx="957580" cy="741680"/>
          </a:xfrm>
          <a:custGeom>
            <a:avLst/>
            <a:gdLst/>
            <a:ahLst/>
            <a:cxnLst/>
            <a:rect l="l" t="t" r="r" b="b"/>
            <a:pathLst>
              <a:path w="957579" h="741680">
                <a:moveTo>
                  <a:pt x="239268" y="741299"/>
                </a:moveTo>
                <a:lnTo>
                  <a:pt x="239268" y="370586"/>
                </a:lnTo>
                <a:lnTo>
                  <a:pt x="0" y="370586"/>
                </a:lnTo>
                <a:lnTo>
                  <a:pt x="478536" y="0"/>
                </a:lnTo>
                <a:lnTo>
                  <a:pt x="957199" y="370586"/>
                </a:lnTo>
                <a:lnTo>
                  <a:pt x="717931" y="370586"/>
                </a:lnTo>
                <a:lnTo>
                  <a:pt x="717931" y="741299"/>
                </a:lnTo>
                <a:lnTo>
                  <a:pt x="239268" y="741299"/>
                </a:lnTo>
                <a:close/>
              </a:path>
            </a:pathLst>
          </a:custGeom>
          <a:ln w="9525">
            <a:solidFill>
              <a:srgbClr val="385D89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94075" y="4179722"/>
            <a:ext cx="2463800" cy="378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微软雅黑"/>
                <a:cs typeface="微软雅黑"/>
              </a:rPr>
              <a:t>工业经济基础设施</a:t>
            </a:r>
            <a:endParaRPr sz="2400">
              <a:latin typeface="微软雅黑"/>
              <a:cs typeface="微软雅黑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8787" y="3068637"/>
            <a:ext cx="1803400" cy="885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695575" y="3062287"/>
            <a:ext cx="1735201" cy="87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760976" y="3052762"/>
            <a:ext cx="1808099" cy="900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669151" y="3071812"/>
            <a:ext cx="1828800" cy="87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98487" y="1339850"/>
            <a:ext cx="1592199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786126" y="1366837"/>
            <a:ext cx="1501775" cy="8207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808601" y="1331912"/>
            <a:ext cx="1719199" cy="8302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651625" y="1343088"/>
            <a:ext cx="1998726" cy="7667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885063"/>
            <a:ext cx="3517265" cy="907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dirty="0" sz="1400">
                <a:latin typeface="宋体"/>
                <a:cs typeface="宋体"/>
              </a:rPr>
              <a:t>-	</a:t>
            </a:r>
            <a:r>
              <a:rPr dirty="0" sz="1400">
                <a:latin typeface="微软雅黑"/>
                <a:cs typeface="微软雅黑"/>
              </a:rPr>
              <a:t>数据（信息）成为独立</a:t>
            </a:r>
            <a:r>
              <a:rPr dirty="0" sz="1400" spc="-1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要素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299085" algn="l"/>
              </a:tabLst>
            </a:pPr>
            <a:r>
              <a:rPr dirty="0" sz="1400">
                <a:latin typeface="宋体"/>
                <a:cs typeface="宋体"/>
              </a:rPr>
              <a:t>-	</a:t>
            </a:r>
            <a:r>
              <a:rPr dirty="0" sz="1400">
                <a:latin typeface="微软雅黑"/>
                <a:cs typeface="微软雅黑"/>
              </a:rPr>
              <a:t>数据（信息）的流动性</a:t>
            </a:r>
            <a:r>
              <a:rPr dirty="0" sz="1400" spc="-15">
                <a:latin typeface="微软雅黑"/>
                <a:cs typeface="微软雅黑"/>
              </a:rPr>
              <a:t>进</a:t>
            </a:r>
            <a:r>
              <a:rPr dirty="0" sz="1400">
                <a:latin typeface="微软雅黑"/>
                <a:cs typeface="微软雅黑"/>
              </a:rPr>
              <a:t>一步</a:t>
            </a:r>
            <a:r>
              <a:rPr dirty="0" sz="1400" spc="-15">
                <a:latin typeface="微软雅黑"/>
                <a:cs typeface="微软雅黑"/>
              </a:rPr>
              <a:t>被</a:t>
            </a:r>
            <a:r>
              <a:rPr dirty="0" sz="1400">
                <a:latin typeface="微软雅黑"/>
                <a:cs typeface="微软雅黑"/>
              </a:rPr>
              <a:t>释放</a:t>
            </a:r>
            <a:r>
              <a:rPr dirty="0" sz="1400" spc="-15">
                <a:latin typeface="微软雅黑"/>
                <a:cs typeface="微软雅黑"/>
              </a:rPr>
              <a:t>出</a:t>
            </a:r>
            <a:r>
              <a:rPr dirty="0" sz="1400">
                <a:latin typeface="微软雅黑"/>
                <a:cs typeface="微软雅黑"/>
              </a:rPr>
              <a:t>来</a:t>
            </a:r>
            <a:endParaRPr sz="140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299085" algn="l"/>
              </a:tabLst>
            </a:pPr>
            <a:r>
              <a:rPr dirty="0" sz="1400">
                <a:latin typeface="宋体"/>
                <a:cs typeface="宋体"/>
              </a:rPr>
              <a:t>-	</a:t>
            </a:r>
            <a:r>
              <a:rPr dirty="0" sz="1400">
                <a:latin typeface="微软雅黑"/>
                <a:cs typeface="微软雅黑"/>
              </a:rPr>
              <a:t>数据要素的投入带来非</a:t>
            </a:r>
            <a:r>
              <a:rPr dirty="0" sz="1400" spc="-15">
                <a:latin typeface="微软雅黑"/>
                <a:cs typeface="微软雅黑"/>
              </a:rPr>
              <a:t>线</a:t>
            </a:r>
            <a:r>
              <a:rPr dirty="0" sz="1400">
                <a:latin typeface="微软雅黑"/>
                <a:cs typeface="微软雅黑"/>
              </a:rPr>
              <a:t>性的</a:t>
            </a:r>
            <a:r>
              <a:rPr dirty="0" sz="1400" spc="-15">
                <a:latin typeface="微软雅黑"/>
                <a:cs typeface="微软雅黑"/>
              </a:rPr>
              <a:t>增</a:t>
            </a:r>
            <a:r>
              <a:rPr dirty="0" sz="1400">
                <a:latin typeface="微软雅黑"/>
                <a:cs typeface="微软雅黑"/>
              </a:rPr>
              <a:t>长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970">
              <a:lnSpc>
                <a:spcPct val="100000"/>
              </a:lnSpc>
            </a:pPr>
            <a:r>
              <a:rPr dirty="0" sz="2800" spc="-30"/>
              <a:t>新的要素：从资本、劳动力到数据</a:t>
            </a:r>
            <a:r>
              <a:rPr dirty="0" sz="2800" spc="-5">
                <a:latin typeface="微软雅黑"/>
                <a:cs typeface="微软雅黑"/>
              </a:rPr>
              <a:t>/</a:t>
            </a:r>
            <a:r>
              <a:rPr dirty="0" sz="2800" spc="-30"/>
              <a:t>信息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2110780"/>
            <a:ext cx="2077085" cy="9632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99085" marR="6350" indent="-287020">
              <a:lnSpc>
                <a:spcPct val="150100"/>
              </a:lnSpc>
            </a:pPr>
            <a:r>
              <a:rPr dirty="0" sz="1400">
                <a:latin typeface="宋体"/>
                <a:cs typeface="宋体"/>
              </a:rPr>
              <a:t>→</a:t>
            </a:r>
            <a:r>
              <a:rPr dirty="0" sz="1400" spc="150">
                <a:latin typeface="宋体"/>
                <a:cs typeface="宋体"/>
              </a:rPr>
              <a:t> </a:t>
            </a:r>
            <a:r>
              <a:rPr dirty="0" sz="1400" spc="155">
                <a:latin typeface="宋体"/>
                <a:cs typeface="宋体"/>
              </a:rPr>
              <a:t>数</a:t>
            </a:r>
            <a:r>
              <a:rPr dirty="0" sz="1400">
                <a:latin typeface="宋体"/>
                <a:cs typeface="宋体"/>
              </a:rPr>
              <a:t>据</a:t>
            </a:r>
            <a:r>
              <a:rPr dirty="0" sz="1400" spc="-545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（</a:t>
            </a:r>
            <a:r>
              <a:rPr dirty="0" sz="1400" spc="-545">
                <a:latin typeface="宋体"/>
                <a:cs typeface="宋体"/>
              </a:rPr>
              <a:t> </a:t>
            </a:r>
            <a:r>
              <a:rPr dirty="0" sz="1400" spc="155">
                <a:latin typeface="宋体"/>
                <a:cs typeface="宋体"/>
              </a:rPr>
              <a:t>信</a:t>
            </a:r>
            <a:r>
              <a:rPr dirty="0" sz="1400">
                <a:latin typeface="宋体"/>
                <a:cs typeface="宋体"/>
              </a:rPr>
              <a:t>息</a:t>
            </a:r>
            <a:r>
              <a:rPr dirty="0" sz="1400" spc="-545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）</a:t>
            </a:r>
            <a:r>
              <a:rPr dirty="0" sz="1400" spc="-545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逐</a:t>
            </a:r>
            <a:r>
              <a:rPr dirty="0" sz="1400" spc="-535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渐</a:t>
            </a:r>
            <a:r>
              <a:rPr dirty="0" sz="1400" spc="-55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代</a:t>
            </a:r>
            <a:r>
              <a:rPr dirty="0" sz="1400">
                <a:latin typeface="宋体"/>
                <a:cs typeface="宋体"/>
              </a:rPr>
              <a:t> </a:t>
            </a:r>
            <a:r>
              <a:rPr dirty="0" sz="1400" spc="155">
                <a:latin typeface="宋体"/>
                <a:cs typeface="宋体"/>
              </a:rPr>
              <a:t>替原有稀缺资</a:t>
            </a:r>
            <a:r>
              <a:rPr dirty="0" sz="1400">
                <a:latin typeface="宋体"/>
                <a:cs typeface="宋体"/>
              </a:rPr>
              <a:t>源</a:t>
            </a:r>
            <a:r>
              <a:rPr dirty="0" sz="1400" spc="-53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，</a:t>
            </a:r>
            <a:r>
              <a:rPr dirty="0" sz="1400" spc="-545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随</a:t>
            </a:r>
            <a:r>
              <a:rPr dirty="0" sz="1400">
                <a:latin typeface="宋体"/>
                <a:cs typeface="宋体"/>
              </a:rPr>
              <a:t> 着</a:t>
            </a:r>
            <a:r>
              <a:rPr dirty="0" sz="1400" spc="-55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资</a:t>
            </a:r>
            <a:r>
              <a:rPr dirty="0" sz="1400" spc="-55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源</a:t>
            </a:r>
            <a:r>
              <a:rPr dirty="0" sz="1400" spc="-55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的</a:t>
            </a:r>
            <a:r>
              <a:rPr dirty="0" sz="1400" spc="-55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配</a:t>
            </a:r>
            <a:r>
              <a:rPr dirty="0" sz="1400" spc="-55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置</a:t>
            </a:r>
            <a:r>
              <a:rPr dirty="0" sz="1400" spc="-55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转</a:t>
            </a:r>
            <a:r>
              <a:rPr dirty="0" sz="1400" spc="-54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向</a:t>
            </a:r>
            <a:r>
              <a:rPr dirty="0" sz="1400" spc="-55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信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0577" y="3178048"/>
            <a:ext cx="163068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宋体"/>
                <a:cs typeface="宋体"/>
              </a:rPr>
              <a:t>息而远离稀缺资源。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065" y="3517686"/>
            <a:ext cx="2077085" cy="643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marR="6350" indent="-287020">
              <a:lnSpc>
                <a:spcPct val="150100"/>
              </a:lnSpc>
            </a:pPr>
            <a:r>
              <a:rPr dirty="0" sz="1400">
                <a:latin typeface="宋体"/>
                <a:cs typeface="宋体"/>
              </a:rPr>
              <a:t>→</a:t>
            </a:r>
            <a:r>
              <a:rPr dirty="0" sz="1400" spc="150">
                <a:latin typeface="宋体"/>
                <a:cs typeface="宋体"/>
              </a:rPr>
              <a:t> </a:t>
            </a:r>
            <a:r>
              <a:rPr dirty="0" sz="1400" spc="155">
                <a:latin typeface="宋体"/>
                <a:cs typeface="宋体"/>
              </a:rPr>
              <a:t>数</a:t>
            </a:r>
            <a:r>
              <a:rPr dirty="0" sz="1400">
                <a:latin typeface="宋体"/>
                <a:cs typeface="宋体"/>
              </a:rPr>
              <a:t>据</a:t>
            </a:r>
            <a:r>
              <a:rPr dirty="0" sz="1400" spc="-545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（</a:t>
            </a:r>
            <a:r>
              <a:rPr dirty="0" sz="1400" spc="-545">
                <a:latin typeface="宋体"/>
                <a:cs typeface="宋体"/>
              </a:rPr>
              <a:t> </a:t>
            </a:r>
            <a:r>
              <a:rPr dirty="0" sz="1400" spc="155">
                <a:latin typeface="宋体"/>
                <a:cs typeface="宋体"/>
              </a:rPr>
              <a:t>信</a:t>
            </a:r>
            <a:r>
              <a:rPr dirty="0" sz="1400">
                <a:latin typeface="宋体"/>
                <a:cs typeface="宋体"/>
              </a:rPr>
              <a:t>息</a:t>
            </a:r>
            <a:r>
              <a:rPr dirty="0" sz="1400" spc="-545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）</a:t>
            </a:r>
            <a:r>
              <a:rPr dirty="0" sz="1400" spc="-545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成</a:t>
            </a:r>
            <a:r>
              <a:rPr dirty="0" sz="1400" spc="-535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为</a:t>
            </a:r>
            <a:r>
              <a:rPr dirty="0" sz="1400" spc="-550">
                <a:latin typeface="宋体"/>
                <a:cs typeface="宋体"/>
              </a:rPr>
              <a:t> </a:t>
            </a:r>
            <a:r>
              <a:rPr dirty="0" sz="1400">
                <a:latin typeface="宋体"/>
                <a:cs typeface="宋体"/>
              </a:rPr>
              <a:t>经</a:t>
            </a:r>
            <a:r>
              <a:rPr dirty="0" sz="1400">
                <a:latin typeface="宋体"/>
                <a:cs typeface="宋体"/>
              </a:rPr>
              <a:t> 济活动的核心要素。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8829" y="2126020"/>
            <a:ext cx="3188335" cy="781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6350">
              <a:lnSpc>
                <a:spcPct val="120100"/>
              </a:lnSpc>
            </a:pPr>
            <a:r>
              <a:rPr dirty="0" sz="1400" spc="70">
                <a:latin typeface="微软雅黑"/>
                <a:cs typeface="微软雅黑"/>
              </a:rPr>
              <a:t>大数据的</a:t>
            </a:r>
            <a:r>
              <a:rPr dirty="0" sz="1400" spc="55">
                <a:latin typeface="微软雅黑"/>
                <a:cs typeface="微软雅黑"/>
              </a:rPr>
              <a:t>发</a:t>
            </a:r>
            <a:r>
              <a:rPr dirty="0" sz="1400" spc="70">
                <a:latin typeface="微软雅黑"/>
                <a:cs typeface="微软雅黑"/>
              </a:rPr>
              <a:t>展核</a:t>
            </a:r>
            <a:r>
              <a:rPr dirty="0" sz="1400" spc="55">
                <a:latin typeface="微软雅黑"/>
                <a:cs typeface="微软雅黑"/>
              </a:rPr>
              <a:t>心</a:t>
            </a:r>
            <a:r>
              <a:rPr dirty="0" sz="1400" spc="70">
                <a:latin typeface="微软雅黑"/>
                <a:cs typeface="微软雅黑"/>
              </a:rPr>
              <a:t>动力源自</a:t>
            </a:r>
            <a:r>
              <a:rPr dirty="0" sz="1400" spc="55">
                <a:latin typeface="微软雅黑"/>
                <a:cs typeface="微软雅黑"/>
              </a:rPr>
              <a:t>提</a:t>
            </a:r>
            <a:r>
              <a:rPr dirty="0" sz="1400" spc="70">
                <a:latin typeface="微软雅黑"/>
                <a:cs typeface="微软雅黑"/>
              </a:rPr>
              <a:t>高人</a:t>
            </a:r>
            <a:r>
              <a:rPr dirty="0" sz="1400">
                <a:latin typeface="微软雅黑"/>
                <a:cs typeface="微软雅黑"/>
              </a:rPr>
              <a:t>类</a:t>
            </a:r>
            <a:r>
              <a:rPr dirty="0" sz="1400">
                <a:latin typeface="微软雅黑"/>
                <a:cs typeface="微软雅黑"/>
              </a:rPr>
              <a:t> </a:t>
            </a:r>
            <a:r>
              <a:rPr dirty="0" sz="1400" spc="70">
                <a:latin typeface="微软雅黑"/>
                <a:cs typeface="微软雅黑"/>
              </a:rPr>
              <a:t>测</a:t>
            </a:r>
            <a:r>
              <a:rPr dirty="0" sz="1400" spc="60">
                <a:latin typeface="微软雅黑"/>
                <a:cs typeface="微软雅黑"/>
              </a:rPr>
              <a:t>量、</a:t>
            </a:r>
            <a:r>
              <a:rPr dirty="0" sz="1400" spc="70">
                <a:latin typeface="微软雅黑"/>
                <a:cs typeface="微软雅黑"/>
              </a:rPr>
              <a:t>记</a:t>
            </a:r>
            <a:r>
              <a:rPr dirty="0" sz="1400" spc="60">
                <a:latin typeface="微软雅黑"/>
                <a:cs typeface="微软雅黑"/>
              </a:rPr>
              <a:t>录、</a:t>
            </a:r>
            <a:r>
              <a:rPr dirty="0" sz="1400" spc="70">
                <a:latin typeface="微软雅黑"/>
                <a:cs typeface="微软雅黑"/>
              </a:rPr>
              <a:t>分</a:t>
            </a:r>
            <a:r>
              <a:rPr dirty="0" sz="1400" spc="55">
                <a:latin typeface="微软雅黑"/>
                <a:cs typeface="微软雅黑"/>
              </a:rPr>
              <a:t>析</a:t>
            </a:r>
            <a:r>
              <a:rPr dirty="0" sz="1400" spc="70">
                <a:latin typeface="微软雅黑"/>
                <a:cs typeface="微软雅黑"/>
              </a:rPr>
              <a:t>和</a:t>
            </a:r>
            <a:r>
              <a:rPr dirty="0" sz="1400" spc="55">
                <a:latin typeface="微软雅黑"/>
                <a:cs typeface="微软雅黑"/>
              </a:rPr>
              <a:t>预测</a:t>
            </a:r>
            <a:r>
              <a:rPr dirty="0" sz="1400" spc="70">
                <a:latin typeface="微软雅黑"/>
                <a:cs typeface="微软雅黑"/>
              </a:rPr>
              <a:t>世</a:t>
            </a:r>
            <a:r>
              <a:rPr dirty="0" sz="1400" spc="55">
                <a:latin typeface="微软雅黑"/>
                <a:cs typeface="微软雅黑"/>
              </a:rPr>
              <a:t>界的</a:t>
            </a:r>
            <a:r>
              <a:rPr dirty="0" sz="1400" spc="70">
                <a:latin typeface="微软雅黑"/>
                <a:cs typeface="微软雅黑"/>
              </a:rPr>
              <a:t>能力</a:t>
            </a:r>
            <a:r>
              <a:rPr dirty="0" sz="1400">
                <a:latin typeface="微软雅黑"/>
                <a:cs typeface="微软雅黑"/>
              </a:rPr>
              <a:t>。</a:t>
            </a:r>
            <a:r>
              <a:rPr dirty="0" sz="1400">
                <a:latin typeface="微软雅黑"/>
                <a:cs typeface="微软雅黑"/>
              </a:rPr>
              <a:t> 通过数据、信息和知识</a:t>
            </a:r>
            <a:r>
              <a:rPr dirty="0" sz="1400" spc="-15">
                <a:latin typeface="微软雅黑"/>
                <a:cs typeface="微软雅黑"/>
              </a:rPr>
              <a:t>的</a:t>
            </a:r>
            <a:r>
              <a:rPr dirty="0" sz="1400">
                <a:latin typeface="微软雅黑"/>
                <a:cs typeface="微软雅黑"/>
              </a:rPr>
              <a:t>流动：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78829" y="3005836"/>
            <a:ext cx="3011170" cy="652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marR="6350" indent="-287020">
              <a:lnSpc>
                <a:spcPct val="150000"/>
              </a:lnSpc>
            </a:pPr>
            <a:r>
              <a:rPr dirty="0" sz="1400">
                <a:latin typeface="宋体"/>
                <a:cs typeface="宋体"/>
              </a:rPr>
              <a:t>→</a:t>
            </a:r>
            <a:r>
              <a:rPr dirty="0" sz="1400" spc="150">
                <a:latin typeface="宋体"/>
                <a:cs typeface="宋体"/>
              </a:rPr>
              <a:t> </a:t>
            </a:r>
            <a:r>
              <a:rPr dirty="0" sz="1400" spc="10">
                <a:latin typeface="微软雅黑"/>
                <a:cs typeface="微软雅黑"/>
              </a:rPr>
              <a:t>加速了劳动力、</a:t>
            </a:r>
            <a:r>
              <a:rPr dirty="0" sz="1400" spc="20">
                <a:latin typeface="微软雅黑"/>
                <a:cs typeface="微软雅黑"/>
              </a:rPr>
              <a:t>资</a:t>
            </a:r>
            <a:r>
              <a:rPr dirty="0" sz="1400" spc="10">
                <a:latin typeface="微软雅黑"/>
                <a:cs typeface="微软雅黑"/>
              </a:rPr>
              <a:t>金、机器等原有</a:t>
            </a:r>
            <a:r>
              <a:rPr dirty="0" sz="1400" spc="1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要素的流动、共享。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78829" y="3772712"/>
            <a:ext cx="3011170" cy="6527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marR="6350" indent="-287020">
              <a:lnSpc>
                <a:spcPct val="150000"/>
              </a:lnSpc>
            </a:pPr>
            <a:r>
              <a:rPr dirty="0" sz="1400">
                <a:latin typeface="宋体"/>
                <a:cs typeface="宋体"/>
              </a:rPr>
              <a:t>→</a:t>
            </a:r>
            <a:r>
              <a:rPr dirty="0" sz="1400" spc="150">
                <a:latin typeface="宋体"/>
                <a:cs typeface="宋体"/>
              </a:rPr>
              <a:t> </a:t>
            </a:r>
            <a:r>
              <a:rPr dirty="0" sz="1400" spc="10">
                <a:latin typeface="微软雅黑"/>
                <a:cs typeface="微软雅黑"/>
              </a:rPr>
              <a:t>通过工具创新和</a:t>
            </a:r>
            <a:r>
              <a:rPr dirty="0" sz="1400" spc="20">
                <a:latin typeface="微软雅黑"/>
                <a:cs typeface="微软雅黑"/>
              </a:rPr>
              <a:t>要</a:t>
            </a:r>
            <a:r>
              <a:rPr dirty="0" sz="1400" spc="10">
                <a:latin typeface="微软雅黑"/>
                <a:cs typeface="微软雅黑"/>
              </a:rPr>
              <a:t>素融合，扩张了</a:t>
            </a:r>
            <a:r>
              <a:rPr dirty="0" sz="1400" spc="10">
                <a:latin typeface="微软雅黑"/>
                <a:cs typeface="微软雅黑"/>
              </a:rPr>
              <a:t> </a:t>
            </a:r>
            <a:r>
              <a:rPr dirty="0" sz="1400">
                <a:latin typeface="微软雅黑"/>
                <a:cs typeface="微软雅黑"/>
              </a:rPr>
              <a:t>要素实际投入和生产效</a:t>
            </a:r>
            <a:r>
              <a:rPr dirty="0" sz="1400" spc="-10">
                <a:latin typeface="微软雅黑"/>
                <a:cs typeface="微软雅黑"/>
              </a:rPr>
              <a:t>率</a:t>
            </a:r>
            <a:r>
              <a:rPr dirty="0" sz="1400">
                <a:latin typeface="微软雅黑"/>
                <a:cs typeface="微软雅黑"/>
              </a:rPr>
              <a:t>。</a:t>
            </a:r>
            <a:endParaRPr sz="1400">
              <a:latin typeface="微软雅黑"/>
              <a:cs typeface="微软雅黑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58033" y="2859023"/>
            <a:ext cx="3110865" cy="1296670"/>
          </a:xfrm>
          <a:custGeom>
            <a:avLst/>
            <a:gdLst/>
            <a:ahLst/>
            <a:cxnLst/>
            <a:rect l="l" t="t" r="r" b="b"/>
            <a:pathLst>
              <a:path w="3110865" h="1296670">
                <a:moveTo>
                  <a:pt x="3110614" y="864107"/>
                </a:moveTo>
                <a:lnTo>
                  <a:pt x="1518920" y="864107"/>
                </a:lnTo>
                <a:lnTo>
                  <a:pt x="1518921" y="1026413"/>
                </a:lnTo>
                <a:lnTo>
                  <a:pt x="1542938" y="1061003"/>
                </a:lnTo>
                <a:lnTo>
                  <a:pt x="1584950" y="1076729"/>
                </a:lnTo>
                <a:lnTo>
                  <a:pt x="1620139" y="1080084"/>
                </a:lnTo>
                <a:lnTo>
                  <a:pt x="2592324" y="1080084"/>
                </a:lnTo>
                <a:lnTo>
                  <a:pt x="2592324" y="1296111"/>
                </a:lnTo>
                <a:lnTo>
                  <a:pt x="3110614" y="864107"/>
                </a:lnTo>
                <a:close/>
              </a:path>
              <a:path w="3110865" h="1296670">
                <a:moveTo>
                  <a:pt x="648081" y="0"/>
                </a:moveTo>
                <a:lnTo>
                  <a:pt x="0" y="540003"/>
                </a:lnTo>
                <a:lnTo>
                  <a:pt x="648081" y="1080084"/>
                </a:lnTo>
                <a:lnTo>
                  <a:pt x="648081" y="864107"/>
                </a:lnTo>
                <a:lnTo>
                  <a:pt x="3110614" y="864107"/>
                </a:lnTo>
                <a:lnTo>
                  <a:pt x="3240278" y="756031"/>
                </a:lnTo>
                <a:lnTo>
                  <a:pt x="2851536" y="432053"/>
                </a:lnTo>
                <a:lnTo>
                  <a:pt x="1618833" y="432049"/>
                </a:lnTo>
                <a:lnTo>
                  <a:pt x="1600848" y="431069"/>
                </a:lnTo>
                <a:lnTo>
                  <a:pt x="1554421" y="419006"/>
                </a:lnTo>
                <a:lnTo>
                  <a:pt x="1520535" y="386976"/>
                </a:lnTo>
                <a:lnTo>
                  <a:pt x="1518933" y="377075"/>
                </a:lnTo>
                <a:lnTo>
                  <a:pt x="1520815" y="367532"/>
                </a:lnTo>
                <a:lnTo>
                  <a:pt x="1555600" y="336467"/>
                </a:lnTo>
                <a:lnTo>
                  <a:pt x="1602704" y="324831"/>
                </a:lnTo>
                <a:lnTo>
                  <a:pt x="1639021" y="323039"/>
                </a:lnTo>
                <a:lnTo>
                  <a:pt x="1656014" y="320487"/>
                </a:lnTo>
                <a:lnTo>
                  <a:pt x="1697763" y="304597"/>
                </a:lnTo>
                <a:lnTo>
                  <a:pt x="1721356" y="269681"/>
                </a:lnTo>
                <a:lnTo>
                  <a:pt x="1719633" y="260020"/>
                </a:lnTo>
                <a:lnTo>
                  <a:pt x="1685154" y="228624"/>
                </a:lnTo>
                <a:lnTo>
                  <a:pt x="1638264" y="216889"/>
                </a:lnTo>
                <a:lnTo>
                  <a:pt x="1620139" y="216026"/>
                </a:lnTo>
                <a:lnTo>
                  <a:pt x="648081" y="216026"/>
                </a:lnTo>
                <a:lnTo>
                  <a:pt x="648081" y="0"/>
                </a:lnTo>
                <a:close/>
              </a:path>
              <a:path w="3110865" h="1296670">
                <a:moveTo>
                  <a:pt x="2592324" y="216026"/>
                </a:moveTo>
                <a:lnTo>
                  <a:pt x="2592324" y="432053"/>
                </a:lnTo>
                <a:lnTo>
                  <a:pt x="2851536" y="432053"/>
                </a:lnTo>
                <a:lnTo>
                  <a:pt x="2592324" y="216026"/>
                </a:lnTo>
                <a:close/>
              </a:path>
            </a:pathLst>
          </a:custGeom>
          <a:solidFill>
            <a:srgbClr val="B66C30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076963" y="3129026"/>
            <a:ext cx="202565" cy="162560"/>
          </a:xfrm>
          <a:custGeom>
            <a:avLst/>
            <a:gdLst/>
            <a:ahLst/>
            <a:cxnLst/>
            <a:rect l="l" t="t" r="r" b="b"/>
            <a:pathLst>
              <a:path w="202564" h="162560">
                <a:moveTo>
                  <a:pt x="202428" y="0"/>
                </a:moveTo>
                <a:lnTo>
                  <a:pt x="178775" y="34688"/>
                </a:lnTo>
                <a:lnTo>
                  <a:pt x="136932" y="50519"/>
                </a:lnTo>
                <a:lnTo>
                  <a:pt x="83588" y="54832"/>
                </a:lnTo>
                <a:lnTo>
                  <a:pt x="66453" y="57308"/>
                </a:lnTo>
                <a:lnTo>
                  <a:pt x="24314" y="72925"/>
                </a:lnTo>
                <a:lnTo>
                  <a:pt x="0" y="107223"/>
                </a:lnTo>
                <a:lnTo>
                  <a:pt x="1605" y="117086"/>
                </a:lnTo>
                <a:lnTo>
                  <a:pt x="35534" y="149037"/>
                </a:lnTo>
                <a:lnTo>
                  <a:pt x="82010" y="161076"/>
                </a:lnTo>
                <a:lnTo>
                  <a:pt x="202428" y="162051"/>
                </a:lnTo>
                <a:lnTo>
                  <a:pt x="202428" y="0"/>
                </a:lnTo>
                <a:close/>
              </a:path>
            </a:pathLst>
          </a:custGeom>
          <a:solidFill>
            <a:srgbClr val="925727"/>
          </a:solid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558033" y="2859023"/>
            <a:ext cx="3240405" cy="1296670"/>
          </a:xfrm>
          <a:custGeom>
            <a:avLst/>
            <a:gdLst/>
            <a:ahLst/>
            <a:cxnLst/>
            <a:rect l="l" t="t" r="r" b="b"/>
            <a:pathLst>
              <a:path w="3240404" h="1296670">
                <a:moveTo>
                  <a:pt x="0" y="540003"/>
                </a:moveTo>
                <a:lnTo>
                  <a:pt x="648081" y="0"/>
                </a:lnTo>
                <a:lnTo>
                  <a:pt x="648081" y="216026"/>
                </a:lnTo>
                <a:lnTo>
                  <a:pt x="1620139" y="216026"/>
                </a:lnTo>
                <a:lnTo>
                  <a:pt x="1671055" y="223338"/>
                </a:lnTo>
                <a:lnTo>
                  <a:pt x="1707344" y="242572"/>
                </a:lnTo>
                <a:lnTo>
                  <a:pt x="1721356" y="269681"/>
                </a:lnTo>
                <a:lnTo>
                  <a:pt x="1719741" y="279441"/>
                </a:lnTo>
                <a:lnTo>
                  <a:pt x="1685667" y="311119"/>
                </a:lnTo>
                <a:lnTo>
                  <a:pt x="1639021" y="323039"/>
                </a:lnTo>
                <a:lnTo>
                  <a:pt x="1602704" y="324831"/>
                </a:lnTo>
                <a:lnTo>
                  <a:pt x="1585544" y="327299"/>
                </a:lnTo>
                <a:lnTo>
                  <a:pt x="1543359" y="342868"/>
                </a:lnTo>
                <a:lnTo>
                  <a:pt x="1518933" y="377075"/>
                </a:lnTo>
                <a:lnTo>
                  <a:pt x="1520535" y="386976"/>
                </a:lnTo>
                <a:lnTo>
                  <a:pt x="1554421" y="419006"/>
                </a:lnTo>
                <a:lnTo>
                  <a:pt x="1600848" y="431069"/>
                </a:lnTo>
                <a:lnTo>
                  <a:pt x="2592324" y="432053"/>
                </a:lnTo>
                <a:lnTo>
                  <a:pt x="2592324" y="216026"/>
                </a:lnTo>
                <a:lnTo>
                  <a:pt x="3240278" y="756031"/>
                </a:lnTo>
                <a:lnTo>
                  <a:pt x="2592324" y="1296111"/>
                </a:lnTo>
                <a:lnTo>
                  <a:pt x="2592324" y="1080084"/>
                </a:lnTo>
                <a:lnTo>
                  <a:pt x="1620139" y="1080084"/>
                </a:lnTo>
                <a:lnTo>
                  <a:pt x="1569227" y="1072762"/>
                </a:lnTo>
                <a:lnTo>
                  <a:pt x="1532939" y="1053513"/>
                </a:lnTo>
                <a:lnTo>
                  <a:pt x="1518920" y="864107"/>
                </a:lnTo>
                <a:lnTo>
                  <a:pt x="648081" y="864107"/>
                </a:lnTo>
                <a:lnTo>
                  <a:pt x="648081" y="1080084"/>
                </a:lnTo>
                <a:lnTo>
                  <a:pt x="0" y="540003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279391" y="3129026"/>
            <a:ext cx="0" cy="162560"/>
          </a:xfrm>
          <a:custGeom>
            <a:avLst/>
            <a:gdLst/>
            <a:ahLst/>
            <a:cxnLst/>
            <a:rect l="l" t="t" r="r" b="b"/>
            <a:pathLst>
              <a:path w="0" h="162560">
                <a:moveTo>
                  <a:pt x="0" y="0"/>
                </a:moveTo>
                <a:lnTo>
                  <a:pt x="0" y="162051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076953" y="3236976"/>
            <a:ext cx="0" cy="486409"/>
          </a:xfrm>
          <a:custGeom>
            <a:avLst/>
            <a:gdLst/>
            <a:ahLst/>
            <a:cxnLst/>
            <a:rect l="l" t="t" r="r" b="b"/>
            <a:pathLst>
              <a:path w="0" h="486410">
                <a:moveTo>
                  <a:pt x="0" y="0"/>
                </a:moveTo>
                <a:lnTo>
                  <a:pt x="0" y="486156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177032" y="3213100"/>
            <a:ext cx="610870" cy="363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 spc="-5">
                <a:solidFill>
                  <a:srgbClr val="FFFFFF"/>
                </a:solidFill>
                <a:latin typeface="微软雅黑"/>
                <a:cs typeface="微软雅黑"/>
              </a:rPr>
              <a:t>替代</a:t>
            </a:r>
            <a:endParaRPr sz="2300">
              <a:latin typeface="微软雅黑"/>
              <a:cs typeface="微软雅黑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04435" y="3420364"/>
            <a:ext cx="610870" cy="363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FFFFFF"/>
                </a:solidFill>
                <a:latin typeface="微软雅黑"/>
                <a:cs typeface="微软雅黑"/>
              </a:rPr>
              <a:t>扩张</a:t>
            </a:r>
            <a:endParaRPr sz="23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雨林木风</dc:creator>
  <dc:title>幻灯片 1</dc:title>
  <dcterms:created xsi:type="dcterms:W3CDTF">2015-03-25T09:18:30Z</dcterms:created>
  <dcterms:modified xsi:type="dcterms:W3CDTF">2015-03-25T09:18:30Z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2015-03-24T00:00:00Z</vt:filetime>
  </property>
  <property fmtid="{D5CDD505-2E9C-101B-9397-08002B2CF9AE}" pid="3" name="LastSaved">
    <vt:filetime>2015-03-25T00:00:00Z</vt:filetime>
  </property>
</Properties>
</file>